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9"/>
  </p:notesMasterIdLst>
  <p:sldIdLst>
    <p:sldId id="257" r:id="rId2"/>
    <p:sldId id="258" r:id="rId3"/>
    <p:sldId id="259" r:id="rId4"/>
    <p:sldId id="260" r:id="rId5"/>
    <p:sldId id="261" r:id="rId6"/>
    <p:sldId id="262" r:id="rId7"/>
    <p:sldId id="263" r:id="rId8"/>
    <p:sldId id="267" r:id="rId9"/>
    <p:sldId id="264" r:id="rId10"/>
    <p:sldId id="265" r:id="rId11"/>
    <p:sldId id="266"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4" r:id="rId77"/>
    <p:sldId id="335" r:id="rId7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09"/>
    <p:restoredTop sz="94674"/>
  </p:normalViewPr>
  <p:slideViewPr>
    <p:cSldViewPr snapToGrid="0">
      <p:cViewPr>
        <p:scale>
          <a:sx n="77" d="100"/>
          <a:sy n="77" d="100"/>
        </p:scale>
        <p:origin x="976" y="5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FDADED-620D-D24E-82E2-96F000A12D1D}" type="datetimeFigureOut">
              <a:rPr lang="en-CN" smtClean="0"/>
              <a:t>2023/5/31</a:t>
            </a:fld>
            <a:endParaRPr lang="en-C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852FB5-1F09-5546-B530-97D4A6D60E74}" type="slidenum">
              <a:rPr lang="en-CN" smtClean="0"/>
              <a:t>‹#›</a:t>
            </a:fld>
            <a:endParaRPr lang="en-CN"/>
          </a:p>
        </p:txBody>
      </p:sp>
    </p:spTree>
    <p:extLst>
      <p:ext uri="{BB962C8B-B14F-4D97-AF65-F5344CB8AC3E}">
        <p14:creationId xmlns:p14="http://schemas.microsoft.com/office/powerpoint/2010/main" val="2406557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FC0665E-4C97-DD5C-9F74-4CAB45DD1436}"/>
              </a:ext>
            </a:extLst>
          </p:cNvPr>
          <p:cNvSpPr/>
          <p:nvPr userDrawn="1"/>
        </p:nvSpPr>
        <p:spPr>
          <a:xfrm>
            <a:off x="0" y="6357498"/>
            <a:ext cx="9144000" cy="500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Slide Number Placeholder 5"/>
          <p:cNvSpPr>
            <a:spLocks noGrp="1"/>
          </p:cNvSpPr>
          <p:nvPr>
            <p:ph type="sldNum" sz="quarter" idx="12"/>
          </p:nvPr>
        </p:nvSpPr>
        <p:spPr>
          <a:xfrm>
            <a:off x="6993977" y="6425185"/>
            <a:ext cx="2057400" cy="365125"/>
          </a:xfrm>
        </p:spPr>
        <p:txBody>
          <a:bodyPr/>
          <a:lstStyle>
            <a:lvl1pPr>
              <a:defRPr sz="2400">
                <a:solidFill>
                  <a:schemeClr val="bg1"/>
                </a:solidFill>
              </a:defRPr>
            </a:lvl1pPr>
          </a:lstStyle>
          <a:p>
            <a:fld id="{7A304655-5D53-B746-8252-3F5A598C52D3}" type="slidenum">
              <a:rPr lang="en-CN" smtClean="0"/>
              <a:pPr/>
              <a:t>‹#›</a:t>
            </a:fld>
            <a:endParaRPr lang="en-CN"/>
          </a:p>
        </p:txBody>
      </p:sp>
      <p:sp>
        <p:nvSpPr>
          <p:cNvPr id="7" name="Title Placeholder 1">
            <a:extLst>
              <a:ext uri="{FF2B5EF4-FFF2-40B4-BE49-F238E27FC236}">
                <a16:creationId xmlns:a16="http://schemas.microsoft.com/office/drawing/2014/main" id="{C9E48332-8D98-DD4C-F6E0-5BDDBF3C23A2}"/>
              </a:ext>
            </a:extLst>
          </p:cNvPr>
          <p:cNvSpPr>
            <a:spLocks noGrp="1"/>
          </p:cNvSpPr>
          <p:nvPr>
            <p:ph type="title"/>
          </p:nvPr>
        </p:nvSpPr>
        <p:spPr>
          <a:xfrm>
            <a:off x="628650" y="365127"/>
            <a:ext cx="7886700" cy="67539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 name="TextBox 1">
            <a:extLst>
              <a:ext uri="{FF2B5EF4-FFF2-40B4-BE49-F238E27FC236}">
                <a16:creationId xmlns:a16="http://schemas.microsoft.com/office/drawing/2014/main" id="{14ADEA10-41E7-AC22-699E-D8218CA31938}"/>
              </a:ext>
            </a:extLst>
          </p:cNvPr>
          <p:cNvSpPr txBox="1"/>
          <p:nvPr userDrawn="1"/>
        </p:nvSpPr>
        <p:spPr>
          <a:xfrm>
            <a:off x="92623" y="6420978"/>
            <a:ext cx="3788217" cy="369332"/>
          </a:xfrm>
          <a:prstGeom prst="rect">
            <a:avLst/>
          </a:prstGeom>
          <a:noFill/>
        </p:spPr>
        <p:txBody>
          <a:bodyPr wrap="none" rtlCol="0">
            <a:spAutoFit/>
          </a:bodyPr>
          <a:lstStyle/>
          <a:p>
            <a:r>
              <a:rPr kumimoji="1" lang="en-US" altLang="zh-CN" dirty="0">
                <a:solidFill>
                  <a:schemeClr val="bg1"/>
                </a:solidFill>
              </a:rPr>
              <a:t>Mathematics</a:t>
            </a:r>
            <a:r>
              <a:rPr kumimoji="1" lang="zh-CN" altLang="en-US" dirty="0">
                <a:solidFill>
                  <a:schemeClr val="bg1"/>
                </a:solidFill>
              </a:rPr>
              <a:t> </a:t>
            </a:r>
            <a:r>
              <a:rPr kumimoji="1" lang="en-US" altLang="zh-CN" dirty="0">
                <a:solidFill>
                  <a:schemeClr val="bg1"/>
                </a:solidFill>
              </a:rPr>
              <a:t>for</a:t>
            </a:r>
            <a:r>
              <a:rPr kumimoji="1" lang="zh-CN" altLang="en-US" dirty="0">
                <a:solidFill>
                  <a:schemeClr val="bg1"/>
                </a:solidFill>
              </a:rPr>
              <a:t> </a:t>
            </a:r>
            <a:r>
              <a:rPr kumimoji="1" lang="en-US" altLang="zh-CN" dirty="0">
                <a:solidFill>
                  <a:schemeClr val="bg1"/>
                </a:solidFill>
              </a:rPr>
              <a:t>Computer</a:t>
            </a:r>
            <a:r>
              <a:rPr kumimoji="1" lang="zh-CN" altLang="en-US" dirty="0">
                <a:solidFill>
                  <a:schemeClr val="bg1"/>
                </a:solidFill>
              </a:rPr>
              <a:t> </a:t>
            </a:r>
            <a:r>
              <a:rPr kumimoji="1" lang="en-US" altLang="zh-CN" dirty="0">
                <a:solidFill>
                  <a:schemeClr val="bg1"/>
                </a:solidFill>
              </a:rPr>
              <a:t>Science</a:t>
            </a:r>
            <a:endParaRPr kumimoji="1" lang="zh-CN" altLang="en-US" dirty="0">
              <a:solidFill>
                <a:schemeClr val="bg1"/>
              </a:solidFill>
            </a:endParaRPr>
          </a:p>
        </p:txBody>
      </p:sp>
    </p:spTree>
    <p:extLst>
      <p:ext uri="{BB962C8B-B14F-4D97-AF65-F5344CB8AC3E}">
        <p14:creationId xmlns:p14="http://schemas.microsoft.com/office/powerpoint/2010/main" val="1832557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5212B84-65C8-B39D-05A1-744F1AF5867B}"/>
              </a:ext>
            </a:extLst>
          </p:cNvPr>
          <p:cNvSpPr/>
          <p:nvPr userDrawn="1"/>
        </p:nvSpPr>
        <p:spPr>
          <a:xfrm>
            <a:off x="0" y="6357498"/>
            <a:ext cx="9144000" cy="50050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Slide Number Placeholder 5">
            <a:extLst>
              <a:ext uri="{FF2B5EF4-FFF2-40B4-BE49-F238E27FC236}">
                <a16:creationId xmlns:a16="http://schemas.microsoft.com/office/drawing/2014/main" id="{BB4F0242-1BC7-759B-BEF6-F01B80F23400}"/>
              </a:ext>
            </a:extLst>
          </p:cNvPr>
          <p:cNvSpPr>
            <a:spLocks noGrp="1"/>
          </p:cNvSpPr>
          <p:nvPr>
            <p:ph type="sldNum" sz="quarter" idx="12"/>
          </p:nvPr>
        </p:nvSpPr>
        <p:spPr>
          <a:xfrm>
            <a:off x="6993977" y="6425185"/>
            <a:ext cx="2057400" cy="365125"/>
          </a:xfrm>
        </p:spPr>
        <p:txBody>
          <a:bodyPr/>
          <a:lstStyle>
            <a:lvl1pPr>
              <a:defRPr sz="2400">
                <a:solidFill>
                  <a:schemeClr val="bg1"/>
                </a:solidFill>
              </a:defRPr>
            </a:lvl1pPr>
          </a:lstStyle>
          <a:p>
            <a:fld id="{7A304655-5D53-B746-8252-3F5A598C52D3}" type="slidenum">
              <a:rPr lang="en-CN" smtClean="0"/>
              <a:pPr/>
              <a:t>‹#›</a:t>
            </a:fld>
            <a:endParaRPr lang="en-CN"/>
          </a:p>
        </p:txBody>
      </p:sp>
      <p:sp>
        <p:nvSpPr>
          <p:cNvPr id="4" name="Title Placeholder 1">
            <a:extLst>
              <a:ext uri="{FF2B5EF4-FFF2-40B4-BE49-F238E27FC236}">
                <a16:creationId xmlns:a16="http://schemas.microsoft.com/office/drawing/2014/main" id="{9A2E476F-C595-27FD-E6A2-5B78412874F4}"/>
              </a:ext>
            </a:extLst>
          </p:cNvPr>
          <p:cNvSpPr>
            <a:spLocks noGrp="1"/>
          </p:cNvSpPr>
          <p:nvPr>
            <p:ph type="title"/>
          </p:nvPr>
        </p:nvSpPr>
        <p:spPr>
          <a:xfrm>
            <a:off x="628650" y="365127"/>
            <a:ext cx="7886700" cy="67539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5" name="TextBox 4">
            <a:extLst>
              <a:ext uri="{FF2B5EF4-FFF2-40B4-BE49-F238E27FC236}">
                <a16:creationId xmlns:a16="http://schemas.microsoft.com/office/drawing/2014/main" id="{4CCB0366-71A9-8CF4-D86D-78AC628A85E6}"/>
              </a:ext>
            </a:extLst>
          </p:cNvPr>
          <p:cNvSpPr txBox="1"/>
          <p:nvPr userDrawn="1"/>
        </p:nvSpPr>
        <p:spPr>
          <a:xfrm>
            <a:off x="92623" y="6420978"/>
            <a:ext cx="3788217" cy="369332"/>
          </a:xfrm>
          <a:prstGeom prst="rect">
            <a:avLst/>
          </a:prstGeom>
          <a:noFill/>
        </p:spPr>
        <p:txBody>
          <a:bodyPr wrap="none" rtlCol="0">
            <a:spAutoFit/>
          </a:bodyPr>
          <a:lstStyle/>
          <a:p>
            <a:r>
              <a:rPr kumimoji="1" lang="en-US" altLang="zh-CN" dirty="0">
                <a:solidFill>
                  <a:schemeClr val="bg1"/>
                </a:solidFill>
              </a:rPr>
              <a:t>Mathematics</a:t>
            </a:r>
            <a:r>
              <a:rPr kumimoji="1" lang="zh-CN" altLang="en-US" dirty="0">
                <a:solidFill>
                  <a:schemeClr val="bg1"/>
                </a:solidFill>
              </a:rPr>
              <a:t> </a:t>
            </a:r>
            <a:r>
              <a:rPr kumimoji="1" lang="en-US" altLang="zh-CN" dirty="0">
                <a:solidFill>
                  <a:schemeClr val="bg1"/>
                </a:solidFill>
              </a:rPr>
              <a:t>for</a:t>
            </a:r>
            <a:r>
              <a:rPr kumimoji="1" lang="zh-CN" altLang="en-US" dirty="0">
                <a:solidFill>
                  <a:schemeClr val="bg1"/>
                </a:solidFill>
              </a:rPr>
              <a:t> </a:t>
            </a:r>
            <a:r>
              <a:rPr kumimoji="1" lang="en-US" altLang="zh-CN" dirty="0">
                <a:solidFill>
                  <a:schemeClr val="bg1"/>
                </a:solidFill>
              </a:rPr>
              <a:t>Computer</a:t>
            </a:r>
            <a:r>
              <a:rPr kumimoji="1" lang="zh-CN" altLang="en-US" dirty="0">
                <a:solidFill>
                  <a:schemeClr val="bg1"/>
                </a:solidFill>
              </a:rPr>
              <a:t> </a:t>
            </a:r>
            <a:r>
              <a:rPr kumimoji="1" lang="en-US" altLang="zh-CN" dirty="0">
                <a:solidFill>
                  <a:schemeClr val="bg1"/>
                </a:solidFill>
              </a:rPr>
              <a:t>Science</a:t>
            </a:r>
            <a:endParaRPr kumimoji="1" lang="zh-CN" altLang="en-US" dirty="0">
              <a:solidFill>
                <a:schemeClr val="bg1"/>
              </a:solidFill>
            </a:endParaRPr>
          </a:p>
        </p:txBody>
      </p:sp>
    </p:spTree>
    <p:extLst>
      <p:ext uri="{BB962C8B-B14F-4D97-AF65-F5344CB8AC3E}">
        <p14:creationId xmlns:p14="http://schemas.microsoft.com/office/powerpoint/2010/main" val="245679368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67539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D30FAB-176C-8449-8796-69F8D9C85B57}" type="datetime1">
              <a:rPr lang="en-US" smtClean="0"/>
              <a:t>5/31/23</a:t>
            </a:fld>
            <a:endParaRPr lang="en-C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304655-5D53-B746-8252-3F5A598C52D3}" type="slidenum">
              <a:rPr lang="en-CN" smtClean="0"/>
              <a:t>‹#›</a:t>
            </a:fld>
            <a:endParaRPr lang="en-CN"/>
          </a:p>
        </p:txBody>
      </p:sp>
    </p:spTree>
    <p:extLst>
      <p:ext uri="{BB962C8B-B14F-4D97-AF65-F5344CB8AC3E}">
        <p14:creationId xmlns:p14="http://schemas.microsoft.com/office/powerpoint/2010/main" val="1847430438"/>
      </p:ext>
    </p:extLst>
  </p:cSld>
  <p:clrMap bg1="lt1" tx1="dk1" bg2="lt2" tx2="dk2" accent1="accent1" accent2="accent2" accent3="accent3" accent4="accent4" accent5="accent5" accent6="accent6" hlink="hlink" folHlink="folHlink"/>
  <p:sldLayoutIdLst>
    <p:sldLayoutId id="2147483662" r:id="rId1"/>
    <p:sldLayoutId id="2147483661" r:id="rId2"/>
  </p:sldLayoutIdLst>
  <p:hf hdr="0" ftr="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2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55.png"/><Relationship Id="rId7" Type="http://schemas.openxmlformats.org/officeDocument/2006/relationships/image" Target="../media/image71.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4.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3" Type="http://schemas.openxmlformats.org/officeDocument/2006/relationships/image" Target="../media/image68.png"/><Relationship Id="rId7" Type="http://schemas.openxmlformats.org/officeDocument/2006/relationships/image" Target="../media/image73.png"/><Relationship Id="rId12" Type="http://schemas.openxmlformats.org/officeDocument/2006/relationships/image" Target="../media/image78.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67.png"/></Relationships>
</file>

<file path=ppt/slides/_rels/slide2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33.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3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3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4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7.png"/></Relationships>
</file>

<file path=ppt/slides/_rels/slide4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4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4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52.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31.png"/><Relationship Id="rId11" Type="http://schemas.openxmlformats.org/officeDocument/2006/relationships/image" Target="../media/image136.png"/><Relationship Id="rId5" Type="http://schemas.openxmlformats.org/officeDocument/2006/relationships/image" Target="../media/image130.png"/><Relationship Id="rId10" Type="http://schemas.openxmlformats.org/officeDocument/2006/relationships/image" Target="../media/image135.png"/><Relationship Id="rId4" Type="http://schemas.openxmlformats.org/officeDocument/2006/relationships/image" Target="../media/image129.png"/><Relationship Id="rId9" Type="http://schemas.openxmlformats.org/officeDocument/2006/relationships/image" Target="../media/image134.png"/></Relationships>
</file>

<file path=ppt/slides/_rels/slide5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image" Target="../media/image138.png"/><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 Id="rId9" Type="http://schemas.openxmlformats.org/officeDocument/2006/relationships/image" Target="../media/image145.png"/></Relationships>
</file>

<file path=ppt/slides/_rels/slide55.xml.rels><?xml version="1.0" encoding="UTF-8" standalone="yes"?>
<Relationships xmlns="http://schemas.openxmlformats.org/package/2006/relationships"><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5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7.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158.png"/></Relationships>
</file>

<file path=ppt/slides/_rels/slide62.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hyperlink" Target="http://www.bilibili.com/video/BV1tx411y7VG"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 Id="rId9" Type="http://schemas.openxmlformats.org/officeDocument/2006/relationships/image" Target="../media/image167.png"/></Relationships>
</file>

<file path=ppt/slides/_rels/slide65.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169.png"/><Relationship Id="rId7" Type="http://schemas.openxmlformats.org/officeDocument/2006/relationships/image" Target="../media/image173.png"/><Relationship Id="rId2" Type="http://schemas.openxmlformats.org/officeDocument/2006/relationships/image" Target="../media/image168.png"/><Relationship Id="rId1" Type="http://schemas.openxmlformats.org/officeDocument/2006/relationships/slideLayout" Target="../slideLayouts/slideLayout2.xml"/><Relationship Id="rId6" Type="http://schemas.openxmlformats.org/officeDocument/2006/relationships/image" Target="../media/image172.png"/><Relationship Id="rId5" Type="http://schemas.openxmlformats.org/officeDocument/2006/relationships/image" Target="../media/image171.png"/><Relationship Id="rId10" Type="http://schemas.openxmlformats.org/officeDocument/2006/relationships/image" Target="../media/image176.png"/><Relationship Id="rId4" Type="http://schemas.openxmlformats.org/officeDocument/2006/relationships/image" Target="../media/image170.png"/><Relationship Id="rId9" Type="http://schemas.openxmlformats.org/officeDocument/2006/relationships/image" Target="../media/image175.png"/></Relationships>
</file>

<file path=ppt/slides/_rels/slide66.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176.png"/><Relationship Id="rId7" Type="http://schemas.openxmlformats.org/officeDocument/2006/relationships/image" Target="../media/image180.png"/><Relationship Id="rId2" Type="http://schemas.openxmlformats.org/officeDocument/2006/relationships/image" Target="../media/image175.png"/><Relationship Id="rId1" Type="http://schemas.openxmlformats.org/officeDocument/2006/relationships/slideLayout" Target="../slideLayouts/slideLayout2.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s>
</file>

<file path=ppt/slides/_rels/slide67.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image" Target="../media/image176.png"/><Relationship Id="rId7" Type="http://schemas.openxmlformats.org/officeDocument/2006/relationships/image" Target="../media/image184.png"/><Relationship Id="rId2" Type="http://schemas.openxmlformats.org/officeDocument/2006/relationships/image" Target="../media/image175.png"/><Relationship Id="rId1" Type="http://schemas.openxmlformats.org/officeDocument/2006/relationships/slideLayout" Target="../slideLayouts/slideLayout2.xml"/><Relationship Id="rId6" Type="http://schemas.openxmlformats.org/officeDocument/2006/relationships/image" Target="../media/image183.png"/><Relationship Id="rId5" Type="http://schemas.openxmlformats.org/officeDocument/2006/relationships/image" Target="../media/image182.png"/><Relationship Id="rId10" Type="http://schemas.openxmlformats.org/officeDocument/2006/relationships/image" Target="../media/image187.png"/><Relationship Id="rId4" Type="http://schemas.openxmlformats.org/officeDocument/2006/relationships/image" Target="../media/image181.png"/><Relationship Id="rId9" Type="http://schemas.openxmlformats.org/officeDocument/2006/relationships/image" Target="../media/image186.png"/></Relationships>
</file>

<file path=ppt/slides/_rels/slide68.xml.rels><?xml version="1.0" encoding="UTF-8" standalone="yes"?>
<Relationships xmlns="http://schemas.openxmlformats.org/package/2006/relationships"><Relationship Id="rId8" Type="http://schemas.openxmlformats.org/officeDocument/2006/relationships/image" Target="../media/image192.png"/><Relationship Id="rId13" Type="http://schemas.openxmlformats.org/officeDocument/2006/relationships/image" Target="../media/image197.png"/><Relationship Id="rId3" Type="http://schemas.openxmlformats.org/officeDocument/2006/relationships/image" Target="../media/image176.png"/><Relationship Id="rId7" Type="http://schemas.openxmlformats.org/officeDocument/2006/relationships/image" Target="../media/image191.png"/><Relationship Id="rId12" Type="http://schemas.openxmlformats.org/officeDocument/2006/relationships/image" Target="../media/image196.png"/><Relationship Id="rId2" Type="http://schemas.openxmlformats.org/officeDocument/2006/relationships/image" Target="../media/image175.png"/><Relationship Id="rId16" Type="http://schemas.openxmlformats.org/officeDocument/2006/relationships/image" Target="../media/image200.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image" Target="../media/image195.png"/><Relationship Id="rId5" Type="http://schemas.openxmlformats.org/officeDocument/2006/relationships/image" Target="../media/image189.png"/><Relationship Id="rId15" Type="http://schemas.openxmlformats.org/officeDocument/2006/relationships/image" Target="../media/image199.png"/><Relationship Id="rId10" Type="http://schemas.openxmlformats.org/officeDocument/2006/relationships/image" Target="../media/image194.png"/><Relationship Id="rId4" Type="http://schemas.openxmlformats.org/officeDocument/2006/relationships/image" Target="../media/image188.png"/><Relationship Id="rId9" Type="http://schemas.openxmlformats.org/officeDocument/2006/relationships/image" Target="../media/image193.png"/><Relationship Id="rId14" Type="http://schemas.openxmlformats.org/officeDocument/2006/relationships/image" Target="../media/image198.png"/></Relationships>
</file>

<file path=ppt/slides/_rels/slide6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 Id="rId5" Type="http://schemas.openxmlformats.org/officeDocument/2006/relationships/image" Target="../media/image202.png"/><Relationship Id="rId4" Type="http://schemas.openxmlformats.org/officeDocument/2006/relationships/image" Target="../media/image201.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image" Target="../media/image204.png"/><Relationship Id="rId7" Type="http://schemas.openxmlformats.org/officeDocument/2006/relationships/image" Target="../media/image208.png"/><Relationship Id="rId12" Type="http://schemas.openxmlformats.org/officeDocument/2006/relationships/image" Target="../media/image213.png"/><Relationship Id="rId2" Type="http://schemas.openxmlformats.org/officeDocument/2006/relationships/image" Target="../media/image203.png"/><Relationship Id="rId1" Type="http://schemas.openxmlformats.org/officeDocument/2006/relationships/slideLayout" Target="../slideLayouts/slideLayout2.xml"/><Relationship Id="rId6" Type="http://schemas.openxmlformats.org/officeDocument/2006/relationships/image" Target="../media/image207.png"/><Relationship Id="rId11" Type="http://schemas.openxmlformats.org/officeDocument/2006/relationships/image" Target="../media/image212.png"/><Relationship Id="rId5" Type="http://schemas.openxmlformats.org/officeDocument/2006/relationships/image" Target="../media/image206.png"/><Relationship Id="rId10" Type="http://schemas.openxmlformats.org/officeDocument/2006/relationships/image" Target="../media/image211.png"/><Relationship Id="rId4" Type="http://schemas.openxmlformats.org/officeDocument/2006/relationships/image" Target="../media/image205.png"/><Relationship Id="rId9" Type="http://schemas.openxmlformats.org/officeDocument/2006/relationships/image" Target="../media/image210.png"/></Relationships>
</file>

<file path=ppt/slides/_rels/slide71.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2.xml"/><Relationship Id="rId4" Type="http://schemas.openxmlformats.org/officeDocument/2006/relationships/image" Target="../media/image219.png"/></Relationships>
</file>

<file path=ppt/slides/_rels/slide77.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2.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1EDF88-8D28-2A7D-1737-B9112AC5E0F0}"/>
              </a:ext>
            </a:extLst>
          </p:cNvPr>
          <p:cNvSpPr>
            <a:spLocks noGrp="1"/>
          </p:cNvSpPr>
          <p:nvPr>
            <p:ph type="sldNum" sz="quarter" idx="12"/>
          </p:nvPr>
        </p:nvSpPr>
        <p:spPr/>
        <p:txBody>
          <a:bodyPr/>
          <a:lstStyle/>
          <a:p>
            <a:fld id="{7A304655-5D53-B746-8252-3F5A598C52D3}" type="slidenum">
              <a:rPr lang="en-CN" smtClean="0"/>
              <a:pPr/>
              <a:t>1</a:t>
            </a:fld>
            <a:endParaRPr lang="en-CN"/>
          </a:p>
        </p:txBody>
      </p:sp>
      <p:sp>
        <p:nvSpPr>
          <p:cNvPr id="3" name="TextBox 2">
            <a:extLst>
              <a:ext uri="{FF2B5EF4-FFF2-40B4-BE49-F238E27FC236}">
                <a16:creationId xmlns:a16="http://schemas.microsoft.com/office/drawing/2014/main" id="{D5D6A2AE-F84B-3626-256A-92A749A0E14F}"/>
              </a:ext>
            </a:extLst>
          </p:cNvPr>
          <p:cNvSpPr txBox="1"/>
          <p:nvPr/>
        </p:nvSpPr>
        <p:spPr>
          <a:xfrm>
            <a:off x="5565014" y="803998"/>
            <a:ext cx="2550698" cy="707886"/>
          </a:xfrm>
          <a:prstGeom prst="rect">
            <a:avLst/>
          </a:prstGeom>
          <a:noFill/>
        </p:spPr>
        <p:txBody>
          <a:bodyPr wrap="none" rtlCol="0">
            <a:spAutoFit/>
          </a:bodyPr>
          <a:lstStyle/>
          <a:p>
            <a:r>
              <a:rPr lang="en-US" altLang="zh-CN" sz="4000" b="1" dirty="0"/>
              <a:t>Chapter</a:t>
            </a:r>
            <a:r>
              <a:rPr lang="zh-CN" altLang="en-US" sz="4000" b="1"/>
              <a:t> </a:t>
            </a:r>
            <a:r>
              <a:rPr lang="en-US" altLang="zh-CN" sz="4000" b="1" dirty="0"/>
              <a:t>9</a:t>
            </a:r>
            <a:endParaRPr lang="zh-CN" altLang="en-CN" sz="4000" b="1"/>
          </a:p>
        </p:txBody>
      </p:sp>
      <p:pic>
        <p:nvPicPr>
          <p:cNvPr id="1026" name="Picture 2">
            <a:extLst>
              <a:ext uri="{FF2B5EF4-FFF2-40B4-BE49-F238E27FC236}">
                <a16:creationId xmlns:a16="http://schemas.microsoft.com/office/drawing/2014/main" id="{F49E9B3F-2A84-4701-97A0-669A270FD9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043" y="555513"/>
            <a:ext cx="3924300" cy="508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E609A1C-C9E4-83CC-F0EB-B9D213CF4E70}"/>
              </a:ext>
            </a:extLst>
          </p:cNvPr>
          <p:cNvSpPr txBox="1"/>
          <p:nvPr/>
        </p:nvSpPr>
        <p:spPr>
          <a:xfrm>
            <a:off x="5006894" y="2107928"/>
            <a:ext cx="3974165" cy="707886"/>
          </a:xfrm>
          <a:prstGeom prst="rect">
            <a:avLst/>
          </a:prstGeom>
          <a:noFill/>
        </p:spPr>
        <p:txBody>
          <a:bodyPr wrap="none" rtlCol="0">
            <a:spAutoFit/>
          </a:bodyPr>
          <a:lstStyle/>
          <a:p>
            <a:r>
              <a:rPr lang="en-US" altLang="zh-CN" sz="4000" b="1" dirty="0"/>
              <a:t>Number</a:t>
            </a:r>
            <a:r>
              <a:rPr lang="zh-CN" altLang="en-US" sz="4000" b="1"/>
              <a:t> </a:t>
            </a:r>
            <a:r>
              <a:rPr lang="en-US" altLang="zh-CN" sz="4000" b="1" dirty="0"/>
              <a:t>Theory</a:t>
            </a:r>
            <a:endParaRPr lang="zh-CN" altLang="en-CN" sz="4000" b="1"/>
          </a:p>
        </p:txBody>
      </p:sp>
      <p:sp>
        <p:nvSpPr>
          <p:cNvPr id="4" name="TextBox 3">
            <a:extLst>
              <a:ext uri="{FF2B5EF4-FFF2-40B4-BE49-F238E27FC236}">
                <a16:creationId xmlns:a16="http://schemas.microsoft.com/office/drawing/2014/main" id="{E875BA20-D4A9-C1FD-F142-15F6694D2AFE}"/>
              </a:ext>
            </a:extLst>
          </p:cNvPr>
          <p:cNvSpPr txBox="1"/>
          <p:nvPr/>
        </p:nvSpPr>
        <p:spPr>
          <a:xfrm>
            <a:off x="6491274" y="2932362"/>
            <a:ext cx="1005403" cy="584775"/>
          </a:xfrm>
          <a:prstGeom prst="rect">
            <a:avLst/>
          </a:prstGeom>
          <a:noFill/>
        </p:spPr>
        <p:txBody>
          <a:bodyPr wrap="none" rtlCol="0">
            <a:spAutoFit/>
          </a:bodyPr>
          <a:lstStyle/>
          <a:p>
            <a:r>
              <a:rPr lang="zh-CN" altLang="en-US" sz="3200" dirty="0"/>
              <a:t>数论</a:t>
            </a:r>
            <a:endParaRPr lang="zh-CN" altLang="en-CN" sz="3200" dirty="0"/>
          </a:p>
        </p:txBody>
      </p:sp>
    </p:spTree>
    <p:extLst>
      <p:ext uri="{BB962C8B-B14F-4D97-AF65-F5344CB8AC3E}">
        <p14:creationId xmlns:p14="http://schemas.microsoft.com/office/powerpoint/2010/main" val="41125121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ADFD68-F324-D003-8B44-08CB016BABD6}"/>
              </a:ext>
            </a:extLst>
          </p:cNvPr>
          <p:cNvSpPr>
            <a:spLocks noGrp="1"/>
          </p:cNvSpPr>
          <p:nvPr>
            <p:ph type="sldNum" sz="quarter" idx="12"/>
          </p:nvPr>
        </p:nvSpPr>
        <p:spPr/>
        <p:txBody>
          <a:bodyPr/>
          <a:lstStyle/>
          <a:p>
            <a:fld id="{7A304655-5D53-B746-8252-3F5A598C52D3}" type="slidenum">
              <a:rPr lang="en-CN" smtClean="0"/>
              <a:pPr/>
              <a:t>10</a:t>
            </a:fld>
            <a:endParaRPr lang="en-CN"/>
          </a:p>
        </p:txBody>
      </p:sp>
      <p:sp>
        <p:nvSpPr>
          <p:cNvPr id="3" name="Title 2">
            <a:extLst>
              <a:ext uri="{FF2B5EF4-FFF2-40B4-BE49-F238E27FC236}">
                <a16:creationId xmlns:a16="http://schemas.microsoft.com/office/drawing/2014/main" id="{DA2CE602-A2AA-AEE4-5A57-589636875374}"/>
              </a:ext>
            </a:extLst>
          </p:cNvPr>
          <p:cNvSpPr>
            <a:spLocks noGrp="1"/>
          </p:cNvSpPr>
          <p:nvPr>
            <p:ph type="title"/>
          </p:nvPr>
        </p:nvSpPr>
        <p:spPr/>
        <p:txBody>
          <a:bodyPr/>
          <a:lstStyle/>
          <a:p>
            <a:r>
              <a:rPr kumimoji="1" lang="zh-CN" altLang="en-US" dirty="0"/>
              <a:t>最大公约数</a:t>
            </a:r>
          </a:p>
        </p:txBody>
      </p:sp>
      <p:sp>
        <p:nvSpPr>
          <p:cNvPr id="6" name="TextBox 5">
            <a:extLst>
              <a:ext uri="{FF2B5EF4-FFF2-40B4-BE49-F238E27FC236}">
                <a16:creationId xmlns:a16="http://schemas.microsoft.com/office/drawing/2014/main" id="{3793D923-C2BF-5C63-46FD-49BE86C4B907}"/>
              </a:ext>
            </a:extLst>
          </p:cNvPr>
          <p:cNvSpPr txBox="1"/>
          <p:nvPr/>
        </p:nvSpPr>
        <p:spPr>
          <a:xfrm>
            <a:off x="776739" y="1040524"/>
            <a:ext cx="1595309" cy="369332"/>
          </a:xfrm>
          <a:prstGeom prst="rect">
            <a:avLst/>
          </a:prstGeom>
          <a:noFill/>
        </p:spPr>
        <p:txBody>
          <a:bodyPr wrap="none" rtlCol="0">
            <a:spAutoFit/>
          </a:bodyPr>
          <a:lstStyle/>
          <a:p>
            <a:r>
              <a:rPr kumimoji="1" lang="en-US" altLang="zh-CN" dirty="0"/>
              <a:t>1.</a:t>
            </a:r>
            <a:r>
              <a:rPr kumimoji="1" lang="zh-CN" altLang="en-US" dirty="0"/>
              <a:t> 最大公约数</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0F5306C-14C1-F9D0-D747-1492A74C012B}"/>
                  </a:ext>
                </a:extLst>
              </p:cNvPr>
              <p:cNvSpPr txBox="1"/>
              <p:nvPr/>
            </p:nvSpPr>
            <p:spPr>
              <a:xfrm>
                <a:off x="1140311" y="1526769"/>
                <a:ext cx="6115718" cy="923330"/>
              </a:xfrm>
              <a:prstGeom prst="rect">
                <a:avLst/>
              </a:prstGeom>
              <a:noFill/>
            </p:spPr>
            <p:txBody>
              <a:bodyPr wrap="square" rtlCol="0">
                <a:spAutoFit/>
              </a:bodyPr>
              <a:lstStyle/>
              <a:p>
                <a:r>
                  <a:rPr lang="en-US" dirty="0"/>
                  <a:t>A common divisor of </a:t>
                </a:r>
                <a14:m>
                  <m:oMath xmlns:m="http://schemas.openxmlformats.org/officeDocument/2006/math">
                    <m:r>
                      <a:rPr lang="en-US" i="1" dirty="0" smtClean="0">
                        <a:latin typeface="Cambria Math" panose="02040503050406030204" pitchFamily="18" charset="0"/>
                      </a:rPr>
                      <m:t>𝑎</m:t>
                    </m:r>
                  </m:oMath>
                </a14:m>
                <a:r>
                  <a:rPr lang="en-US" dirty="0"/>
                  <a:t> and </a:t>
                </a:r>
                <a14:m>
                  <m:oMath xmlns:m="http://schemas.openxmlformats.org/officeDocument/2006/math">
                    <m:r>
                      <a:rPr lang="en-US" i="1" dirty="0" smtClean="0">
                        <a:latin typeface="Cambria Math" panose="02040503050406030204" pitchFamily="18" charset="0"/>
                      </a:rPr>
                      <m:t>𝑏</m:t>
                    </m:r>
                  </m:oMath>
                </a14:m>
                <a:r>
                  <a:rPr lang="en-US" dirty="0"/>
                  <a:t> is a number that divides them </a:t>
                </a:r>
                <a:r>
                  <a:rPr lang="en-US" b="1" dirty="0"/>
                  <a:t>both</a:t>
                </a:r>
                <a:r>
                  <a:rPr lang="en-US" dirty="0"/>
                  <a:t>. The greatest common divisor of </a:t>
                </a:r>
                <a14:m>
                  <m:oMath xmlns:m="http://schemas.openxmlformats.org/officeDocument/2006/math">
                    <m:r>
                      <a:rPr lang="en-US" i="1" dirty="0" smtClean="0">
                        <a:latin typeface="Cambria Math" panose="02040503050406030204" pitchFamily="18" charset="0"/>
                      </a:rPr>
                      <m:t>𝑎</m:t>
                    </m:r>
                  </m:oMath>
                </a14:m>
                <a:r>
                  <a:rPr lang="en-US" dirty="0"/>
                  <a:t> and </a:t>
                </a:r>
                <a14:m>
                  <m:oMath xmlns:m="http://schemas.openxmlformats.org/officeDocument/2006/math">
                    <m:r>
                      <a:rPr lang="en-US" i="1" dirty="0" smtClean="0">
                        <a:latin typeface="Cambria Math" panose="02040503050406030204" pitchFamily="18" charset="0"/>
                      </a:rPr>
                      <m:t>𝑏</m:t>
                    </m:r>
                  </m:oMath>
                </a14:m>
                <a:r>
                  <a:rPr lang="en-US" dirty="0"/>
                  <a:t> is written </a:t>
                </a:r>
                <a:r>
                  <a:rPr lang="en-US" dirty="0" err="1"/>
                  <a:t>gcd</a:t>
                </a:r>
                <a14:m>
                  <m:oMath xmlns:m="http://schemas.openxmlformats.org/officeDocument/2006/math">
                    <m:r>
                      <a:rPr lang="en-US" altLang="zh-CN" i="1" dirty="0" smtClean="0">
                        <a:latin typeface="Cambria Math" panose="02040503050406030204" pitchFamily="18" charset="0"/>
                      </a:rPr>
                      <m:t>(</m:t>
                    </m:r>
                    <m:r>
                      <a:rPr lang="en-US" i="1" dirty="0" smtClean="0">
                        <a:latin typeface="Cambria Math" panose="02040503050406030204" pitchFamily="18" charset="0"/>
                      </a:rPr>
                      <m:t>𝑎</m:t>
                    </m:r>
                    <m:r>
                      <a:rPr lang="en-US" altLang="zh-CN" i="1" dirty="0" smtClean="0">
                        <a:latin typeface="Cambria Math" panose="02040503050406030204" pitchFamily="18" charset="0"/>
                      </a:rPr>
                      <m:t>,</m:t>
                    </m:r>
                    <m:r>
                      <a:rPr lang="zh-CN" altLang="en-US" i="1" dirty="0" smtClean="0">
                        <a:latin typeface="Cambria Math" panose="02040503050406030204" pitchFamily="18" charset="0"/>
                      </a:rPr>
                      <m:t> </m:t>
                    </m:r>
                    <m:r>
                      <a:rPr lang="en-US" i="1" dirty="0" smtClean="0">
                        <a:latin typeface="Cambria Math" panose="02040503050406030204" pitchFamily="18" charset="0"/>
                      </a:rPr>
                      <m:t>𝑏</m:t>
                    </m:r>
                    <m:r>
                      <a:rPr lang="en-US" altLang="zh-CN" i="1" dirty="0">
                        <a:latin typeface="Cambria Math" panose="02040503050406030204" pitchFamily="18" charset="0"/>
                      </a:rPr>
                      <m:t>)</m:t>
                    </m:r>
                  </m:oMath>
                </a14:m>
                <a:r>
                  <a:rPr lang="en-US" dirty="0"/>
                  <a:t>.</a:t>
                </a:r>
                <a:endParaRPr kumimoji="1" lang="zh-CN" altLang="en-US" dirty="0"/>
              </a:p>
            </p:txBody>
          </p:sp>
        </mc:Choice>
        <mc:Fallback xmlns="">
          <p:sp>
            <p:nvSpPr>
              <p:cNvPr id="5" name="TextBox 4">
                <a:extLst>
                  <a:ext uri="{FF2B5EF4-FFF2-40B4-BE49-F238E27FC236}">
                    <a16:creationId xmlns:a16="http://schemas.microsoft.com/office/drawing/2014/main" id="{00F5306C-14C1-F9D0-D747-1492A74C012B}"/>
                  </a:ext>
                </a:extLst>
              </p:cNvPr>
              <p:cNvSpPr txBox="1">
                <a:spLocks noRot="1" noChangeAspect="1" noMove="1" noResize="1" noEditPoints="1" noAdjustHandles="1" noChangeArrowheads="1" noChangeShapeType="1" noTextEdit="1"/>
              </p:cNvSpPr>
              <p:nvPr/>
            </p:nvSpPr>
            <p:spPr>
              <a:xfrm>
                <a:off x="1140311" y="1526769"/>
                <a:ext cx="6115718" cy="923330"/>
              </a:xfrm>
              <a:prstGeom prst="rect">
                <a:avLst/>
              </a:prstGeom>
              <a:blipFill>
                <a:blip r:embed="rId2"/>
                <a:stretch>
                  <a:fillRect l="-828" t="-2740" b="-10959"/>
                </a:stretch>
              </a:blipFill>
            </p:spPr>
            <p:txBody>
              <a:bodyPr/>
              <a:lstStyle/>
              <a:p>
                <a:r>
                  <a:rPr lang="zh-CN" altLang="en-US">
                    <a:noFill/>
                  </a:rPr>
                  <a:t> </a:t>
                </a:r>
              </a:p>
            </p:txBody>
          </p:sp>
        </mc:Fallback>
      </mc:AlternateContent>
      <p:sp>
        <p:nvSpPr>
          <p:cNvPr id="4" name="TextBox 3">
            <a:extLst>
              <a:ext uri="{FF2B5EF4-FFF2-40B4-BE49-F238E27FC236}">
                <a16:creationId xmlns:a16="http://schemas.microsoft.com/office/drawing/2014/main" id="{5327D737-B99A-C41C-F347-BF9F244DDDA8}"/>
              </a:ext>
            </a:extLst>
          </p:cNvPr>
          <p:cNvSpPr txBox="1"/>
          <p:nvPr/>
        </p:nvSpPr>
        <p:spPr>
          <a:xfrm>
            <a:off x="914400" y="2784143"/>
            <a:ext cx="3506088" cy="369332"/>
          </a:xfrm>
          <a:prstGeom prst="rect">
            <a:avLst/>
          </a:prstGeom>
          <a:noFill/>
        </p:spPr>
        <p:txBody>
          <a:bodyPr wrap="none" rtlCol="0">
            <a:spAutoFit/>
          </a:bodyPr>
          <a:lstStyle/>
          <a:p>
            <a:r>
              <a:rPr kumimoji="1" lang="en-US" altLang="zh-CN" dirty="0"/>
              <a:t>2.</a:t>
            </a:r>
            <a:r>
              <a:rPr kumimoji="1" lang="zh-CN" altLang="en-US" dirty="0"/>
              <a:t> 求解的方法之一</a:t>
            </a:r>
            <a:r>
              <a:rPr kumimoji="1" lang="en-US" altLang="zh-CN" dirty="0"/>
              <a:t>:</a:t>
            </a:r>
            <a:r>
              <a:rPr kumimoji="1" lang="zh-CN" altLang="en-US" dirty="0"/>
              <a:t> </a:t>
            </a:r>
            <a:r>
              <a:rPr kumimoji="1" lang="en-US" altLang="zh-CN" dirty="0"/>
              <a:t>Euclid</a:t>
            </a:r>
            <a:r>
              <a:rPr kumimoji="1" lang="zh-CN" altLang="en-US" dirty="0"/>
              <a:t>的算法</a:t>
            </a:r>
          </a:p>
        </p:txBody>
      </p:sp>
      <p:pic>
        <p:nvPicPr>
          <p:cNvPr id="7" name="Picture 6">
            <a:extLst>
              <a:ext uri="{FF2B5EF4-FFF2-40B4-BE49-F238E27FC236}">
                <a16:creationId xmlns:a16="http://schemas.microsoft.com/office/drawing/2014/main" id="{0A039411-FA1D-7B4C-8F3C-2B94FB150FDB}"/>
              </a:ext>
            </a:extLst>
          </p:cNvPr>
          <p:cNvPicPr>
            <a:picLocks noChangeAspect="1"/>
          </p:cNvPicPr>
          <p:nvPr/>
        </p:nvPicPr>
        <p:blipFill>
          <a:blip r:embed="rId3"/>
          <a:stretch>
            <a:fillRect/>
          </a:stretch>
        </p:blipFill>
        <p:spPr>
          <a:xfrm>
            <a:off x="1140311" y="3227170"/>
            <a:ext cx="6604000" cy="825500"/>
          </a:xfrm>
          <a:prstGeom prst="rect">
            <a:avLst/>
          </a:prstGeom>
        </p:spPr>
      </p:pic>
      <p:pic>
        <p:nvPicPr>
          <p:cNvPr id="8" name="Picture 7">
            <a:extLst>
              <a:ext uri="{FF2B5EF4-FFF2-40B4-BE49-F238E27FC236}">
                <a16:creationId xmlns:a16="http://schemas.microsoft.com/office/drawing/2014/main" id="{6549A28F-D5BB-142D-D73C-8B6BCFF3B94F}"/>
              </a:ext>
            </a:extLst>
          </p:cNvPr>
          <p:cNvPicPr>
            <a:picLocks noChangeAspect="1"/>
          </p:cNvPicPr>
          <p:nvPr/>
        </p:nvPicPr>
        <p:blipFill>
          <a:blip r:embed="rId4"/>
          <a:stretch>
            <a:fillRect/>
          </a:stretch>
        </p:blipFill>
        <p:spPr>
          <a:xfrm>
            <a:off x="914400" y="4026611"/>
            <a:ext cx="6705600" cy="736600"/>
          </a:xfrm>
          <a:prstGeom prst="rect">
            <a:avLst/>
          </a:prstGeom>
        </p:spPr>
      </p:pic>
      <p:pic>
        <p:nvPicPr>
          <p:cNvPr id="9" name="Picture 8">
            <a:extLst>
              <a:ext uri="{FF2B5EF4-FFF2-40B4-BE49-F238E27FC236}">
                <a16:creationId xmlns:a16="http://schemas.microsoft.com/office/drawing/2014/main" id="{0BBECAF3-5435-B875-FE2F-8EDF1A282E24}"/>
              </a:ext>
            </a:extLst>
          </p:cNvPr>
          <p:cNvPicPr>
            <a:picLocks noChangeAspect="1"/>
          </p:cNvPicPr>
          <p:nvPr/>
        </p:nvPicPr>
        <p:blipFill>
          <a:blip r:embed="rId5"/>
          <a:stretch>
            <a:fillRect/>
          </a:stretch>
        </p:blipFill>
        <p:spPr>
          <a:xfrm>
            <a:off x="1574393" y="4736074"/>
            <a:ext cx="1892300" cy="279400"/>
          </a:xfrm>
          <a:prstGeom prst="rect">
            <a:avLst/>
          </a:prstGeom>
        </p:spPr>
      </p:pic>
      <p:pic>
        <p:nvPicPr>
          <p:cNvPr id="10" name="Picture 9">
            <a:extLst>
              <a:ext uri="{FF2B5EF4-FFF2-40B4-BE49-F238E27FC236}">
                <a16:creationId xmlns:a16="http://schemas.microsoft.com/office/drawing/2014/main" id="{ACDA89F2-EB91-D398-0951-DC0E329E472A}"/>
              </a:ext>
            </a:extLst>
          </p:cNvPr>
          <p:cNvPicPr>
            <a:picLocks noChangeAspect="1"/>
          </p:cNvPicPr>
          <p:nvPr/>
        </p:nvPicPr>
        <p:blipFill>
          <a:blip r:embed="rId6"/>
          <a:stretch>
            <a:fillRect/>
          </a:stretch>
        </p:blipFill>
        <p:spPr>
          <a:xfrm>
            <a:off x="1574393" y="5105577"/>
            <a:ext cx="4749800" cy="266700"/>
          </a:xfrm>
          <a:prstGeom prst="rect">
            <a:avLst/>
          </a:prstGeom>
        </p:spPr>
      </p:pic>
      <p:pic>
        <p:nvPicPr>
          <p:cNvPr id="11" name="Picture 10">
            <a:extLst>
              <a:ext uri="{FF2B5EF4-FFF2-40B4-BE49-F238E27FC236}">
                <a16:creationId xmlns:a16="http://schemas.microsoft.com/office/drawing/2014/main" id="{F6AEF66B-D4EA-7005-237F-FD550457955A}"/>
              </a:ext>
            </a:extLst>
          </p:cNvPr>
          <p:cNvPicPr>
            <a:picLocks noChangeAspect="1"/>
          </p:cNvPicPr>
          <p:nvPr/>
        </p:nvPicPr>
        <p:blipFill>
          <a:blip r:embed="rId7"/>
          <a:stretch>
            <a:fillRect/>
          </a:stretch>
        </p:blipFill>
        <p:spPr>
          <a:xfrm>
            <a:off x="1866493" y="5387164"/>
            <a:ext cx="3200400" cy="241300"/>
          </a:xfrm>
          <a:prstGeom prst="rect">
            <a:avLst/>
          </a:prstGeom>
        </p:spPr>
      </p:pic>
      <p:pic>
        <p:nvPicPr>
          <p:cNvPr id="12" name="Picture 11">
            <a:extLst>
              <a:ext uri="{FF2B5EF4-FFF2-40B4-BE49-F238E27FC236}">
                <a16:creationId xmlns:a16="http://schemas.microsoft.com/office/drawing/2014/main" id="{1621B03E-62BB-79A9-6949-36B4ADF5201B}"/>
              </a:ext>
            </a:extLst>
          </p:cNvPr>
          <p:cNvPicPr>
            <a:picLocks noChangeAspect="1"/>
          </p:cNvPicPr>
          <p:nvPr/>
        </p:nvPicPr>
        <p:blipFill>
          <a:blip r:embed="rId8"/>
          <a:stretch>
            <a:fillRect/>
          </a:stretch>
        </p:blipFill>
        <p:spPr>
          <a:xfrm>
            <a:off x="5066893" y="5372277"/>
            <a:ext cx="1879600" cy="279400"/>
          </a:xfrm>
          <a:prstGeom prst="rect">
            <a:avLst/>
          </a:prstGeom>
        </p:spPr>
      </p:pic>
      <p:pic>
        <p:nvPicPr>
          <p:cNvPr id="13" name="Picture 12">
            <a:extLst>
              <a:ext uri="{FF2B5EF4-FFF2-40B4-BE49-F238E27FC236}">
                <a16:creationId xmlns:a16="http://schemas.microsoft.com/office/drawing/2014/main" id="{6C6A21EC-42A8-4D9E-2B5E-8EB2C36ACF70}"/>
              </a:ext>
            </a:extLst>
          </p:cNvPr>
          <p:cNvPicPr>
            <a:picLocks noChangeAspect="1"/>
          </p:cNvPicPr>
          <p:nvPr/>
        </p:nvPicPr>
        <p:blipFill>
          <a:blip r:embed="rId9"/>
          <a:stretch>
            <a:fillRect/>
          </a:stretch>
        </p:blipFill>
        <p:spPr>
          <a:xfrm>
            <a:off x="1799677" y="5651677"/>
            <a:ext cx="6223000" cy="254000"/>
          </a:xfrm>
          <a:prstGeom prst="rect">
            <a:avLst/>
          </a:prstGeom>
        </p:spPr>
      </p:pic>
      <p:pic>
        <p:nvPicPr>
          <p:cNvPr id="14" name="Picture 13">
            <a:extLst>
              <a:ext uri="{FF2B5EF4-FFF2-40B4-BE49-F238E27FC236}">
                <a16:creationId xmlns:a16="http://schemas.microsoft.com/office/drawing/2014/main" id="{3F56C909-3453-433E-8127-0C2018E0CD26}"/>
              </a:ext>
            </a:extLst>
          </p:cNvPr>
          <p:cNvPicPr>
            <a:picLocks noChangeAspect="1"/>
          </p:cNvPicPr>
          <p:nvPr/>
        </p:nvPicPr>
        <p:blipFill>
          <a:blip r:embed="rId10"/>
          <a:stretch>
            <a:fillRect/>
          </a:stretch>
        </p:blipFill>
        <p:spPr>
          <a:xfrm>
            <a:off x="1542862" y="5903940"/>
            <a:ext cx="546100" cy="304800"/>
          </a:xfrm>
          <a:prstGeom prst="rect">
            <a:avLst/>
          </a:prstGeom>
        </p:spPr>
      </p:pic>
      <p:pic>
        <p:nvPicPr>
          <p:cNvPr id="15" name="Picture 14">
            <a:extLst>
              <a:ext uri="{FF2B5EF4-FFF2-40B4-BE49-F238E27FC236}">
                <a16:creationId xmlns:a16="http://schemas.microsoft.com/office/drawing/2014/main" id="{6A61C09E-0193-1865-9ADA-0F78FA8A6777}"/>
              </a:ext>
            </a:extLst>
          </p:cNvPr>
          <p:cNvPicPr>
            <a:picLocks noChangeAspect="1"/>
          </p:cNvPicPr>
          <p:nvPr/>
        </p:nvPicPr>
        <p:blipFill>
          <a:blip r:embed="rId11"/>
          <a:stretch>
            <a:fillRect/>
          </a:stretch>
        </p:blipFill>
        <p:spPr>
          <a:xfrm>
            <a:off x="2074429" y="5929340"/>
            <a:ext cx="5181600" cy="279400"/>
          </a:xfrm>
          <a:prstGeom prst="rect">
            <a:avLst/>
          </a:prstGeom>
        </p:spPr>
      </p:pic>
    </p:spTree>
    <p:extLst>
      <p:ext uri="{BB962C8B-B14F-4D97-AF65-F5344CB8AC3E}">
        <p14:creationId xmlns:p14="http://schemas.microsoft.com/office/powerpoint/2010/main" val="3220419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ADFD68-F324-D003-8B44-08CB016BABD6}"/>
              </a:ext>
            </a:extLst>
          </p:cNvPr>
          <p:cNvSpPr>
            <a:spLocks noGrp="1"/>
          </p:cNvSpPr>
          <p:nvPr>
            <p:ph type="sldNum" sz="quarter" idx="12"/>
          </p:nvPr>
        </p:nvSpPr>
        <p:spPr/>
        <p:txBody>
          <a:bodyPr/>
          <a:lstStyle/>
          <a:p>
            <a:fld id="{7A304655-5D53-B746-8252-3F5A598C52D3}" type="slidenum">
              <a:rPr lang="en-CN" smtClean="0"/>
              <a:pPr/>
              <a:t>11</a:t>
            </a:fld>
            <a:endParaRPr lang="en-CN"/>
          </a:p>
        </p:txBody>
      </p:sp>
      <p:sp>
        <p:nvSpPr>
          <p:cNvPr id="3" name="Title 2">
            <a:extLst>
              <a:ext uri="{FF2B5EF4-FFF2-40B4-BE49-F238E27FC236}">
                <a16:creationId xmlns:a16="http://schemas.microsoft.com/office/drawing/2014/main" id="{DA2CE602-A2AA-AEE4-5A57-589636875374}"/>
              </a:ext>
            </a:extLst>
          </p:cNvPr>
          <p:cNvSpPr>
            <a:spLocks noGrp="1"/>
          </p:cNvSpPr>
          <p:nvPr>
            <p:ph type="title"/>
          </p:nvPr>
        </p:nvSpPr>
        <p:spPr/>
        <p:txBody>
          <a:bodyPr/>
          <a:lstStyle/>
          <a:p>
            <a:r>
              <a:rPr kumimoji="1" lang="zh-CN" altLang="en-US" dirty="0"/>
              <a:t>最大公约数</a:t>
            </a:r>
          </a:p>
        </p:txBody>
      </p:sp>
      <p:sp>
        <p:nvSpPr>
          <p:cNvPr id="4" name="TextBox 3">
            <a:extLst>
              <a:ext uri="{FF2B5EF4-FFF2-40B4-BE49-F238E27FC236}">
                <a16:creationId xmlns:a16="http://schemas.microsoft.com/office/drawing/2014/main" id="{5327D737-B99A-C41C-F347-BF9F244DDDA8}"/>
              </a:ext>
            </a:extLst>
          </p:cNvPr>
          <p:cNvSpPr txBox="1"/>
          <p:nvPr/>
        </p:nvSpPr>
        <p:spPr>
          <a:xfrm>
            <a:off x="914400" y="1178797"/>
            <a:ext cx="3506088" cy="369332"/>
          </a:xfrm>
          <a:prstGeom prst="rect">
            <a:avLst/>
          </a:prstGeom>
          <a:noFill/>
        </p:spPr>
        <p:txBody>
          <a:bodyPr wrap="none" rtlCol="0">
            <a:spAutoFit/>
          </a:bodyPr>
          <a:lstStyle/>
          <a:p>
            <a:r>
              <a:rPr kumimoji="1" lang="en-US" altLang="zh-CN" dirty="0"/>
              <a:t>2.</a:t>
            </a:r>
            <a:r>
              <a:rPr kumimoji="1" lang="zh-CN" altLang="en-US" dirty="0"/>
              <a:t> 求解的方法之一</a:t>
            </a:r>
            <a:r>
              <a:rPr kumimoji="1" lang="en-US" altLang="zh-CN" dirty="0"/>
              <a:t>:</a:t>
            </a:r>
            <a:r>
              <a:rPr kumimoji="1" lang="zh-CN" altLang="en-US" dirty="0"/>
              <a:t> </a:t>
            </a:r>
            <a:r>
              <a:rPr kumimoji="1" lang="en-US" altLang="zh-CN" dirty="0"/>
              <a:t>Euclid</a:t>
            </a:r>
            <a:r>
              <a:rPr kumimoji="1" lang="zh-CN" altLang="en-US" dirty="0"/>
              <a:t>的算法</a:t>
            </a:r>
          </a:p>
        </p:txBody>
      </p:sp>
      <p:pic>
        <p:nvPicPr>
          <p:cNvPr id="7" name="Picture 6">
            <a:extLst>
              <a:ext uri="{FF2B5EF4-FFF2-40B4-BE49-F238E27FC236}">
                <a16:creationId xmlns:a16="http://schemas.microsoft.com/office/drawing/2014/main" id="{0A039411-FA1D-7B4C-8F3C-2B94FB150FDB}"/>
              </a:ext>
            </a:extLst>
          </p:cNvPr>
          <p:cNvPicPr>
            <a:picLocks noChangeAspect="1"/>
          </p:cNvPicPr>
          <p:nvPr/>
        </p:nvPicPr>
        <p:blipFill>
          <a:blip r:embed="rId2"/>
          <a:stretch>
            <a:fillRect/>
          </a:stretch>
        </p:blipFill>
        <p:spPr>
          <a:xfrm>
            <a:off x="1140311" y="1621824"/>
            <a:ext cx="6604000" cy="825500"/>
          </a:xfrm>
          <a:prstGeom prst="rect">
            <a:avLst/>
          </a:prstGeom>
        </p:spPr>
      </p:pic>
      <p:sp>
        <p:nvSpPr>
          <p:cNvPr id="16" name="TextBox 15">
            <a:extLst>
              <a:ext uri="{FF2B5EF4-FFF2-40B4-BE49-F238E27FC236}">
                <a16:creationId xmlns:a16="http://schemas.microsoft.com/office/drawing/2014/main" id="{BA446D14-9C06-6B35-7C86-9F514E8B9A92}"/>
              </a:ext>
            </a:extLst>
          </p:cNvPr>
          <p:cNvSpPr txBox="1"/>
          <p:nvPr/>
        </p:nvSpPr>
        <p:spPr>
          <a:xfrm>
            <a:off x="1324303" y="2822028"/>
            <a:ext cx="1107996" cy="369332"/>
          </a:xfrm>
          <a:prstGeom prst="rect">
            <a:avLst/>
          </a:prstGeom>
          <a:noFill/>
        </p:spPr>
        <p:txBody>
          <a:bodyPr wrap="none" rtlCol="0">
            <a:spAutoFit/>
          </a:bodyPr>
          <a:lstStyle/>
          <a:p>
            <a:r>
              <a:rPr kumimoji="1" lang="zh-CN" altLang="en-US" dirty="0"/>
              <a:t>举个例子</a:t>
            </a:r>
          </a:p>
        </p:txBody>
      </p:sp>
      <p:pic>
        <p:nvPicPr>
          <p:cNvPr id="17" name="Picture 16">
            <a:extLst>
              <a:ext uri="{FF2B5EF4-FFF2-40B4-BE49-F238E27FC236}">
                <a16:creationId xmlns:a16="http://schemas.microsoft.com/office/drawing/2014/main" id="{5CD426C0-53B4-9BCE-6D55-548FBD4AFB58}"/>
              </a:ext>
            </a:extLst>
          </p:cNvPr>
          <p:cNvPicPr>
            <a:picLocks noChangeAspect="1"/>
          </p:cNvPicPr>
          <p:nvPr/>
        </p:nvPicPr>
        <p:blipFill>
          <a:blip r:embed="rId3"/>
          <a:stretch>
            <a:fillRect/>
          </a:stretch>
        </p:blipFill>
        <p:spPr>
          <a:xfrm>
            <a:off x="1740149" y="3306488"/>
            <a:ext cx="1384300" cy="571500"/>
          </a:xfrm>
          <a:prstGeom prst="rect">
            <a:avLst/>
          </a:prstGeom>
        </p:spPr>
      </p:pic>
      <p:pic>
        <p:nvPicPr>
          <p:cNvPr id="18" name="Picture 17">
            <a:extLst>
              <a:ext uri="{FF2B5EF4-FFF2-40B4-BE49-F238E27FC236}">
                <a16:creationId xmlns:a16="http://schemas.microsoft.com/office/drawing/2014/main" id="{14C1F1F0-AAB3-624B-F7F2-C3BB45F82718}"/>
              </a:ext>
            </a:extLst>
          </p:cNvPr>
          <p:cNvPicPr>
            <a:picLocks noChangeAspect="1"/>
          </p:cNvPicPr>
          <p:nvPr/>
        </p:nvPicPr>
        <p:blipFill>
          <a:blip r:embed="rId4"/>
          <a:stretch>
            <a:fillRect/>
          </a:stretch>
        </p:blipFill>
        <p:spPr>
          <a:xfrm>
            <a:off x="3172311" y="3281088"/>
            <a:ext cx="2540000" cy="596900"/>
          </a:xfrm>
          <a:prstGeom prst="rect">
            <a:avLst/>
          </a:prstGeom>
        </p:spPr>
      </p:pic>
      <p:pic>
        <p:nvPicPr>
          <p:cNvPr id="19" name="Picture 18">
            <a:extLst>
              <a:ext uri="{FF2B5EF4-FFF2-40B4-BE49-F238E27FC236}">
                <a16:creationId xmlns:a16="http://schemas.microsoft.com/office/drawing/2014/main" id="{DD21CCFC-4DD8-50C2-36A4-C0AA43D22AC3}"/>
              </a:ext>
            </a:extLst>
          </p:cNvPr>
          <p:cNvPicPr>
            <a:picLocks noChangeAspect="1"/>
          </p:cNvPicPr>
          <p:nvPr/>
        </p:nvPicPr>
        <p:blipFill>
          <a:blip r:embed="rId5"/>
          <a:stretch>
            <a:fillRect/>
          </a:stretch>
        </p:blipFill>
        <p:spPr>
          <a:xfrm>
            <a:off x="3124449" y="3921904"/>
            <a:ext cx="3048000" cy="342900"/>
          </a:xfrm>
          <a:prstGeom prst="rect">
            <a:avLst/>
          </a:prstGeom>
        </p:spPr>
      </p:pic>
      <p:pic>
        <p:nvPicPr>
          <p:cNvPr id="20" name="Picture 19">
            <a:extLst>
              <a:ext uri="{FF2B5EF4-FFF2-40B4-BE49-F238E27FC236}">
                <a16:creationId xmlns:a16="http://schemas.microsoft.com/office/drawing/2014/main" id="{C80D560A-C9B2-DF48-5C61-C96CEC1FFD1F}"/>
              </a:ext>
            </a:extLst>
          </p:cNvPr>
          <p:cNvPicPr>
            <a:picLocks noChangeAspect="1"/>
          </p:cNvPicPr>
          <p:nvPr/>
        </p:nvPicPr>
        <p:blipFill>
          <a:blip r:embed="rId6"/>
          <a:stretch>
            <a:fillRect/>
          </a:stretch>
        </p:blipFill>
        <p:spPr>
          <a:xfrm>
            <a:off x="3162300" y="4344958"/>
            <a:ext cx="2819400" cy="254000"/>
          </a:xfrm>
          <a:prstGeom prst="rect">
            <a:avLst/>
          </a:prstGeom>
        </p:spPr>
      </p:pic>
      <p:pic>
        <p:nvPicPr>
          <p:cNvPr id="21" name="Picture 20">
            <a:extLst>
              <a:ext uri="{FF2B5EF4-FFF2-40B4-BE49-F238E27FC236}">
                <a16:creationId xmlns:a16="http://schemas.microsoft.com/office/drawing/2014/main" id="{0B38F17E-AB60-6A60-D264-464D35BCD085}"/>
              </a:ext>
            </a:extLst>
          </p:cNvPr>
          <p:cNvPicPr>
            <a:picLocks noChangeAspect="1"/>
          </p:cNvPicPr>
          <p:nvPr/>
        </p:nvPicPr>
        <p:blipFill>
          <a:blip r:embed="rId7"/>
          <a:stretch>
            <a:fillRect/>
          </a:stretch>
        </p:blipFill>
        <p:spPr>
          <a:xfrm>
            <a:off x="3154167" y="4656573"/>
            <a:ext cx="2971800" cy="1168400"/>
          </a:xfrm>
          <a:prstGeom prst="rect">
            <a:avLst/>
          </a:prstGeom>
        </p:spPr>
      </p:pic>
    </p:spTree>
    <p:extLst>
      <p:ext uri="{BB962C8B-B14F-4D97-AF65-F5344CB8AC3E}">
        <p14:creationId xmlns:p14="http://schemas.microsoft.com/office/powerpoint/2010/main" val="44777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ADFD68-F324-D003-8B44-08CB016BABD6}"/>
              </a:ext>
            </a:extLst>
          </p:cNvPr>
          <p:cNvSpPr>
            <a:spLocks noGrp="1"/>
          </p:cNvSpPr>
          <p:nvPr>
            <p:ph type="sldNum" sz="quarter" idx="12"/>
          </p:nvPr>
        </p:nvSpPr>
        <p:spPr/>
        <p:txBody>
          <a:bodyPr/>
          <a:lstStyle/>
          <a:p>
            <a:fld id="{7A304655-5D53-B746-8252-3F5A598C52D3}" type="slidenum">
              <a:rPr lang="en-CN" smtClean="0"/>
              <a:pPr/>
              <a:t>12</a:t>
            </a:fld>
            <a:endParaRPr lang="en-CN"/>
          </a:p>
        </p:txBody>
      </p:sp>
      <p:sp>
        <p:nvSpPr>
          <p:cNvPr id="3" name="Title 2">
            <a:extLst>
              <a:ext uri="{FF2B5EF4-FFF2-40B4-BE49-F238E27FC236}">
                <a16:creationId xmlns:a16="http://schemas.microsoft.com/office/drawing/2014/main" id="{DA2CE602-A2AA-AEE4-5A57-589636875374}"/>
              </a:ext>
            </a:extLst>
          </p:cNvPr>
          <p:cNvSpPr>
            <a:spLocks noGrp="1"/>
          </p:cNvSpPr>
          <p:nvPr>
            <p:ph type="title"/>
          </p:nvPr>
        </p:nvSpPr>
        <p:spPr/>
        <p:txBody>
          <a:bodyPr/>
          <a:lstStyle/>
          <a:p>
            <a:r>
              <a:rPr kumimoji="1" lang="zh-CN" altLang="en-US" dirty="0"/>
              <a:t>最大公约数</a:t>
            </a:r>
          </a:p>
        </p:txBody>
      </p:sp>
      <p:sp>
        <p:nvSpPr>
          <p:cNvPr id="4" name="TextBox 3">
            <a:extLst>
              <a:ext uri="{FF2B5EF4-FFF2-40B4-BE49-F238E27FC236}">
                <a16:creationId xmlns:a16="http://schemas.microsoft.com/office/drawing/2014/main" id="{5327D737-B99A-C41C-F347-BF9F244DDDA8}"/>
              </a:ext>
            </a:extLst>
          </p:cNvPr>
          <p:cNvSpPr txBox="1"/>
          <p:nvPr/>
        </p:nvSpPr>
        <p:spPr>
          <a:xfrm>
            <a:off x="914400" y="1178797"/>
            <a:ext cx="3506088" cy="369332"/>
          </a:xfrm>
          <a:prstGeom prst="rect">
            <a:avLst/>
          </a:prstGeom>
          <a:noFill/>
        </p:spPr>
        <p:txBody>
          <a:bodyPr wrap="none" rtlCol="0">
            <a:spAutoFit/>
          </a:bodyPr>
          <a:lstStyle/>
          <a:p>
            <a:r>
              <a:rPr kumimoji="1" lang="en-US" altLang="zh-CN" dirty="0"/>
              <a:t>2.</a:t>
            </a:r>
            <a:r>
              <a:rPr kumimoji="1" lang="zh-CN" altLang="en-US" dirty="0"/>
              <a:t> 求解的方法之一</a:t>
            </a:r>
            <a:r>
              <a:rPr kumimoji="1" lang="en-US" altLang="zh-CN" dirty="0"/>
              <a:t>:</a:t>
            </a:r>
            <a:r>
              <a:rPr kumimoji="1" lang="zh-CN" altLang="en-US" dirty="0"/>
              <a:t> </a:t>
            </a:r>
            <a:r>
              <a:rPr kumimoji="1" lang="en-US" altLang="zh-CN" dirty="0"/>
              <a:t>Euclid</a:t>
            </a:r>
            <a:r>
              <a:rPr kumimoji="1" lang="zh-CN" altLang="en-US" dirty="0"/>
              <a:t>的算法</a:t>
            </a:r>
          </a:p>
        </p:txBody>
      </p:sp>
      <p:pic>
        <p:nvPicPr>
          <p:cNvPr id="7" name="Picture 6">
            <a:extLst>
              <a:ext uri="{FF2B5EF4-FFF2-40B4-BE49-F238E27FC236}">
                <a16:creationId xmlns:a16="http://schemas.microsoft.com/office/drawing/2014/main" id="{0A039411-FA1D-7B4C-8F3C-2B94FB150FDB}"/>
              </a:ext>
            </a:extLst>
          </p:cNvPr>
          <p:cNvPicPr>
            <a:picLocks noChangeAspect="1"/>
          </p:cNvPicPr>
          <p:nvPr/>
        </p:nvPicPr>
        <p:blipFill>
          <a:blip r:embed="rId2"/>
          <a:stretch>
            <a:fillRect/>
          </a:stretch>
        </p:blipFill>
        <p:spPr>
          <a:xfrm>
            <a:off x="1140311" y="1621824"/>
            <a:ext cx="6604000" cy="825500"/>
          </a:xfrm>
          <a:prstGeom prst="rect">
            <a:avLst/>
          </a:prstGeom>
        </p:spPr>
      </p:pic>
      <p:sp>
        <p:nvSpPr>
          <p:cNvPr id="5" name="TextBox 4">
            <a:extLst>
              <a:ext uri="{FF2B5EF4-FFF2-40B4-BE49-F238E27FC236}">
                <a16:creationId xmlns:a16="http://schemas.microsoft.com/office/drawing/2014/main" id="{96D2F9B8-8AF5-5A69-2FE5-3EDD329374F7}"/>
              </a:ext>
            </a:extLst>
          </p:cNvPr>
          <p:cNvSpPr txBox="1"/>
          <p:nvPr/>
        </p:nvSpPr>
        <p:spPr>
          <a:xfrm>
            <a:off x="1229710" y="2664372"/>
            <a:ext cx="3313728" cy="369332"/>
          </a:xfrm>
          <a:prstGeom prst="rect">
            <a:avLst/>
          </a:prstGeom>
          <a:noFill/>
        </p:spPr>
        <p:txBody>
          <a:bodyPr wrap="none" rtlCol="0">
            <a:spAutoFit/>
          </a:bodyPr>
          <a:lstStyle/>
          <a:p>
            <a:r>
              <a:rPr kumimoji="1" lang="zh-CN" altLang="en-US" dirty="0"/>
              <a:t>这个问题的状态机模型是什么</a:t>
            </a:r>
            <a:r>
              <a:rPr kumimoji="1" lang="en-US" altLang="zh-CN" dirty="0"/>
              <a:t>?</a:t>
            </a:r>
            <a:endParaRPr kumimoji="1" lang="zh-CN" altLang="en-US" dirty="0"/>
          </a:p>
        </p:txBody>
      </p:sp>
      <p:pic>
        <p:nvPicPr>
          <p:cNvPr id="6" name="Picture 5">
            <a:extLst>
              <a:ext uri="{FF2B5EF4-FFF2-40B4-BE49-F238E27FC236}">
                <a16:creationId xmlns:a16="http://schemas.microsoft.com/office/drawing/2014/main" id="{1A219606-4EEC-11E5-C8BA-53CF45937EA3}"/>
              </a:ext>
            </a:extLst>
          </p:cNvPr>
          <p:cNvPicPr>
            <a:picLocks noChangeAspect="1"/>
          </p:cNvPicPr>
          <p:nvPr/>
        </p:nvPicPr>
        <p:blipFill>
          <a:blip r:embed="rId3"/>
          <a:stretch>
            <a:fillRect/>
          </a:stretch>
        </p:blipFill>
        <p:spPr>
          <a:xfrm>
            <a:off x="3305661" y="3213100"/>
            <a:ext cx="2273300" cy="431800"/>
          </a:xfrm>
          <a:prstGeom prst="rect">
            <a:avLst/>
          </a:prstGeom>
        </p:spPr>
      </p:pic>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03E064A1-5509-828B-C9E6-A0F63F5F1A3F}"/>
                  </a:ext>
                </a:extLst>
              </p:cNvPr>
              <p:cNvSpPr/>
              <p:nvPr/>
            </p:nvSpPr>
            <p:spPr>
              <a:xfrm>
                <a:off x="914400" y="4129518"/>
                <a:ext cx="1106658" cy="1106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𝑦</m:t>
                      </m:r>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8" name="Oval 7">
                <a:extLst>
                  <a:ext uri="{FF2B5EF4-FFF2-40B4-BE49-F238E27FC236}">
                    <a16:creationId xmlns:a16="http://schemas.microsoft.com/office/drawing/2014/main" id="{03E064A1-5509-828B-C9E6-A0F63F5F1A3F}"/>
                  </a:ext>
                </a:extLst>
              </p:cNvPr>
              <p:cNvSpPr>
                <a:spLocks noRot="1" noChangeAspect="1" noMove="1" noResize="1" noEditPoints="1" noAdjustHandles="1" noChangeArrowheads="1" noChangeShapeType="1" noTextEdit="1"/>
              </p:cNvSpPr>
              <p:nvPr/>
            </p:nvSpPr>
            <p:spPr>
              <a:xfrm>
                <a:off x="914400" y="4129518"/>
                <a:ext cx="1106658" cy="1106658"/>
              </a:xfrm>
              <a:prstGeom prst="ellipse">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F17E2F96-AEDC-38B5-18B4-E9B6DCE525CD}"/>
                  </a:ext>
                </a:extLst>
              </p:cNvPr>
              <p:cNvSpPr/>
              <p:nvPr/>
            </p:nvSpPr>
            <p:spPr>
              <a:xfrm>
                <a:off x="2536216" y="4129518"/>
                <a:ext cx="1106658" cy="1106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𝑦</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𝑦</m:t>
                      </m:r>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15" name="Oval 14">
                <a:extLst>
                  <a:ext uri="{FF2B5EF4-FFF2-40B4-BE49-F238E27FC236}">
                    <a16:creationId xmlns:a16="http://schemas.microsoft.com/office/drawing/2014/main" id="{F17E2F96-AEDC-38B5-18B4-E9B6DCE525CD}"/>
                  </a:ext>
                </a:extLst>
              </p:cNvPr>
              <p:cNvSpPr>
                <a:spLocks noRot="1" noChangeAspect="1" noMove="1" noResize="1" noEditPoints="1" noAdjustHandles="1" noChangeArrowheads="1" noChangeShapeType="1" noTextEdit="1"/>
              </p:cNvSpPr>
              <p:nvPr/>
            </p:nvSpPr>
            <p:spPr>
              <a:xfrm>
                <a:off x="2536216" y="4129518"/>
                <a:ext cx="1106658" cy="1106658"/>
              </a:xfrm>
              <a:prstGeom prst="ellipse">
                <a:avLst/>
              </a:prstGeom>
              <a:blipFill>
                <a:blip r:embed="rId5"/>
                <a:stretch>
                  <a:fillRect l="-2247"/>
                </a:stretch>
              </a:blipFill>
            </p:spPr>
            <p:txBody>
              <a:bodyPr/>
              <a:lstStyle/>
              <a:p>
                <a:r>
                  <a:rPr lang="zh-CN" altLang="en-US">
                    <a:noFill/>
                  </a:rPr>
                  <a:t> </a:t>
                </a:r>
              </a:p>
            </p:txBody>
          </p:sp>
        </mc:Fallback>
      </mc:AlternateContent>
      <p:cxnSp>
        <p:nvCxnSpPr>
          <p:cNvPr id="10" name="Straight Arrow Connector 9">
            <a:extLst>
              <a:ext uri="{FF2B5EF4-FFF2-40B4-BE49-F238E27FC236}">
                <a16:creationId xmlns:a16="http://schemas.microsoft.com/office/drawing/2014/main" id="{CF0718C7-8231-C943-C000-493B90F83DB2}"/>
              </a:ext>
            </a:extLst>
          </p:cNvPr>
          <p:cNvCxnSpPr>
            <a:stCxn id="8" idx="6"/>
            <a:endCxn id="15" idx="2"/>
          </p:cNvCxnSpPr>
          <p:nvPr/>
        </p:nvCxnSpPr>
        <p:spPr>
          <a:xfrm>
            <a:off x="2021058" y="4682847"/>
            <a:ext cx="5151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Oval 21">
                <a:extLst>
                  <a:ext uri="{FF2B5EF4-FFF2-40B4-BE49-F238E27FC236}">
                    <a16:creationId xmlns:a16="http://schemas.microsoft.com/office/drawing/2014/main" id="{A2667C8A-423A-FD8C-27DF-B6F949BA289F}"/>
                  </a:ext>
                </a:extLst>
              </p:cNvPr>
              <p:cNvSpPr/>
              <p:nvPr/>
            </p:nvSpPr>
            <p:spPr>
              <a:xfrm>
                <a:off x="4208356" y="4092782"/>
                <a:ext cx="1106658" cy="1106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𝑦</m:t>
                      </m:r>
                      <m:r>
                        <a:rPr kumimoji="1" lang="en-US" altLang="zh-CN" b="0" i="1" smtClean="0">
                          <a:latin typeface="Cambria Math" panose="02040503050406030204" pitchFamily="18" charset="0"/>
                        </a:rPr>
                        <m:t>,</m:t>
                      </m:r>
                    </m:oMath>
                  </m:oMathPara>
                </a14:m>
                <a:endParaRPr kumimoji="1" lang="en-US" altLang="zh-CN"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𝑦</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𝑦</m:t>
                      </m:r>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22" name="Oval 21">
                <a:extLst>
                  <a:ext uri="{FF2B5EF4-FFF2-40B4-BE49-F238E27FC236}">
                    <a16:creationId xmlns:a16="http://schemas.microsoft.com/office/drawing/2014/main" id="{A2667C8A-423A-FD8C-27DF-B6F949BA289F}"/>
                  </a:ext>
                </a:extLst>
              </p:cNvPr>
              <p:cNvSpPr>
                <a:spLocks noRot="1" noChangeAspect="1" noMove="1" noResize="1" noEditPoints="1" noAdjustHandles="1" noChangeArrowheads="1" noChangeShapeType="1" noTextEdit="1"/>
              </p:cNvSpPr>
              <p:nvPr/>
            </p:nvSpPr>
            <p:spPr>
              <a:xfrm>
                <a:off x="4208356" y="4092782"/>
                <a:ext cx="1106658" cy="1106658"/>
              </a:xfrm>
              <a:prstGeom prst="ellipse">
                <a:avLst/>
              </a:prstGeom>
              <a:blipFill>
                <a:blip r:embed="rId6"/>
                <a:stretch>
                  <a:fillRect l="-10000" r="-4444"/>
                </a:stretch>
              </a:blipFill>
            </p:spPr>
            <p:txBody>
              <a:bodyPr/>
              <a:lstStyle/>
              <a:p>
                <a:r>
                  <a:rPr lang="zh-CN" altLang="en-US">
                    <a:noFill/>
                  </a:rPr>
                  <a:t> </a:t>
                </a:r>
              </a:p>
            </p:txBody>
          </p:sp>
        </mc:Fallback>
      </mc:AlternateContent>
      <p:cxnSp>
        <p:nvCxnSpPr>
          <p:cNvPr id="23" name="Straight Arrow Connector 22">
            <a:extLst>
              <a:ext uri="{FF2B5EF4-FFF2-40B4-BE49-F238E27FC236}">
                <a16:creationId xmlns:a16="http://schemas.microsoft.com/office/drawing/2014/main" id="{F5B2320D-04F1-114F-680B-98015DEAD41D}"/>
              </a:ext>
            </a:extLst>
          </p:cNvPr>
          <p:cNvCxnSpPr>
            <a:endCxn id="22" idx="2"/>
          </p:cNvCxnSpPr>
          <p:nvPr/>
        </p:nvCxnSpPr>
        <p:spPr>
          <a:xfrm>
            <a:off x="3693198" y="4646111"/>
            <a:ext cx="5151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ADDF9F6-77E8-F576-1637-BEB7CC7C54CD}"/>
              </a:ext>
            </a:extLst>
          </p:cNvPr>
          <p:cNvCxnSpPr/>
          <p:nvPr/>
        </p:nvCxnSpPr>
        <p:spPr>
          <a:xfrm>
            <a:off x="5315014" y="4646111"/>
            <a:ext cx="5151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4FC872B-A70F-2AA5-315E-EBDBAB31B0E2}"/>
              </a:ext>
            </a:extLst>
          </p:cNvPr>
          <p:cNvSpPr txBox="1"/>
          <p:nvPr/>
        </p:nvSpPr>
        <p:spPr>
          <a:xfrm>
            <a:off x="5941946" y="4461445"/>
            <a:ext cx="415498" cy="369332"/>
          </a:xfrm>
          <a:prstGeom prst="rect">
            <a:avLst/>
          </a:prstGeom>
          <a:noFill/>
        </p:spPr>
        <p:txBody>
          <a:bodyPr wrap="none" rtlCol="0">
            <a:spAutoFit/>
          </a:bodyPr>
          <a:lstStyle/>
          <a:p>
            <a:r>
              <a:rPr kumimoji="1" lang="en-US" altLang="zh-CN" dirty="0"/>
              <a:t>…</a:t>
            </a:r>
            <a:endParaRPr kumimoji="1" lang="zh-CN" altLang="en-US" dirty="0"/>
          </a:p>
        </p:txBody>
      </p:sp>
      <mc:AlternateContent xmlns:mc="http://schemas.openxmlformats.org/markup-compatibility/2006" xmlns:a14="http://schemas.microsoft.com/office/drawing/2010/main">
        <mc:Choice Requires="a14">
          <p:sp>
            <p:nvSpPr>
              <p:cNvPr id="25" name="Oval 24">
                <a:extLst>
                  <a:ext uri="{FF2B5EF4-FFF2-40B4-BE49-F238E27FC236}">
                    <a16:creationId xmlns:a16="http://schemas.microsoft.com/office/drawing/2014/main" id="{AE109075-2A80-639D-E571-5E6D5F20713A}"/>
                  </a:ext>
                </a:extLst>
              </p:cNvPr>
              <p:cNvSpPr/>
              <p:nvPr/>
            </p:nvSpPr>
            <p:spPr>
              <a:xfrm>
                <a:off x="7298333" y="4085712"/>
                <a:ext cx="1106658" cy="1106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(?,0)</m:t>
                      </m:r>
                    </m:oMath>
                  </m:oMathPara>
                </a14:m>
                <a:endParaRPr kumimoji="1" lang="zh-CN" altLang="en-US" dirty="0"/>
              </a:p>
            </p:txBody>
          </p:sp>
        </mc:Choice>
        <mc:Fallback xmlns="">
          <p:sp>
            <p:nvSpPr>
              <p:cNvPr id="25" name="Oval 24">
                <a:extLst>
                  <a:ext uri="{FF2B5EF4-FFF2-40B4-BE49-F238E27FC236}">
                    <a16:creationId xmlns:a16="http://schemas.microsoft.com/office/drawing/2014/main" id="{AE109075-2A80-639D-E571-5E6D5F20713A}"/>
                  </a:ext>
                </a:extLst>
              </p:cNvPr>
              <p:cNvSpPr>
                <a:spLocks noRot="1" noChangeAspect="1" noMove="1" noResize="1" noEditPoints="1" noAdjustHandles="1" noChangeArrowheads="1" noChangeShapeType="1" noTextEdit="1"/>
              </p:cNvSpPr>
              <p:nvPr/>
            </p:nvSpPr>
            <p:spPr>
              <a:xfrm>
                <a:off x="7298333" y="4085712"/>
                <a:ext cx="1106658" cy="1106658"/>
              </a:xfrm>
              <a:prstGeom prst="ellipse">
                <a:avLst/>
              </a:prstGeom>
              <a:blipFill>
                <a:blip r:embed="rId7"/>
                <a:stretch>
                  <a:fillRect/>
                </a:stretch>
              </a:blipFill>
            </p:spPr>
            <p:txBody>
              <a:bodyPr/>
              <a:lstStyle/>
              <a:p>
                <a:r>
                  <a:rPr lang="zh-CN" altLang="en-US">
                    <a:noFill/>
                  </a:rPr>
                  <a:t> </a:t>
                </a:r>
              </a:p>
            </p:txBody>
          </p:sp>
        </mc:Fallback>
      </mc:AlternateContent>
      <p:cxnSp>
        <p:nvCxnSpPr>
          <p:cNvPr id="26" name="Straight Arrow Connector 25">
            <a:extLst>
              <a:ext uri="{FF2B5EF4-FFF2-40B4-BE49-F238E27FC236}">
                <a16:creationId xmlns:a16="http://schemas.microsoft.com/office/drawing/2014/main" id="{E2609F5F-C9E4-6271-FD61-82CA5A20EC58}"/>
              </a:ext>
            </a:extLst>
          </p:cNvPr>
          <p:cNvCxnSpPr/>
          <p:nvPr/>
        </p:nvCxnSpPr>
        <p:spPr>
          <a:xfrm>
            <a:off x="6779394" y="4639041"/>
            <a:ext cx="5151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2122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22" grpId="0" animBg="1"/>
      <p:bldP spid="12" grpId="0"/>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ADFD68-F324-D003-8B44-08CB016BABD6}"/>
              </a:ext>
            </a:extLst>
          </p:cNvPr>
          <p:cNvSpPr>
            <a:spLocks noGrp="1"/>
          </p:cNvSpPr>
          <p:nvPr>
            <p:ph type="sldNum" sz="quarter" idx="12"/>
          </p:nvPr>
        </p:nvSpPr>
        <p:spPr/>
        <p:txBody>
          <a:bodyPr/>
          <a:lstStyle/>
          <a:p>
            <a:fld id="{7A304655-5D53-B746-8252-3F5A598C52D3}" type="slidenum">
              <a:rPr lang="en-CN" smtClean="0"/>
              <a:pPr/>
              <a:t>13</a:t>
            </a:fld>
            <a:endParaRPr lang="en-CN"/>
          </a:p>
        </p:txBody>
      </p:sp>
      <p:sp>
        <p:nvSpPr>
          <p:cNvPr id="3" name="Title 2">
            <a:extLst>
              <a:ext uri="{FF2B5EF4-FFF2-40B4-BE49-F238E27FC236}">
                <a16:creationId xmlns:a16="http://schemas.microsoft.com/office/drawing/2014/main" id="{DA2CE602-A2AA-AEE4-5A57-589636875374}"/>
              </a:ext>
            </a:extLst>
          </p:cNvPr>
          <p:cNvSpPr>
            <a:spLocks noGrp="1"/>
          </p:cNvSpPr>
          <p:nvPr>
            <p:ph type="title"/>
          </p:nvPr>
        </p:nvSpPr>
        <p:spPr/>
        <p:txBody>
          <a:bodyPr/>
          <a:lstStyle/>
          <a:p>
            <a:r>
              <a:rPr kumimoji="1" lang="zh-CN" altLang="en-US" dirty="0"/>
              <a:t>最大公约数</a:t>
            </a:r>
          </a:p>
        </p:txBody>
      </p:sp>
      <p:sp>
        <p:nvSpPr>
          <p:cNvPr id="4" name="TextBox 3">
            <a:extLst>
              <a:ext uri="{FF2B5EF4-FFF2-40B4-BE49-F238E27FC236}">
                <a16:creationId xmlns:a16="http://schemas.microsoft.com/office/drawing/2014/main" id="{5327D737-B99A-C41C-F347-BF9F244DDDA8}"/>
              </a:ext>
            </a:extLst>
          </p:cNvPr>
          <p:cNvSpPr txBox="1"/>
          <p:nvPr/>
        </p:nvSpPr>
        <p:spPr>
          <a:xfrm>
            <a:off x="914400" y="1178797"/>
            <a:ext cx="4262705" cy="369332"/>
          </a:xfrm>
          <a:prstGeom prst="rect">
            <a:avLst/>
          </a:prstGeom>
          <a:noFill/>
        </p:spPr>
        <p:txBody>
          <a:bodyPr wrap="none" rtlCol="0">
            <a:spAutoFit/>
          </a:bodyPr>
          <a:lstStyle/>
          <a:p>
            <a:r>
              <a:rPr kumimoji="1" lang="en-US" altLang="zh-CN" dirty="0"/>
              <a:t>3.</a:t>
            </a:r>
            <a:r>
              <a:rPr kumimoji="1" lang="zh-CN" altLang="en-US" dirty="0"/>
              <a:t> 求一个不定方程的整数解</a:t>
            </a:r>
            <a:r>
              <a:rPr kumimoji="1" lang="en-US" altLang="zh-CN" dirty="0"/>
              <a:t>:</a:t>
            </a:r>
            <a:r>
              <a:rPr kumimoji="1" lang="zh-CN" altLang="en-US" dirty="0"/>
              <a:t> 一个副产物</a:t>
            </a:r>
          </a:p>
        </p:txBody>
      </p:sp>
      <p:pic>
        <p:nvPicPr>
          <p:cNvPr id="9" name="Picture 8">
            <a:extLst>
              <a:ext uri="{FF2B5EF4-FFF2-40B4-BE49-F238E27FC236}">
                <a16:creationId xmlns:a16="http://schemas.microsoft.com/office/drawing/2014/main" id="{71D64DA8-0E27-F216-474A-B0756E02D639}"/>
              </a:ext>
            </a:extLst>
          </p:cNvPr>
          <p:cNvPicPr>
            <a:picLocks noChangeAspect="1"/>
          </p:cNvPicPr>
          <p:nvPr/>
        </p:nvPicPr>
        <p:blipFill>
          <a:blip r:embed="rId2"/>
          <a:stretch>
            <a:fillRect/>
          </a:stretch>
        </p:blipFill>
        <p:spPr>
          <a:xfrm>
            <a:off x="1231900" y="1548129"/>
            <a:ext cx="6680200" cy="1168400"/>
          </a:xfrm>
          <a:prstGeom prst="rect">
            <a:avLst/>
          </a:prstGeom>
        </p:spPr>
      </p:pic>
      <p:pic>
        <p:nvPicPr>
          <p:cNvPr id="13" name="Picture 12">
            <a:extLst>
              <a:ext uri="{FF2B5EF4-FFF2-40B4-BE49-F238E27FC236}">
                <a16:creationId xmlns:a16="http://schemas.microsoft.com/office/drawing/2014/main" id="{ACE706B4-3D04-7403-4098-97F359449142}"/>
              </a:ext>
            </a:extLst>
          </p:cNvPr>
          <p:cNvPicPr>
            <a:picLocks noChangeAspect="1"/>
          </p:cNvPicPr>
          <p:nvPr/>
        </p:nvPicPr>
        <p:blipFill>
          <a:blip r:embed="rId3"/>
          <a:stretch>
            <a:fillRect/>
          </a:stretch>
        </p:blipFill>
        <p:spPr>
          <a:xfrm>
            <a:off x="1206500" y="2893934"/>
            <a:ext cx="6705600" cy="660400"/>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9F34D9F-8133-9C74-5636-C159D92F5F71}"/>
                  </a:ext>
                </a:extLst>
              </p:cNvPr>
              <p:cNvSpPr txBox="1"/>
              <p:nvPr/>
            </p:nvSpPr>
            <p:spPr>
              <a:xfrm>
                <a:off x="1277007" y="3894083"/>
                <a:ext cx="2678938" cy="646331"/>
              </a:xfrm>
              <a:prstGeom prst="rect">
                <a:avLst/>
              </a:prstGeom>
              <a:noFill/>
            </p:spPr>
            <p:txBody>
              <a:bodyPr wrap="none" rtlCol="0">
                <a:spAutoFit/>
              </a:bodyPr>
              <a:lstStyle/>
              <a:p>
                <a:pPr marL="285750" indent="-285750">
                  <a:buFontTx/>
                  <a:buChar char="-"/>
                </a:pPr>
                <a:r>
                  <a:rPr kumimoji="1" lang="zh-CN" altLang="en-US" dirty="0"/>
                  <a:t>线性组合意味着什么</a:t>
                </a:r>
                <a:r>
                  <a:rPr kumimoji="1" lang="en-US" altLang="zh-CN" dirty="0"/>
                  <a:t>?</a:t>
                </a:r>
              </a:p>
              <a:p>
                <a:pPr marL="285750" indent="-285750">
                  <a:buFontTx/>
                  <a:buChar char="-"/>
                </a:pPr>
                <a:r>
                  <a:rPr kumimoji="1" lang="zh-CN" altLang="en-US" dirty="0"/>
                  <a:t>试着把</a:t>
                </a:r>
                <a14:m>
                  <m:oMath xmlns:m="http://schemas.openxmlformats.org/officeDocument/2006/math">
                    <m:r>
                      <a:rPr kumimoji="1" lang="en-US" altLang="zh-CN" b="0" i="1" smtClean="0">
                        <a:latin typeface="Cambria Math" panose="02040503050406030204" pitchFamily="18" charset="0"/>
                      </a:rPr>
                      <m:t>𝑠</m:t>
                    </m:r>
                  </m:oMath>
                </a14:m>
                <a:r>
                  <a:rPr kumimoji="1" lang="zh-CN" altLang="en-US" dirty="0"/>
                  <a:t>和</a:t>
                </a:r>
                <a14:m>
                  <m:oMath xmlns:m="http://schemas.openxmlformats.org/officeDocument/2006/math">
                    <m:r>
                      <a:rPr kumimoji="1" lang="en-US" altLang="zh-CN" b="0" i="1" dirty="0" smtClean="0">
                        <a:latin typeface="Cambria Math" panose="02040503050406030204" pitchFamily="18" charset="0"/>
                      </a:rPr>
                      <m:t>𝑡</m:t>
                    </m:r>
                  </m:oMath>
                </a14:m>
                <a:r>
                  <a:rPr kumimoji="1" lang="zh-CN" altLang="en-US" dirty="0"/>
                  <a:t>找出来</a:t>
                </a:r>
                <a:r>
                  <a:rPr kumimoji="1" lang="en-US" altLang="zh-CN" dirty="0"/>
                  <a:t>?</a:t>
                </a:r>
              </a:p>
            </p:txBody>
          </p:sp>
        </mc:Choice>
        <mc:Fallback xmlns="">
          <p:sp>
            <p:nvSpPr>
              <p:cNvPr id="14" name="TextBox 13">
                <a:extLst>
                  <a:ext uri="{FF2B5EF4-FFF2-40B4-BE49-F238E27FC236}">
                    <a16:creationId xmlns:a16="http://schemas.microsoft.com/office/drawing/2014/main" id="{69F34D9F-8133-9C74-5636-C159D92F5F71}"/>
                  </a:ext>
                </a:extLst>
              </p:cNvPr>
              <p:cNvSpPr txBox="1">
                <a:spLocks noRot="1" noChangeAspect="1" noMove="1" noResize="1" noEditPoints="1" noAdjustHandles="1" noChangeArrowheads="1" noChangeShapeType="1" noTextEdit="1"/>
              </p:cNvSpPr>
              <p:nvPr/>
            </p:nvSpPr>
            <p:spPr>
              <a:xfrm>
                <a:off x="1277007" y="3894083"/>
                <a:ext cx="2678938" cy="646331"/>
              </a:xfrm>
              <a:prstGeom prst="rect">
                <a:avLst/>
              </a:prstGeom>
              <a:blipFill>
                <a:blip r:embed="rId4"/>
                <a:stretch>
                  <a:fillRect l="-1415" t="-5769" r="-943" b="-134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95846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ADFD68-F324-D003-8B44-08CB016BABD6}"/>
              </a:ext>
            </a:extLst>
          </p:cNvPr>
          <p:cNvSpPr>
            <a:spLocks noGrp="1"/>
          </p:cNvSpPr>
          <p:nvPr>
            <p:ph type="sldNum" sz="quarter" idx="12"/>
          </p:nvPr>
        </p:nvSpPr>
        <p:spPr/>
        <p:txBody>
          <a:bodyPr/>
          <a:lstStyle/>
          <a:p>
            <a:fld id="{7A304655-5D53-B746-8252-3F5A598C52D3}" type="slidenum">
              <a:rPr lang="en-CN" smtClean="0"/>
              <a:pPr/>
              <a:t>14</a:t>
            </a:fld>
            <a:endParaRPr lang="en-CN"/>
          </a:p>
        </p:txBody>
      </p:sp>
      <p:sp>
        <p:nvSpPr>
          <p:cNvPr id="3" name="Title 2">
            <a:extLst>
              <a:ext uri="{FF2B5EF4-FFF2-40B4-BE49-F238E27FC236}">
                <a16:creationId xmlns:a16="http://schemas.microsoft.com/office/drawing/2014/main" id="{DA2CE602-A2AA-AEE4-5A57-589636875374}"/>
              </a:ext>
            </a:extLst>
          </p:cNvPr>
          <p:cNvSpPr>
            <a:spLocks noGrp="1"/>
          </p:cNvSpPr>
          <p:nvPr>
            <p:ph type="title"/>
          </p:nvPr>
        </p:nvSpPr>
        <p:spPr/>
        <p:txBody>
          <a:bodyPr/>
          <a:lstStyle/>
          <a:p>
            <a:r>
              <a:rPr kumimoji="1" lang="zh-CN" altLang="en-US" dirty="0"/>
              <a:t>最大公约数</a:t>
            </a:r>
          </a:p>
        </p:txBody>
      </p:sp>
      <p:sp>
        <p:nvSpPr>
          <p:cNvPr id="4" name="TextBox 3">
            <a:extLst>
              <a:ext uri="{FF2B5EF4-FFF2-40B4-BE49-F238E27FC236}">
                <a16:creationId xmlns:a16="http://schemas.microsoft.com/office/drawing/2014/main" id="{5327D737-B99A-C41C-F347-BF9F244DDDA8}"/>
              </a:ext>
            </a:extLst>
          </p:cNvPr>
          <p:cNvSpPr txBox="1"/>
          <p:nvPr/>
        </p:nvSpPr>
        <p:spPr>
          <a:xfrm>
            <a:off x="914400" y="1178797"/>
            <a:ext cx="4262705" cy="369332"/>
          </a:xfrm>
          <a:prstGeom prst="rect">
            <a:avLst/>
          </a:prstGeom>
          <a:noFill/>
        </p:spPr>
        <p:txBody>
          <a:bodyPr wrap="none" rtlCol="0">
            <a:spAutoFit/>
          </a:bodyPr>
          <a:lstStyle/>
          <a:p>
            <a:r>
              <a:rPr kumimoji="1" lang="en-US" altLang="zh-CN" dirty="0"/>
              <a:t>3.</a:t>
            </a:r>
            <a:r>
              <a:rPr kumimoji="1" lang="zh-CN" altLang="en-US" dirty="0"/>
              <a:t> 求一个不定方程的整数解</a:t>
            </a:r>
            <a:r>
              <a:rPr kumimoji="1" lang="en-US" altLang="zh-CN" dirty="0"/>
              <a:t>:</a:t>
            </a:r>
            <a:r>
              <a:rPr kumimoji="1" lang="zh-CN" altLang="en-US" dirty="0"/>
              <a:t> 一个副产物</a:t>
            </a:r>
          </a:p>
        </p:txBody>
      </p:sp>
      <p:pic>
        <p:nvPicPr>
          <p:cNvPr id="9" name="Picture 8">
            <a:extLst>
              <a:ext uri="{FF2B5EF4-FFF2-40B4-BE49-F238E27FC236}">
                <a16:creationId xmlns:a16="http://schemas.microsoft.com/office/drawing/2014/main" id="{71D64DA8-0E27-F216-474A-B0756E02D639}"/>
              </a:ext>
            </a:extLst>
          </p:cNvPr>
          <p:cNvPicPr>
            <a:picLocks noChangeAspect="1"/>
          </p:cNvPicPr>
          <p:nvPr/>
        </p:nvPicPr>
        <p:blipFill>
          <a:blip r:embed="rId2"/>
          <a:stretch>
            <a:fillRect/>
          </a:stretch>
        </p:blipFill>
        <p:spPr>
          <a:xfrm>
            <a:off x="1231900" y="1548129"/>
            <a:ext cx="6680200" cy="1168400"/>
          </a:xfrm>
          <a:prstGeom prst="rect">
            <a:avLst/>
          </a:prstGeom>
        </p:spPr>
      </p:pic>
      <p:pic>
        <p:nvPicPr>
          <p:cNvPr id="5" name="Picture 4">
            <a:extLst>
              <a:ext uri="{FF2B5EF4-FFF2-40B4-BE49-F238E27FC236}">
                <a16:creationId xmlns:a16="http://schemas.microsoft.com/office/drawing/2014/main" id="{673DF790-8942-B9E0-B732-ADF5D0853BEC}"/>
              </a:ext>
            </a:extLst>
          </p:cNvPr>
          <p:cNvPicPr>
            <a:picLocks noChangeAspect="1"/>
          </p:cNvPicPr>
          <p:nvPr/>
        </p:nvPicPr>
        <p:blipFill>
          <a:blip r:embed="rId3"/>
          <a:stretch>
            <a:fillRect/>
          </a:stretch>
        </p:blipFill>
        <p:spPr>
          <a:xfrm>
            <a:off x="1023809" y="2799116"/>
            <a:ext cx="2971800" cy="2438400"/>
          </a:xfrm>
          <a:prstGeom prst="rect">
            <a:avLst/>
          </a:prstGeom>
        </p:spPr>
      </p:pic>
      <p:pic>
        <p:nvPicPr>
          <p:cNvPr id="7" name="Picture 6">
            <a:extLst>
              <a:ext uri="{FF2B5EF4-FFF2-40B4-BE49-F238E27FC236}">
                <a16:creationId xmlns:a16="http://schemas.microsoft.com/office/drawing/2014/main" id="{92C6CA29-4EEE-9465-3374-82B5F48F96ED}"/>
              </a:ext>
            </a:extLst>
          </p:cNvPr>
          <p:cNvPicPr>
            <a:picLocks noChangeAspect="1"/>
          </p:cNvPicPr>
          <p:nvPr/>
        </p:nvPicPr>
        <p:blipFill>
          <a:blip r:embed="rId4"/>
          <a:stretch>
            <a:fillRect/>
          </a:stretch>
        </p:blipFill>
        <p:spPr>
          <a:xfrm>
            <a:off x="3995609" y="3118607"/>
            <a:ext cx="1295400" cy="228600"/>
          </a:xfrm>
          <a:prstGeom prst="rect">
            <a:avLst/>
          </a:prstGeom>
        </p:spPr>
      </p:pic>
      <p:pic>
        <p:nvPicPr>
          <p:cNvPr id="8" name="Picture 7">
            <a:extLst>
              <a:ext uri="{FF2B5EF4-FFF2-40B4-BE49-F238E27FC236}">
                <a16:creationId xmlns:a16="http://schemas.microsoft.com/office/drawing/2014/main" id="{6696B9FD-BB57-6890-7AAC-251ADB29A3B9}"/>
              </a:ext>
            </a:extLst>
          </p:cNvPr>
          <p:cNvPicPr>
            <a:picLocks noChangeAspect="1"/>
          </p:cNvPicPr>
          <p:nvPr/>
        </p:nvPicPr>
        <p:blipFill>
          <a:blip r:embed="rId5"/>
          <a:stretch>
            <a:fillRect/>
          </a:stretch>
        </p:blipFill>
        <p:spPr>
          <a:xfrm>
            <a:off x="3995609" y="3360939"/>
            <a:ext cx="2082800" cy="711200"/>
          </a:xfrm>
          <a:prstGeom prst="rect">
            <a:avLst/>
          </a:prstGeom>
        </p:spPr>
      </p:pic>
      <p:pic>
        <p:nvPicPr>
          <p:cNvPr id="10" name="Picture 9">
            <a:extLst>
              <a:ext uri="{FF2B5EF4-FFF2-40B4-BE49-F238E27FC236}">
                <a16:creationId xmlns:a16="http://schemas.microsoft.com/office/drawing/2014/main" id="{7E801F1F-F9B5-A656-B8CA-844AD8B57773}"/>
              </a:ext>
            </a:extLst>
          </p:cNvPr>
          <p:cNvPicPr>
            <a:picLocks noChangeAspect="1"/>
          </p:cNvPicPr>
          <p:nvPr/>
        </p:nvPicPr>
        <p:blipFill>
          <a:blip r:embed="rId6"/>
          <a:stretch>
            <a:fillRect/>
          </a:stretch>
        </p:blipFill>
        <p:spPr>
          <a:xfrm>
            <a:off x="4034877" y="4064256"/>
            <a:ext cx="2959100" cy="863600"/>
          </a:xfrm>
          <a:prstGeom prst="rect">
            <a:avLst/>
          </a:prstGeom>
        </p:spPr>
      </p:pic>
      <p:pic>
        <p:nvPicPr>
          <p:cNvPr id="11" name="Picture 10">
            <a:extLst>
              <a:ext uri="{FF2B5EF4-FFF2-40B4-BE49-F238E27FC236}">
                <a16:creationId xmlns:a16="http://schemas.microsoft.com/office/drawing/2014/main" id="{61B6AB9E-E9DB-76C9-D2BB-64BBCDF4E1E9}"/>
              </a:ext>
            </a:extLst>
          </p:cNvPr>
          <p:cNvPicPr>
            <a:picLocks noChangeAspect="1"/>
          </p:cNvPicPr>
          <p:nvPr/>
        </p:nvPicPr>
        <p:blipFill>
          <a:blip r:embed="rId7"/>
          <a:stretch>
            <a:fillRect/>
          </a:stretch>
        </p:blipFill>
        <p:spPr>
          <a:xfrm>
            <a:off x="1039575" y="5411983"/>
            <a:ext cx="6794500" cy="673100"/>
          </a:xfrm>
          <a:prstGeom prst="rect">
            <a:avLst/>
          </a:prstGeom>
        </p:spPr>
      </p:pic>
    </p:spTree>
    <p:extLst>
      <p:ext uri="{BB962C8B-B14F-4D97-AF65-F5344CB8AC3E}">
        <p14:creationId xmlns:p14="http://schemas.microsoft.com/office/powerpoint/2010/main" val="1068167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ADFD68-F324-D003-8B44-08CB016BABD6}"/>
              </a:ext>
            </a:extLst>
          </p:cNvPr>
          <p:cNvSpPr>
            <a:spLocks noGrp="1"/>
          </p:cNvSpPr>
          <p:nvPr>
            <p:ph type="sldNum" sz="quarter" idx="12"/>
          </p:nvPr>
        </p:nvSpPr>
        <p:spPr/>
        <p:txBody>
          <a:bodyPr/>
          <a:lstStyle/>
          <a:p>
            <a:fld id="{7A304655-5D53-B746-8252-3F5A598C52D3}" type="slidenum">
              <a:rPr lang="en-CN" smtClean="0"/>
              <a:pPr/>
              <a:t>15</a:t>
            </a:fld>
            <a:endParaRPr lang="en-CN"/>
          </a:p>
        </p:txBody>
      </p:sp>
      <p:sp>
        <p:nvSpPr>
          <p:cNvPr id="3" name="Title 2">
            <a:extLst>
              <a:ext uri="{FF2B5EF4-FFF2-40B4-BE49-F238E27FC236}">
                <a16:creationId xmlns:a16="http://schemas.microsoft.com/office/drawing/2014/main" id="{DA2CE602-A2AA-AEE4-5A57-589636875374}"/>
              </a:ext>
            </a:extLst>
          </p:cNvPr>
          <p:cNvSpPr>
            <a:spLocks noGrp="1"/>
          </p:cNvSpPr>
          <p:nvPr>
            <p:ph type="title"/>
          </p:nvPr>
        </p:nvSpPr>
        <p:spPr/>
        <p:txBody>
          <a:bodyPr/>
          <a:lstStyle/>
          <a:p>
            <a:r>
              <a:rPr kumimoji="1" lang="zh-CN" altLang="en-US" dirty="0"/>
              <a:t>最大公约数</a:t>
            </a:r>
          </a:p>
        </p:txBody>
      </p:sp>
      <p:sp>
        <p:nvSpPr>
          <p:cNvPr id="4" name="TextBox 3">
            <a:extLst>
              <a:ext uri="{FF2B5EF4-FFF2-40B4-BE49-F238E27FC236}">
                <a16:creationId xmlns:a16="http://schemas.microsoft.com/office/drawing/2014/main" id="{5327D737-B99A-C41C-F347-BF9F244DDDA8}"/>
              </a:ext>
            </a:extLst>
          </p:cNvPr>
          <p:cNvSpPr txBox="1"/>
          <p:nvPr/>
        </p:nvSpPr>
        <p:spPr>
          <a:xfrm>
            <a:off x="914400" y="1178797"/>
            <a:ext cx="5703228" cy="369332"/>
          </a:xfrm>
          <a:prstGeom prst="rect">
            <a:avLst/>
          </a:prstGeom>
          <a:noFill/>
        </p:spPr>
        <p:txBody>
          <a:bodyPr wrap="none" rtlCol="0">
            <a:spAutoFit/>
          </a:bodyPr>
          <a:lstStyle/>
          <a:p>
            <a:r>
              <a:rPr kumimoji="1" lang="en-US" altLang="zh-CN" dirty="0"/>
              <a:t>4.</a:t>
            </a:r>
            <a:r>
              <a:rPr kumimoji="1" lang="zh-CN" altLang="en-US" dirty="0"/>
              <a:t> 求一个不定方程的整数所有解</a:t>
            </a:r>
            <a:r>
              <a:rPr kumimoji="1" lang="en-US" altLang="zh-CN" dirty="0"/>
              <a:t>:</a:t>
            </a:r>
            <a:r>
              <a:rPr kumimoji="1" lang="zh-CN" altLang="en-US" dirty="0"/>
              <a:t> 回到</a:t>
            </a:r>
            <a:r>
              <a:rPr kumimoji="1" lang="en-US" altLang="zh-CN" dirty="0"/>
              <a:t>Water</a:t>
            </a:r>
            <a:r>
              <a:rPr kumimoji="1" lang="zh-CN" altLang="en-US" dirty="0"/>
              <a:t> </a:t>
            </a:r>
            <a:r>
              <a:rPr kumimoji="1" lang="en-US" altLang="zh-CN" dirty="0"/>
              <a:t>jug</a:t>
            </a:r>
            <a:r>
              <a:rPr kumimoji="1" lang="zh-CN" altLang="en-US" dirty="0"/>
              <a:t>的问题</a:t>
            </a:r>
          </a:p>
        </p:txBody>
      </p:sp>
      <p:sp>
        <p:nvSpPr>
          <p:cNvPr id="6" name="TextBox 5">
            <a:extLst>
              <a:ext uri="{FF2B5EF4-FFF2-40B4-BE49-F238E27FC236}">
                <a16:creationId xmlns:a16="http://schemas.microsoft.com/office/drawing/2014/main" id="{50C69D90-2A31-5E34-0A6F-3CD515C08309}"/>
              </a:ext>
            </a:extLst>
          </p:cNvPr>
          <p:cNvSpPr txBox="1"/>
          <p:nvPr/>
        </p:nvSpPr>
        <p:spPr>
          <a:xfrm>
            <a:off x="1245475" y="1686402"/>
            <a:ext cx="6006773" cy="369332"/>
          </a:xfrm>
          <a:prstGeom prst="rect">
            <a:avLst/>
          </a:prstGeom>
          <a:noFill/>
        </p:spPr>
        <p:txBody>
          <a:bodyPr wrap="none" rtlCol="0">
            <a:spAutoFit/>
          </a:bodyPr>
          <a:lstStyle/>
          <a:p>
            <a:r>
              <a:rPr kumimoji="1" lang="zh-CN" altLang="en-US" dirty="0"/>
              <a:t>刚刚的问题中并不能保证所有的值都是正的</a:t>
            </a:r>
            <a:r>
              <a:rPr kumimoji="1" lang="en-US" altLang="zh-CN" dirty="0"/>
              <a:t>,</a:t>
            </a:r>
            <a:r>
              <a:rPr kumimoji="1" lang="zh-CN" altLang="en-US" dirty="0"/>
              <a:t> 这下怎么办</a:t>
            </a:r>
            <a:r>
              <a:rPr kumimoji="1" lang="en-US" altLang="zh-CN" dirty="0"/>
              <a:t>?</a:t>
            </a:r>
            <a:endParaRPr kumimoji="1" lang="zh-CN" altLang="en-US" dirty="0"/>
          </a:p>
        </p:txBody>
      </p:sp>
      <p:pic>
        <p:nvPicPr>
          <p:cNvPr id="12" name="Picture 11">
            <a:extLst>
              <a:ext uri="{FF2B5EF4-FFF2-40B4-BE49-F238E27FC236}">
                <a16:creationId xmlns:a16="http://schemas.microsoft.com/office/drawing/2014/main" id="{A301D1DB-DA45-0261-F466-7FF67908F0D6}"/>
              </a:ext>
            </a:extLst>
          </p:cNvPr>
          <p:cNvPicPr>
            <a:picLocks noChangeAspect="1"/>
          </p:cNvPicPr>
          <p:nvPr/>
        </p:nvPicPr>
        <p:blipFill>
          <a:blip r:embed="rId2"/>
          <a:stretch>
            <a:fillRect/>
          </a:stretch>
        </p:blipFill>
        <p:spPr>
          <a:xfrm>
            <a:off x="914400" y="2182338"/>
            <a:ext cx="2700220" cy="519273"/>
          </a:xfrm>
          <a:prstGeom prst="rect">
            <a:avLst/>
          </a:prstGeom>
        </p:spPr>
      </p:pic>
      <p:sp>
        <p:nvSpPr>
          <p:cNvPr id="13" name="TextBox 12">
            <a:extLst>
              <a:ext uri="{FF2B5EF4-FFF2-40B4-BE49-F238E27FC236}">
                <a16:creationId xmlns:a16="http://schemas.microsoft.com/office/drawing/2014/main" id="{AFE9E5D2-212A-8E45-D7B4-60C3E779D5A4}"/>
              </a:ext>
            </a:extLst>
          </p:cNvPr>
          <p:cNvSpPr txBox="1"/>
          <p:nvPr/>
        </p:nvSpPr>
        <p:spPr>
          <a:xfrm>
            <a:off x="3557496" y="2194007"/>
            <a:ext cx="3775393" cy="369332"/>
          </a:xfrm>
          <a:prstGeom prst="rect">
            <a:avLst/>
          </a:prstGeom>
          <a:noFill/>
        </p:spPr>
        <p:txBody>
          <a:bodyPr wrap="none" rtlCol="0">
            <a:spAutoFit/>
          </a:bodyPr>
          <a:lstStyle/>
          <a:p>
            <a:r>
              <a:rPr kumimoji="1" lang="zh-CN" altLang="en-US" dirty="0"/>
              <a:t>有没有那些其他的数也是满足的呢</a:t>
            </a:r>
            <a:r>
              <a:rPr kumimoji="1" lang="en-US" altLang="zh-CN" dirty="0"/>
              <a:t>?</a:t>
            </a:r>
            <a:endParaRPr kumimoji="1" lang="zh-CN" altLang="en-US" dirty="0"/>
          </a:p>
        </p:txBody>
      </p:sp>
      <p:sp>
        <p:nvSpPr>
          <p:cNvPr id="14" name="TextBox 13">
            <a:extLst>
              <a:ext uri="{FF2B5EF4-FFF2-40B4-BE49-F238E27FC236}">
                <a16:creationId xmlns:a16="http://schemas.microsoft.com/office/drawing/2014/main" id="{F4301B20-4DA9-FA32-2545-EC3575A51310}"/>
              </a:ext>
            </a:extLst>
          </p:cNvPr>
          <p:cNvSpPr txBox="1"/>
          <p:nvPr/>
        </p:nvSpPr>
        <p:spPr>
          <a:xfrm>
            <a:off x="1292772" y="3011214"/>
            <a:ext cx="774571" cy="369332"/>
          </a:xfrm>
          <a:prstGeom prst="rect">
            <a:avLst/>
          </a:prstGeom>
          <a:noFill/>
        </p:spPr>
        <p:txBody>
          <a:bodyPr wrap="none" rtlCol="0">
            <a:spAutoFit/>
          </a:bodyPr>
          <a:lstStyle/>
          <a:p>
            <a:r>
              <a:rPr kumimoji="1" lang="zh-CN" altLang="en-US" dirty="0"/>
              <a:t>观察</a:t>
            </a:r>
            <a:r>
              <a:rPr kumimoji="1" lang="en-US" altLang="zh-CN" dirty="0"/>
              <a:t>:</a:t>
            </a:r>
            <a:r>
              <a:rPr kumimoji="1" lang="zh-CN" altLang="en-US" dirty="0"/>
              <a:t> </a:t>
            </a:r>
          </a:p>
        </p:txBody>
      </p:sp>
      <p:pic>
        <p:nvPicPr>
          <p:cNvPr id="15" name="Picture 14">
            <a:extLst>
              <a:ext uri="{FF2B5EF4-FFF2-40B4-BE49-F238E27FC236}">
                <a16:creationId xmlns:a16="http://schemas.microsoft.com/office/drawing/2014/main" id="{11720F26-74A2-9562-634B-7BD425808918}"/>
              </a:ext>
            </a:extLst>
          </p:cNvPr>
          <p:cNvPicPr>
            <a:picLocks noChangeAspect="1"/>
          </p:cNvPicPr>
          <p:nvPr/>
        </p:nvPicPr>
        <p:blipFill>
          <a:blip r:embed="rId3"/>
          <a:stretch>
            <a:fillRect/>
          </a:stretch>
        </p:blipFill>
        <p:spPr>
          <a:xfrm>
            <a:off x="1700138" y="3477454"/>
            <a:ext cx="3874905" cy="37763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8BC5A64-B670-5DF3-DE2C-10DB9FA0EC56}"/>
                  </a:ext>
                </a:extLst>
              </p:cNvPr>
              <p:cNvSpPr txBox="1"/>
              <p:nvPr/>
            </p:nvSpPr>
            <p:spPr>
              <a:xfrm>
                <a:off x="1700138" y="3855093"/>
                <a:ext cx="1603324" cy="369332"/>
              </a:xfrm>
              <a:prstGeom prst="rect">
                <a:avLst/>
              </a:prstGeom>
              <a:noFill/>
            </p:spPr>
            <p:txBody>
              <a:bodyPr wrap="none" rtlCol="0">
                <a:spAutoFit/>
              </a:bodyPr>
              <a:lstStyle/>
              <a:p>
                <a14:m>
                  <m:oMath xmlns:m="http://schemas.openxmlformats.org/officeDocument/2006/math">
                    <m:r>
                      <a:rPr kumimoji="1" lang="en-US" altLang="zh-CN" b="0" i="1" smtClean="0">
                        <a:latin typeface="Cambria Math" panose="02040503050406030204" pitchFamily="18" charset="0"/>
                      </a:rPr>
                      <m:t>⇒</m:t>
                    </m:r>
                  </m:oMath>
                </a14:m>
                <a:r>
                  <a:rPr kumimoji="1" lang="zh-CN" altLang="en-US" dirty="0"/>
                  <a:t>并不会改变</a:t>
                </a:r>
                <a:r>
                  <a:rPr kumimoji="1" lang="en-US" altLang="zh-CN" dirty="0"/>
                  <a:t>!</a:t>
                </a:r>
                <a:endParaRPr kumimoji="1" lang="zh-CN" altLang="en-US" dirty="0"/>
              </a:p>
            </p:txBody>
          </p:sp>
        </mc:Choice>
        <mc:Fallback xmlns="">
          <p:sp>
            <p:nvSpPr>
              <p:cNvPr id="16" name="TextBox 15">
                <a:extLst>
                  <a:ext uri="{FF2B5EF4-FFF2-40B4-BE49-F238E27FC236}">
                    <a16:creationId xmlns:a16="http://schemas.microsoft.com/office/drawing/2014/main" id="{D8BC5A64-B670-5DF3-DE2C-10DB9FA0EC56}"/>
                  </a:ext>
                </a:extLst>
              </p:cNvPr>
              <p:cNvSpPr txBox="1">
                <a:spLocks noRot="1" noChangeAspect="1" noMove="1" noResize="1" noEditPoints="1" noAdjustHandles="1" noChangeArrowheads="1" noChangeShapeType="1" noTextEdit="1"/>
              </p:cNvSpPr>
              <p:nvPr/>
            </p:nvSpPr>
            <p:spPr>
              <a:xfrm>
                <a:off x="1700138" y="3855093"/>
                <a:ext cx="1603324" cy="369332"/>
              </a:xfrm>
              <a:prstGeom prst="rect">
                <a:avLst/>
              </a:prstGeom>
              <a:blipFill>
                <a:blip r:embed="rId4"/>
                <a:stretch>
                  <a:fillRect t="-10000" r="-2344" b="-26667"/>
                </a:stretch>
              </a:blipFill>
            </p:spPr>
            <p:txBody>
              <a:bodyPr/>
              <a:lstStyle/>
              <a:p>
                <a:r>
                  <a:rPr lang="zh-CN" altLang="en-US">
                    <a:noFill/>
                  </a:rPr>
                  <a:t> </a:t>
                </a:r>
              </a:p>
            </p:txBody>
          </p:sp>
        </mc:Fallback>
      </mc:AlternateContent>
      <p:sp>
        <p:nvSpPr>
          <p:cNvPr id="17" name="TextBox 16">
            <a:extLst>
              <a:ext uri="{FF2B5EF4-FFF2-40B4-BE49-F238E27FC236}">
                <a16:creationId xmlns:a16="http://schemas.microsoft.com/office/drawing/2014/main" id="{DBB1CD24-AF50-B4DC-2C08-9F67813351A1}"/>
              </a:ext>
            </a:extLst>
          </p:cNvPr>
          <p:cNvSpPr txBox="1"/>
          <p:nvPr/>
        </p:nvSpPr>
        <p:spPr>
          <a:xfrm>
            <a:off x="1464615" y="4399876"/>
            <a:ext cx="4185761" cy="369332"/>
          </a:xfrm>
          <a:prstGeom prst="rect">
            <a:avLst/>
          </a:prstGeom>
          <a:noFill/>
        </p:spPr>
        <p:txBody>
          <a:bodyPr wrap="none" rtlCol="0">
            <a:spAutoFit/>
          </a:bodyPr>
          <a:lstStyle/>
          <a:p>
            <a:r>
              <a:rPr kumimoji="1" lang="zh-CN" altLang="en-US" dirty="0"/>
              <a:t>这样我们就可以找到一个合适的</a:t>
            </a:r>
            <a:r>
              <a:rPr kumimoji="1" lang="en-US" altLang="zh-CN" dirty="0"/>
              <a:t>s</a:t>
            </a:r>
            <a:r>
              <a:rPr kumimoji="1" lang="zh-CN" altLang="en-US" dirty="0"/>
              <a:t>和</a:t>
            </a:r>
            <a:r>
              <a:rPr kumimoji="1" lang="en-US" altLang="zh-CN" dirty="0"/>
              <a:t>t</a:t>
            </a:r>
            <a:r>
              <a:rPr kumimoji="1" lang="zh-CN" altLang="en-US" dirty="0"/>
              <a:t>了</a:t>
            </a:r>
            <a:r>
              <a:rPr kumimoji="1" lang="en-US" altLang="zh-CN" dirty="0"/>
              <a:t>.</a:t>
            </a:r>
            <a:r>
              <a:rPr kumimoji="1" lang="zh-CN" altLang="en-US" dirty="0"/>
              <a:t> </a:t>
            </a:r>
          </a:p>
        </p:txBody>
      </p:sp>
      <p:sp>
        <p:nvSpPr>
          <p:cNvPr id="18" name="TextBox 17">
            <a:extLst>
              <a:ext uri="{FF2B5EF4-FFF2-40B4-BE49-F238E27FC236}">
                <a16:creationId xmlns:a16="http://schemas.microsoft.com/office/drawing/2014/main" id="{C9615C93-CFF5-8095-A42E-B44AACB1FBE2}"/>
              </a:ext>
            </a:extLst>
          </p:cNvPr>
          <p:cNvSpPr txBox="1"/>
          <p:nvPr/>
        </p:nvSpPr>
        <p:spPr>
          <a:xfrm>
            <a:off x="1464615" y="4944659"/>
            <a:ext cx="2954655" cy="369332"/>
          </a:xfrm>
          <a:prstGeom prst="rect">
            <a:avLst/>
          </a:prstGeom>
          <a:noFill/>
        </p:spPr>
        <p:txBody>
          <a:bodyPr wrap="none" rtlCol="0">
            <a:spAutoFit/>
          </a:bodyPr>
          <a:lstStyle/>
          <a:p>
            <a:r>
              <a:rPr kumimoji="1" lang="zh-CN" altLang="en-US" dirty="0"/>
              <a:t>那我们一直这样</a:t>
            </a:r>
            <a:r>
              <a:rPr kumimoji="1" lang="en-US" altLang="zh-CN" dirty="0"/>
              <a:t>pour</a:t>
            </a:r>
            <a:r>
              <a:rPr kumimoji="1" lang="zh-CN" altLang="en-US" dirty="0"/>
              <a:t>下去</a:t>
            </a:r>
            <a:r>
              <a:rPr kumimoji="1" lang="en-US" altLang="zh-CN" dirty="0"/>
              <a:t>…</a:t>
            </a:r>
            <a:endParaRPr kumimoji="1" lang="zh-CN" altLang="en-US" dirty="0"/>
          </a:p>
        </p:txBody>
      </p:sp>
      <p:sp>
        <p:nvSpPr>
          <p:cNvPr id="19" name="TextBox 18">
            <a:extLst>
              <a:ext uri="{FF2B5EF4-FFF2-40B4-BE49-F238E27FC236}">
                <a16:creationId xmlns:a16="http://schemas.microsoft.com/office/drawing/2014/main" id="{2AB8BE97-1649-4991-57A6-B659F87D8E1C}"/>
              </a:ext>
            </a:extLst>
          </p:cNvPr>
          <p:cNvSpPr txBox="1"/>
          <p:nvPr/>
        </p:nvSpPr>
        <p:spPr>
          <a:xfrm>
            <a:off x="1513490" y="5659821"/>
            <a:ext cx="2390398" cy="369332"/>
          </a:xfrm>
          <a:prstGeom prst="rect">
            <a:avLst/>
          </a:prstGeom>
          <a:noFill/>
        </p:spPr>
        <p:txBody>
          <a:bodyPr wrap="none" rtlCol="0">
            <a:spAutoFit/>
          </a:bodyPr>
          <a:lstStyle/>
          <a:p>
            <a:r>
              <a:rPr kumimoji="1" lang="zh-CN" altLang="en-US" dirty="0"/>
              <a:t>我们找到了一个通解</a:t>
            </a:r>
            <a:r>
              <a:rPr kumimoji="1" lang="en-US" altLang="zh-CN" dirty="0"/>
              <a:t>.</a:t>
            </a:r>
            <a:r>
              <a:rPr kumimoji="1" lang="zh-CN" altLang="en-US" dirty="0"/>
              <a:t> </a:t>
            </a:r>
          </a:p>
        </p:txBody>
      </p:sp>
    </p:spTree>
    <p:extLst>
      <p:ext uri="{BB962C8B-B14F-4D97-AF65-F5344CB8AC3E}">
        <p14:creationId xmlns:p14="http://schemas.microsoft.com/office/powerpoint/2010/main" val="649993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14" grpId="0"/>
      <p:bldP spid="16" grpId="0"/>
      <p:bldP spid="17" grpId="0"/>
      <p:bldP spid="18" grpId="0"/>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ADFD68-F324-D003-8B44-08CB016BABD6}"/>
              </a:ext>
            </a:extLst>
          </p:cNvPr>
          <p:cNvSpPr>
            <a:spLocks noGrp="1"/>
          </p:cNvSpPr>
          <p:nvPr>
            <p:ph type="sldNum" sz="quarter" idx="12"/>
          </p:nvPr>
        </p:nvSpPr>
        <p:spPr/>
        <p:txBody>
          <a:bodyPr/>
          <a:lstStyle/>
          <a:p>
            <a:fld id="{7A304655-5D53-B746-8252-3F5A598C52D3}" type="slidenum">
              <a:rPr lang="en-CN" smtClean="0"/>
              <a:pPr/>
              <a:t>16</a:t>
            </a:fld>
            <a:endParaRPr lang="en-CN"/>
          </a:p>
        </p:txBody>
      </p:sp>
      <p:sp>
        <p:nvSpPr>
          <p:cNvPr id="3" name="Title 2">
            <a:extLst>
              <a:ext uri="{FF2B5EF4-FFF2-40B4-BE49-F238E27FC236}">
                <a16:creationId xmlns:a16="http://schemas.microsoft.com/office/drawing/2014/main" id="{DA2CE602-A2AA-AEE4-5A57-589636875374}"/>
              </a:ext>
            </a:extLst>
          </p:cNvPr>
          <p:cNvSpPr>
            <a:spLocks noGrp="1"/>
          </p:cNvSpPr>
          <p:nvPr>
            <p:ph type="title"/>
          </p:nvPr>
        </p:nvSpPr>
        <p:spPr/>
        <p:txBody>
          <a:bodyPr/>
          <a:lstStyle/>
          <a:p>
            <a:r>
              <a:rPr kumimoji="1" lang="zh-CN" altLang="en-US" dirty="0"/>
              <a:t>最大公约数</a:t>
            </a:r>
          </a:p>
        </p:txBody>
      </p:sp>
      <p:sp>
        <p:nvSpPr>
          <p:cNvPr id="4" name="TextBox 3">
            <a:extLst>
              <a:ext uri="{FF2B5EF4-FFF2-40B4-BE49-F238E27FC236}">
                <a16:creationId xmlns:a16="http://schemas.microsoft.com/office/drawing/2014/main" id="{5327D737-B99A-C41C-F347-BF9F244DDDA8}"/>
              </a:ext>
            </a:extLst>
          </p:cNvPr>
          <p:cNvSpPr txBox="1"/>
          <p:nvPr/>
        </p:nvSpPr>
        <p:spPr>
          <a:xfrm>
            <a:off x="914400" y="1178797"/>
            <a:ext cx="5703228" cy="369332"/>
          </a:xfrm>
          <a:prstGeom prst="rect">
            <a:avLst/>
          </a:prstGeom>
          <a:noFill/>
        </p:spPr>
        <p:txBody>
          <a:bodyPr wrap="none" rtlCol="0">
            <a:spAutoFit/>
          </a:bodyPr>
          <a:lstStyle/>
          <a:p>
            <a:r>
              <a:rPr kumimoji="1" lang="en-US" altLang="zh-CN" dirty="0"/>
              <a:t>4.</a:t>
            </a:r>
            <a:r>
              <a:rPr kumimoji="1" lang="zh-CN" altLang="en-US" dirty="0"/>
              <a:t> 求一个不定方程的整数所有解</a:t>
            </a:r>
            <a:r>
              <a:rPr kumimoji="1" lang="en-US" altLang="zh-CN" dirty="0"/>
              <a:t>:</a:t>
            </a:r>
            <a:r>
              <a:rPr kumimoji="1" lang="zh-CN" altLang="en-US" dirty="0"/>
              <a:t> 回到</a:t>
            </a:r>
            <a:r>
              <a:rPr kumimoji="1" lang="en-US" altLang="zh-CN" dirty="0"/>
              <a:t>Water</a:t>
            </a:r>
            <a:r>
              <a:rPr kumimoji="1" lang="zh-CN" altLang="en-US" dirty="0"/>
              <a:t> </a:t>
            </a:r>
            <a:r>
              <a:rPr kumimoji="1" lang="en-US" altLang="zh-CN" dirty="0"/>
              <a:t>jug</a:t>
            </a:r>
            <a:r>
              <a:rPr kumimoji="1" lang="zh-CN" altLang="en-US" dirty="0"/>
              <a:t>的问题</a:t>
            </a:r>
          </a:p>
        </p:txBody>
      </p:sp>
      <p:pic>
        <p:nvPicPr>
          <p:cNvPr id="5" name="Picture 4">
            <a:extLst>
              <a:ext uri="{FF2B5EF4-FFF2-40B4-BE49-F238E27FC236}">
                <a16:creationId xmlns:a16="http://schemas.microsoft.com/office/drawing/2014/main" id="{8B71D0E2-53AE-8C73-4F7C-8238D3E9BC21}"/>
              </a:ext>
            </a:extLst>
          </p:cNvPr>
          <p:cNvPicPr>
            <a:picLocks noChangeAspect="1"/>
          </p:cNvPicPr>
          <p:nvPr/>
        </p:nvPicPr>
        <p:blipFill>
          <a:blip r:embed="rId2"/>
          <a:stretch>
            <a:fillRect/>
          </a:stretch>
        </p:blipFill>
        <p:spPr>
          <a:xfrm>
            <a:off x="1098076" y="2125788"/>
            <a:ext cx="6604000" cy="1422400"/>
          </a:xfrm>
          <a:prstGeom prst="rect">
            <a:avLst/>
          </a:prstGeom>
        </p:spPr>
      </p:pic>
      <p:sp>
        <p:nvSpPr>
          <p:cNvPr id="7" name="TextBox 6">
            <a:extLst>
              <a:ext uri="{FF2B5EF4-FFF2-40B4-BE49-F238E27FC236}">
                <a16:creationId xmlns:a16="http://schemas.microsoft.com/office/drawing/2014/main" id="{49EEB597-D4C8-3F26-6B14-83FA427976CF}"/>
              </a:ext>
            </a:extLst>
          </p:cNvPr>
          <p:cNvSpPr txBox="1"/>
          <p:nvPr/>
        </p:nvSpPr>
        <p:spPr>
          <a:xfrm>
            <a:off x="1150883" y="1756456"/>
            <a:ext cx="1928733" cy="369332"/>
          </a:xfrm>
          <a:prstGeom prst="rect">
            <a:avLst/>
          </a:prstGeom>
          <a:noFill/>
        </p:spPr>
        <p:txBody>
          <a:bodyPr wrap="none" rtlCol="0">
            <a:spAutoFit/>
          </a:bodyPr>
          <a:lstStyle/>
          <a:p>
            <a:r>
              <a:rPr kumimoji="1" lang="zh-CN" altLang="en-US" dirty="0"/>
              <a:t>一个有趣的策略</a:t>
            </a:r>
            <a:r>
              <a:rPr kumimoji="1" lang="en-US" altLang="zh-CN" dirty="0"/>
              <a:t>:</a:t>
            </a:r>
            <a:r>
              <a:rPr kumimoji="1" lang="zh-CN" altLang="en-US" dirty="0"/>
              <a:t> </a:t>
            </a:r>
          </a:p>
        </p:txBody>
      </p:sp>
      <p:pic>
        <p:nvPicPr>
          <p:cNvPr id="8" name="Picture 7">
            <a:extLst>
              <a:ext uri="{FF2B5EF4-FFF2-40B4-BE49-F238E27FC236}">
                <a16:creationId xmlns:a16="http://schemas.microsoft.com/office/drawing/2014/main" id="{79572432-9B50-C176-4DA3-96568F5FC6E5}"/>
              </a:ext>
            </a:extLst>
          </p:cNvPr>
          <p:cNvPicPr>
            <a:picLocks noChangeAspect="1"/>
          </p:cNvPicPr>
          <p:nvPr/>
        </p:nvPicPr>
        <p:blipFill>
          <a:blip r:embed="rId3"/>
          <a:stretch>
            <a:fillRect/>
          </a:stretch>
        </p:blipFill>
        <p:spPr>
          <a:xfrm>
            <a:off x="1098076" y="3562301"/>
            <a:ext cx="6858000" cy="469900"/>
          </a:xfrm>
          <a:prstGeom prst="rect">
            <a:avLst/>
          </a:prstGeom>
        </p:spPr>
      </p:pic>
      <p:pic>
        <p:nvPicPr>
          <p:cNvPr id="9" name="Picture 8">
            <a:extLst>
              <a:ext uri="{FF2B5EF4-FFF2-40B4-BE49-F238E27FC236}">
                <a16:creationId xmlns:a16="http://schemas.microsoft.com/office/drawing/2014/main" id="{47271B0A-2EDA-2E2C-85D8-92116F26E4C1}"/>
              </a:ext>
            </a:extLst>
          </p:cNvPr>
          <p:cNvPicPr>
            <a:picLocks noChangeAspect="1"/>
          </p:cNvPicPr>
          <p:nvPr/>
        </p:nvPicPr>
        <p:blipFill>
          <a:blip r:embed="rId4"/>
          <a:stretch>
            <a:fillRect/>
          </a:stretch>
        </p:blipFill>
        <p:spPr>
          <a:xfrm>
            <a:off x="1161576" y="4047020"/>
            <a:ext cx="6731000" cy="444500"/>
          </a:xfrm>
          <a:prstGeom prst="rect">
            <a:avLst/>
          </a:prstGeom>
        </p:spPr>
      </p:pic>
      <p:pic>
        <p:nvPicPr>
          <p:cNvPr id="10" name="Picture 9">
            <a:extLst>
              <a:ext uri="{FF2B5EF4-FFF2-40B4-BE49-F238E27FC236}">
                <a16:creationId xmlns:a16="http://schemas.microsoft.com/office/drawing/2014/main" id="{76882E14-C448-815D-AF89-3A4E1D9F5377}"/>
              </a:ext>
            </a:extLst>
          </p:cNvPr>
          <p:cNvPicPr>
            <a:picLocks noChangeAspect="1"/>
          </p:cNvPicPr>
          <p:nvPr/>
        </p:nvPicPr>
        <p:blipFill>
          <a:blip r:embed="rId5"/>
          <a:stretch>
            <a:fillRect/>
          </a:stretch>
        </p:blipFill>
        <p:spPr>
          <a:xfrm>
            <a:off x="1199676" y="4506339"/>
            <a:ext cx="6654800" cy="393700"/>
          </a:xfrm>
          <a:prstGeom prst="rect">
            <a:avLst/>
          </a:prstGeom>
        </p:spPr>
      </p:pic>
    </p:spTree>
    <p:extLst>
      <p:ext uri="{BB962C8B-B14F-4D97-AF65-F5344CB8AC3E}">
        <p14:creationId xmlns:p14="http://schemas.microsoft.com/office/powerpoint/2010/main" val="106508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ADFD68-F324-D003-8B44-08CB016BABD6}"/>
              </a:ext>
            </a:extLst>
          </p:cNvPr>
          <p:cNvSpPr>
            <a:spLocks noGrp="1"/>
          </p:cNvSpPr>
          <p:nvPr>
            <p:ph type="sldNum" sz="quarter" idx="12"/>
          </p:nvPr>
        </p:nvSpPr>
        <p:spPr/>
        <p:txBody>
          <a:bodyPr/>
          <a:lstStyle/>
          <a:p>
            <a:fld id="{7A304655-5D53-B746-8252-3F5A598C52D3}" type="slidenum">
              <a:rPr lang="en-CN" smtClean="0"/>
              <a:pPr/>
              <a:t>17</a:t>
            </a:fld>
            <a:endParaRPr lang="en-CN"/>
          </a:p>
        </p:txBody>
      </p:sp>
      <p:sp>
        <p:nvSpPr>
          <p:cNvPr id="3" name="Title 2">
            <a:extLst>
              <a:ext uri="{FF2B5EF4-FFF2-40B4-BE49-F238E27FC236}">
                <a16:creationId xmlns:a16="http://schemas.microsoft.com/office/drawing/2014/main" id="{DA2CE602-A2AA-AEE4-5A57-589636875374}"/>
              </a:ext>
            </a:extLst>
          </p:cNvPr>
          <p:cNvSpPr>
            <a:spLocks noGrp="1"/>
          </p:cNvSpPr>
          <p:nvPr>
            <p:ph type="title"/>
          </p:nvPr>
        </p:nvSpPr>
        <p:spPr/>
        <p:txBody>
          <a:bodyPr/>
          <a:lstStyle/>
          <a:p>
            <a:r>
              <a:rPr kumimoji="1" lang="zh-CN" altLang="en-US" dirty="0"/>
              <a:t>最大公约数</a:t>
            </a:r>
          </a:p>
        </p:txBody>
      </p:sp>
      <p:pic>
        <p:nvPicPr>
          <p:cNvPr id="8" name="Picture 7">
            <a:extLst>
              <a:ext uri="{FF2B5EF4-FFF2-40B4-BE49-F238E27FC236}">
                <a16:creationId xmlns:a16="http://schemas.microsoft.com/office/drawing/2014/main" id="{79572432-9B50-C176-4DA3-96568F5FC6E5}"/>
              </a:ext>
            </a:extLst>
          </p:cNvPr>
          <p:cNvPicPr>
            <a:picLocks noChangeAspect="1"/>
          </p:cNvPicPr>
          <p:nvPr/>
        </p:nvPicPr>
        <p:blipFill>
          <a:blip r:embed="rId2"/>
          <a:stretch>
            <a:fillRect/>
          </a:stretch>
        </p:blipFill>
        <p:spPr>
          <a:xfrm>
            <a:off x="1143000" y="913694"/>
            <a:ext cx="6858000" cy="469900"/>
          </a:xfrm>
          <a:prstGeom prst="rect">
            <a:avLst/>
          </a:prstGeom>
        </p:spPr>
      </p:pic>
      <p:pic>
        <p:nvPicPr>
          <p:cNvPr id="9" name="Picture 8">
            <a:extLst>
              <a:ext uri="{FF2B5EF4-FFF2-40B4-BE49-F238E27FC236}">
                <a16:creationId xmlns:a16="http://schemas.microsoft.com/office/drawing/2014/main" id="{47271B0A-2EDA-2E2C-85D8-92116F26E4C1}"/>
              </a:ext>
            </a:extLst>
          </p:cNvPr>
          <p:cNvPicPr>
            <a:picLocks noChangeAspect="1"/>
          </p:cNvPicPr>
          <p:nvPr/>
        </p:nvPicPr>
        <p:blipFill>
          <a:blip r:embed="rId3"/>
          <a:stretch>
            <a:fillRect/>
          </a:stretch>
        </p:blipFill>
        <p:spPr>
          <a:xfrm>
            <a:off x="1206500" y="1398413"/>
            <a:ext cx="6731000" cy="444500"/>
          </a:xfrm>
          <a:prstGeom prst="rect">
            <a:avLst/>
          </a:prstGeom>
        </p:spPr>
      </p:pic>
      <p:pic>
        <p:nvPicPr>
          <p:cNvPr id="10" name="Picture 9">
            <a:extLst>
              <a:ext uri="{FF2B5EF4-FFF2-40B4-BE49-F238E27FC236}">
                <a16:creationId xmlns:a16="http://schemas.microsoft.com/office/drawing/2014/main" id="{76882E14-C448-815D-AF89-3A4E1D9F5377}"/>
              </a:ext>
            </a:extLst>
          </p:cNvPr>
          <p:cNvPicPr>
            <a:picLocks noChangeAspect="1"/>
          </p:cNvPicPr>
          <p:nvPr/>
        </p:nvPicPr>
        <p:blipFill>
          <a:blip r:embed="rId4"/>
          <a:stretch>
            <a:fillRect/>
          </a:stretch>
        </p:blipFill>
        <p:spPr>
          <a:xfrm>
            <a:off x="1244600" y="1857732"/>
            <a:ext cx="6654800" cy="393700"/>
          </a:xfrm>
          <a:prstGeom prst="rect">
            <a:avLst/>
          </a:prstGeom>
        </p:spPr>
      </p:pic>
      <p:pic>
        <p:nvPicPr>
          <p:cNvPr id="6" name="Picture 5">
            <a:extLst>
              <a:ext uri="{FF2B5EF4-FFF2-40B4-BE49-F238E27FC236}">
                <a16:creationId xmlns:a16="http://schemas.microsoft.com/office/drawing/2014/main" id="{C58DBF36-5DD5-387E-63C1-0D07B1E1F8D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130299" y="2196085"/>
            <a:ext cx="6877441" cy="4296788"/>
          </a:xfrm>
          <a:prstGeom prst="rect">
            <a:avLst/>
          </a:prstGeom>
        </p:spPr>
      </p:pic>
    </p:spTree>
    <p:extLst>
      <p:ext uri="{BB962C8B-B14F-4D97-AF65-F5344CB8AC3E}">
        <p14:creationId xmlns:p14="http://schemas.microsoft.com/office/powerpoint/2010/main" val="35401648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ADFD68-F324-D003-8B44-08CB016BABD6}"/>
              </a:ext>
            </a:extLst>
          </p:cNvPr>
          <p:cNvSpPr>
            <a:spLocks noGrp="1"/>
          </p:cNvSpPr>
          <p:nvPr>
            <p:ph type="sldNum" sz="quarter" idx="12"/>
          </p:nvPr>
        </p:nvSpPr>
        <p:spPr/>
        <p:txBody>
          <a:bodyPr/>
          <a:lstStyle/>
          <a:p>
            <a:fld id="{7A304655-5D53-B746-8252-3F5A598C52D3}" type="slidenum">
              <a:rPr lang="en-CN" smtClean="0"/>
              <a:pPr/>
              <a:t>18</a:t>
            </a:fld>
            <a:endParaRPr lang="en-CN"/>
          </a:p>
        </p:txBody>
      </p:sp>
      <p:sp>
        <p:nvSpPr>
          <p:cNvPr id="3" name="Title 2">
            <a:extLst>
              <a:ext uri="{FF2B5EF4-FFF2-40B4-BE49-F238E27FC236}">
                <a16:creationId xmlns:a16="http://schemas.microsoft.com/office/drawing/2014/main" id="{DA2CE602-A2AA-AEE4-5A57-589636875374}"/>
              </a:ext>
            </a:extLst>
          </p:cNvPr>
          <p:cNvSpPr>
            <a:spLocks noGrp="1"/>
          </p:cNvSpPr>
          <p:nvPr>
            <p:ph type="title"/>
          </p:nvPr>
        </p:nvSpPr>
        <p:spPr/>
        <p:txBody>
          <a:bodyPr/>
          <a:lstStyle/>
          <a:p>
            <a:r>
              <a:rPr kumimoji="1" lang="zh-CN" altLang="en-US" dirty="0"/>
              <a:t>最大公约数</a:t>
            </a:r>
          </a:p>
        </p:txBody>
      </p:sp>
      <p:pic>
        <p:nvPicPr>
          <p:cNvPr id="5" name="Picture 4">
            <a:extLst>
              <a:ext uri="{FF2B5EF4-FFF2-40B4-BE49-F238E27FC236}">
                <a16:creationId xmlns:a16="http://schemas.microsoft.com/office/drawing/2014/main" id="{B89230FF-5885-2F3E-C7B7-B1578DFEDCAC}"/>
              </a:ext>
            </a:extLst>
          </p:cNvPr>
          <p:cNvPicPr>
            <a:picLocks noChangeAspect="1"/>
          </p:cNvPicPr>
          <p:nvPr/>
        </p:nvPicPr>
        <p:blipFill>
          <a:blip r:embed="rId2"/>
          <a:stretch>
            <a:fillRect/>
          </a:stretch>
        </p:blipFill>
        <p:spPr>
          <a:xfrm>
            <a:off x="932136" y="1682312"/>
            <a:ext cx="6743700" cy="876300"/>
          </a:xfrm>
          <a:prstGeom prst="rect">
            <a:avLst/>
          </a:prstGeom>
        </p:spPr>
      </p:pic>
      <p:sp>
        <p:nvSpPr>
          <p:cNvPr id="7" name="TextBox 6">
            <a:extLst>
              <a:ext uri="{FF2B5EF4-FFF2-40B4-BE49-F238E27FC236}">
                <a16:creationId xmlns:a16="http://schemas.microsoft.com/office/drawing/2014/main" id="{09102F80-8D48-C3EB-6317-9E013683391E}"/>
              </a:ext>
            </a:extLst>
          </p:cNvPr>
          <p:cNvSpPr txBox="1"/>
          <p:nvPr/>
        </p:nvSpPr>
        <p:spPr>
          <a:xfrm>
            <a:off x="788277" y="1198179"/>
            <a:ext cx="5703228" cy="646331"/>
          </a:xfrm>
          <a:prstGeom prst="rect">
            <a:avLst/>
          </a:prstGeom>
          <a:noFill/>
        </p:spPr>
        <p:txBody>
          <a:bodyPr wrap="none" rtlCol="0">
            <a:spAutoFit/>
          </a:bodyPr>
          <a:lstStyle/>
          <a:p>
            <a:r>
              <a:rPr kumimoji="1" lang="en-US" altLang="zh-CN" dirty="0"/>
              <a:t>4.</a:t>
            </a:r>
            <a:r>
              <a:rPr kumimoji="1" lang="zh-CN" altLang="en-US" dirty="0"/>
              <a:t> 求一个不定方程的整数所有解</a:t>
            </a:r>
            <a:r>
              <a:rPr kumimoji="1" lang="en-US" altLang="zh-CN" dirty="0"/>
              <a:t>:</a:t>
            </a:r>
            <a:r>
              <a:rPr kumimoji="1" lang="zh-CN" altLang="en-US" dirty="0"/>
              <a:t> 回到</a:t>
            </a:r>
            <a:r>
              <a:rPr kumimoji="1" lang="en-US" altLang="zh-CN" dirty="0"/>
              <a:t>Water</a:t>
            </a:r>
            <a:r>
              <a:rPr kumimoji="1" lang="zh-CN" altLang="en-US" dirty="0"/>
              <a:t> </a:t>
            </a:r>
            <a:r>
              <a:rPr kumimoji="1" lang="en-US" altLang="zh-CN" dirty="0"/>
              <a:t>jug</a:t>
            </a:r>
            <a:r>
              <a:rPr kumimoji="1" lang="zh-CN" altLang="en-US" dirty="0"/>
              <a:t>的问题</a:t>
            </a:r>
          </a:p>
          <a:p>
            <a:endParaRPr kumimoji="1" lang="zh-CN" altLang="en-US" dirty="0"/>
          </a:p>
        </p:txBody>
      </p:sp>
      <p:sp>
        <p:nvSpPr>
          <p:cNvPr id="8" name="TextBox 7">
            <a:extLst>
              <a:ext uri="{FF2B5EF4-FFF2-40B4-BE49-F238E27FC236}">
                <a16:creationId xmlns:a16="http://schemas.microsoft.com/office/drawing/2014/main" id="{53FA3FD4-ED72-E498-893B-C636678C3798}"/>
              </a:ext>
            </a:extLst>
          </p:cNvPr>
          <p:cNvSpPr txBox="1"/>
          <p:nvPr/>
        </p:nvSpPr>
        <p:spPr>
          <a:xfrm>
            <a:off x="851338" y="2822028"/>
            <a:ext cx="2749471" cy="369332"/>
          </a:xfrm>
          <a:prstGeom prst="rect">
            <a:avLst/>
          </a:prstGeom>
          <a:noFill/>
        </p:spPr>
        <p:txBody>
          <a:bodyPr wrap="none" rtlCol="0">
            <a:spAutoFit/>
          </a:bodyPr>
          <a:lstStyle/>
          <a:p>
            <a:r>
              <a:rPr kumimoji="1" lang="en-US" altLang="zh-CN" dirty="0"/>
              <a:t>5.</a:t>
            </a:r>
            <a:r>
              <a:rPr kumimoji="1" lang="zh-CN" altLang="en-US" dirty="0"/>
              <a:t> 最大公约数的一些性质</a:t>
            </a:r>
          </a:p>
        </p:txBody>
      </p:sp>
      <p:pic>
        <p:nvPicPr>
          <p:cNvPr id="9" name="Picture 8">
            <a:extLst>
              <a:ext uri="{FF2B5EF4-FFF2-40B4-BE49-F238E27FC236}">
                <a16:creationId xmlns:a16="http://schemas.microsoft.com/office/drawing/2014/main" id="{47A56719-2B6A-B6AD-9880-529803765421}"/>
              </a:ext>
            </a:extLst>
          </p:cNvPr>
          <p:cNvPicPr>
            <a:picLocks noChangeAspect="1"/>
          </p:cNvPicPr>
          <p:nvPr/>
        </p:nvPicPr>
        <p:blipFill>
          <a:blip r:embed="rId3"/>
          <a:stretch>
            <a:fillRect/>
          </a:stretch>
        </p:blipFill>
        <p:spPr>
          <a:xfrm>
            <a:off x="1246405" y="3200400"/>
            <a:ext cx="5245100" cy="2222500"/>
          </a:xfrm>
          <a:prstGeom prst="rect">
            <a:avLst/>
          </a:prstGeom>
        </p:spPr>
      </p:pic>
    </p:spTree>
    <p:extLst>
      <p:ext uri="{BB962C8B-B14F-4D97-AF65-F5344CB8AC3E}">
        <p14:creationId xmlns:p14="http://schemas.microsoft.com/office/powerpoint/2010/main" val="904297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ADFD68-F324-D003-8B44-08CB016BABD6}"/>
              </a:ext>
            </a:extLst>
          </p:cNvPr>
          <p:cNvSpPr>
            <a:spLocks noGrp="1"/>
          </p:cNvSpPr>
          <p:nvPr>
            <p:ph type="sldNum" sz="quarter" idx="12"/>
          </p:nvPr>
        </p:nvSpPr>
        <p:spPr/>
        <p:txBody>
          <a:bodyPr/>
          <a:lstStyle/>
          <a:p>
            <a:fld id="{7A304655-5D53-B746-8252-3F5A598C52D3}" type="slidenum">
              <a:rPr lang="en-CN" smtClean="0"/>
              <a:pPr/>
              <a:t>19</a:t>
            </a:fld>
            <a:endParaRPr lang="en-CN"/>
          </a:p>
        </p:txBody>
      </p:sp>
      <p:sp>
        <p:nvSpPr>
          <p:cNvPr id="3" name="Title 2">
            <a:extLst>
              <a:ext uri="{FF2B5EF4-FFF2-40B4-BE49-F238E27FC236}">
                <a16:creationId xmlns:a16="http://schemas.microsoft.com/office/drawing/2014/main" id="{DA2CE602-A2AA-AEE4-5A57-589636875374}"/>
              </a:ext>
            </a:extLst>
          </p:cNvPr>
          <p:cNvSpPr>
            <a:spLocks noGrp="1"/>
          </p:cNvSpPr>
          <p:nvPr>
            <p:ph type="title"/>
          </p:nvPr>
        </p:nvSpPr>
        <p:spPr/>
        <p:txBody>
          <a:bodyPr/>
          <a:lstStyle/>
          <a:p>
            <a:r>
              <a:rPr kumimoji="1" lang="zh-CN" altLang="en-US" dirty="0"/>
              <a:t>质数与关于质数的谜团</a:t>
            </a:r>
          </a:p>
        </p:txBody>
      </p:sp>
      <p:sp>
        <p:nvSpPr>
          <p:cNvPr id="4" name="TextBox 3">
            <a:extLst>
              <a:ext uri="{FF2B5EF4-FFF2-40B4-BE49-F238E27FC236}">
                <a16:creationId xmlns:a16="http://schemas.microsoft.com/office/drawing/2014/main" id="{D8112A17-FAA4-AF28-5674-CC9C2BB77E6D}"/>
              </a:ext>
            </a:extLst>
          </p:cNvPr>
          <p:cNvSpPr txBox="1"/>
          <p:nvPr/>
        </p:nvSpPr>
        <p:spPr>
          <a:xfrm>
            <a:off x="788276" y="1229710"/>
            <a:ext cx="902811" cy="369332"/>
          </a:xfrm>
          <a:prstGeom prst="rect">
            <a:avLst/>
          </a:prstGeom>
          <a:noFill/>
        </p:spPr>
        <p:txBody>
          <a:bodyPr wrap="none" rtlCol="0">
            <a:spAutoFit/>
          </a:bodyPr>
          <a:lstStyle/>
          <a:p>
            <a:r>
              <a:rPr kumimoji="1" lang="en-US" altLang="zh-CN" dirty="0"/>
              <a:t>1.</a:t>
            </a:r>
            <a:r>
              <a:rPr kumimoji="1" lang="zh-CN" altLang="en-US" dirty="0"/>
              <a:t> </a:t>
            </a:r>
            <a:r>
              <a:rPr kumimoji="1" lang="zh-CN" altLang="en-CN" dirty="0"/>
              <a:t>质数</a:t>
            </a:r>
            <a:endParaRPr kumimoji="1" lang="zh-CN" altLang="en-US" dirty="0"/>
          </a:p>
        </p:txBody>
      </p:sp>
      <p:pic>
        <p:nvPicPr>
          <p:cNvPr id="6" name="Picture 5">
            <a:extLst>
              <a:ext uri="{FF2B5EF4-FFF2-40B4-BE49-F238E27FC236}">
                <a16:creationId xmlns:a16="http://schemas.microsoft.com/office/drawing/2014/main" id="{8F518598-9B00-8479-C869-C5BC13974702}"/>
              </a:ext>
            </a:extLst>
          </p:cNvPr>
          <p:cNvPicPr>
            <a:picLocks noChangeAspect="1"/>
          </p:cNvPicPr>
          <p:nvPr/>
        </p:nvPicPr>
        <p:blipFill>
          <a:blip r:embed="rId2"/>
          <a:stretch>
            <a:fillRect/>
          </a:stretch>
        </p:blipFill>
        <p:spPr>
          <a:xfrm>
            <a:off x="944617" y="1788228"/>
            <a:ext cx="6781800" cy="685800"/>
          </a:xfrm>
          <a:prstGeom prst="rect">
            <a:avLst/>
          </a:prstGeom>
        </p:spPr>
      </p:pic>
      <p:grpSp>
        <p:nvGrpSpPr>
          <p:cNvPr id="10" name="Group 9">
            <a:extLst>
              <a:ext uri="{FF2B5EF4-FFF2-40B4-BE49-F238E27FC236}">
                <a16:creationId xmlns:a16="http://schemas.microsoft.com/office/drawing/2014/main" id="{26709A8B-CDB0-7A56-E8DB-5F62CFBAD880}"/>
              </a:ext>
            </a:extLst>
          </p:cNvPr>
          <p:cNvGrpSpPr/>
          <p:nvPr/>
        </p:nvGrpSpPr>
        <p:grpSpPr>
          <a:xfrm>
            <a:off x="6257921" y="215894"/>
            <a:ext cx="2405518" cy="1572334"/>
            <a:chOff x="628652" y="2280213"/>
            <a:chExt cx="5543020" cy="1572334"/>
          </a:xfrm>
        </p:grpSpPr>
        <p:sp>
          <p:nvSpPr>
            <p:cNvPr id="11" name="Rounded Rectangle 10">
              <a:extLst>
                <a:ext uri="{FF2B5EF4-FFF2-40B4-BE49-F238E27FC236}">
                  <a16:creationId xmlns:a16="http://schemas.microsoft.com/office/drawing/2014/main" id="{78BA0B7C-6EF1-BB9C-60FC-E654516685BE}"/>
                </a:ext>
              </a:extLst>
            </p:cNvPr>
            <p:cNvSpPr/>
            <p:nvPr/>
          </p:nvSpPr>
          <p:spPr>
            <a:xfrm>
              <a:off x="628652" y="2592729"/>
              <a:ext cx="5543020" cy="1259818"/>
            </a:xfrm>
            <a:prstGeom prst="roundRect">
              <a:avLst/>
            </a:prstGeom>
            <a:solidFill>
              <a:schemeClr val="accent1">
                <a:alpha val="22261"/>
              </a:schemeClr>
            </a:solidFill>
            <a:ln>
              <a:solidFill>
                <a:schemeClr val="accent1">
                  <a:shade val="50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Rectangle 11">
              <a:extLst>
                <a:ext uri="{FF2B5EF4-FFF2-40B4-BE49-F238E27FC236}">
                  <a16:creationId xmlns:a16="http://schemas.microsoft.com/office/drawing/2014/main" id="{5BF9EB0A-1612-5CA0-884E-70DDBC24CC54}"/>
                </a:ext>
              </a:extLst>
            </p:cNvPr>
            <p:cNvSpPr/>
            <p:nvPr/>
          </p:nvSpPr>
          <p:spPr>
            <a:xfrm>
              <a:off x="868101" y="2280213"/>
              <a:ext cx="2407528" cy="312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Word</a:t>
              </a:r>
              <a:endParaRPr kumimoji="1" lang="zh-CN" altLang="en-US" dirty="0"/>
            </a:p>
          </p:txBody>
        </p:sp>
        <p:sp>
          <p:nvSpPr>
            <p:cNvPr id="13" name="TextBox 12">
              <a:extLst>
                <a:ext uri="{FF2B5EF4-FFF2-40B4-BE49-F238E27FC236}">
                  <a16:creationId xmlns:a16="http://schemas.microsoft.com/office/drawing/2014/main" id="{811D5D4A-6431-6584-3A1F-7CEFAF7C6EA4}"/>
                </a:ext>
              </a:extLst>
            </p:cNvPr>
            <p:cNvSpPr txBox="1"/>
            <p:nvPr/>
          </p:nvSpPr>
          <p:spPr>
            <a:xfrm>
              <a:off x="844954" y="2761005"/>
              <a:ext cx="5270298" cy="923330"/>
            </a:xfrm>
            <a:prstGeom prst="rect">
              <a:avLst/>
            </a:prstGeom>
            <a:noFill/>
          </p:spPr>
          <p:txBody>
            <a:bodyPr wrap="square">
              <a:spAutoFit/>
            </a:bodyPr>
            <a:lstStyle/>
            <a:p>
              <a:r>
                <a:rPr kumimoji="1" lang="en-CN" altLang="zh-CN" dirty="0"/>
                <a:t>prime</a:t>
              </a:r>
              <a:r>
                <a:rPr kumimoji="1" lang="zh-CN" altLang="en-US" dirty="0"/>
                <a:t> 质数</a:t>
              </a:r>
              <a:endParaRPr kumimoji="1" lang="en-US" altLang="zh-CN" dirty="0"/>
            </a:p>
            <a:p>
              <a:r>
                <a:rPr kumimoji="1" lang="en-US" altLang="zh-CN" dirty="0"/>
                <a:t>composite</a:t>
              </a:r>
              <a:r>
                <a:rPr kumimoji="1" lang="zh-CN" altLang="en-US" dirty="0"/>
                <a:t> 合数</a:t>
              </a:r>
              <a:endParaRPr kumimoji="1" lang="en-US" altLang="zh-CN" dirty="0"/>
            </a:p>
            <a:p>
              <a:r>
                <a:rPr kumimoji="1" lang="en-US" altLang="zh-CN" dirty="0"/>
                <a:t>conjecture</a:t>
              </a:r>
              <a:r>
                <a:rPr kumimoji="1" lang="zh-CN" altLang="en-US" dirty="0"/>
                <a:t> 猜想</a:t>
              </a:r>
            </a:p>
          </p:txBody>
        </p:sp>
      </p:grpSp>
      <p:sp>
        <p:nvSpPr>
          <p:cNvPr id="14" name="TextBox 13">
            <a:extLst>
              <a:ext uri="{FF2B5EF4-FFF2-40B4-BE49-F238E27FC236}">
                <a16:creationId xmlns:a16="http://schemas.microsoft.com/office/drawing/2014/main" id="{DDF603BA-33A4-2A14-5687-E182B3654C60}"/>
              </a:ext>
            </a:extLst>
          </p:cNvPr>
          <p:cNvSpPr txBox="1"/>
          <p:nvPr/>
        </p:nvSpPr>
        <p:spPr>
          <a:xfrm>
            <a:off x="772511" y="2669939"/>
            <a:ext cx="2980303" cy="369332"/>
          </a:xfrm>
          <a:prstGeom prst="rect">
            <a:avLst/>
          </a:prstGeom>
          <a:noFill/>
        </p:spPr>
        <p:txBody>
          <a:bodyPr wrap="none" rtlCol="0">
            <a:spAutoFit/>
          </a:bodyPr>
          <a:lstStyle/>
          <a:p>
            <a:r>
              <a:rPr kumimoji="1" lang="en-US" altLang="zh-CN" dirty="0"/>
              <a:t>2.</a:t>
            </a:r>
            <a:r>
              <a:rPr kumimoji="1" lang="zh-CN" altLang="en-US" dirty="0"/>
              <a:t> 一些有关质数有名的猜想</a:t>
            </a:r>
          </a:p>
        </p:txBody>
      </p:sp>
      <p:pic>
        <p:nvPicPr>
          <p:cNvPr id="15" name="Picture 14">
            <a:extLst>
              <a:ext uri="{FF2B5EF4-FFF2-40B4-BE49-F238E27FC236}">
                <a16:creationId xmlns:a16="http://schemas.microsoft.com/office/drawing/2014/main" id="{5A81BABF-92A8-FCAD-4594-EA208973B236}"/>
              </a:ext>
            </a:extLst>
          </p:cNvPr>
          <p:cNvPicPr>
            <a:picLocks noChangeAspect="1"/>
          </p:cNvPicPr>
          <p:nvPr/>
        </p:nvPicPr>
        <p:blipFill>
          <a:blip r:embed="rId3"/>
          <a:stretch>
            <a:fillRect/>
          </a:stretch>
        </p:blipFill>
        <p:spPr>
          <a:xfrm>
            <a:off x="1143000" y="3006434"/>
            <a:ext cx="6794500" cy="1498600"/>
          </a:xfrm>
          <a:prstGeom prst="rect">
            <a:avLst/>
          </a:prstGeom>
        </p:spPr>
      </p:pic>
      <p:pic>
        <p:nvPicPr>
          <p:cNvPr id="16" name="Picture 15">
            <a:extLst>
              <a:ext uri="{FF2B5EF4-FFF2-40B4-BE49-F238E27FC236}">
                <a16:creationId xmlns:a16="http://schemas.microsoft.com/office/drawing/2014/main" id="{93C3A567-6EFE-487B-D322-41D2AFB6EFF5}"/>
              </a:ext>
            </a:extLst>
          </p:cNvPr>
          <p:cNvPicPr>
            <a:picLocks noChangeAspect="1"/>
          </p:cNvPicPr>
          <p:nvPr/>
        </p:nvPicPr>
        <p:blipFill>
          <a:blip r:embed="rId4"/>
          <a:stretch>
            <a:fillRect/>
          </a:stretch>
        </p:blipFill>
        <p:spPr>
          <a:xfrm>
            <a:off x="1111250" y="4529867"/>
            <a:ext cx="6858000" cy="1752600"/>
          </a:xfrm>
          <a:prstGeom prst="rect">
            <a:avLst/>
          </a:prstGeom>
        </p:spPr>
      </p:pic>
    </p:spTree>
    <p:extLst>
      <p:ext uri="{BB962C8B-B14F-4D97-AF65-F5344CB8AC3E}">
        <p14:creationId xmlns:p14="http://schemas.microsoft.com/office/powerpoint/2010/main" val="3983520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2E432D-A79A-C4BF-3C69-4EC2CA5777A2}"/>
              </a:ext>
            </a:extLst>
          </p:cNvPr>
          <p:cNvSpPr>
            <a:spLocks noGrp="1"/>
          </p:cNvSpPr>
          <p:nvPr>
            <p:ph type="sldNum" sz="quarter" idx="12"/>
          </p:nvPr>
        </p:nvSpPr>
        <p:spPr/>
        <p:txBody>
          <a:bodyPr/>
          <a:lstStyle/>
          <a:p>
            <a:fld id="{7A304655-5D53-B746-8252-3F5A598C52D3}" type="slidenum">
              <a:rPr lang="en-CN" smtClean="0"/>
              <a:pPr/>
              <a:t>2</a:t>
            </a:fld>
            <a:endParaRPr lang="en-CN"/>
          </a:p>
        </p:txBody>
      </p:sp>
      <p:sp>
        <p:nvSpPr>
          <p:cNvPr id="3" name="Title 2">
            <a:extLst>
              <a:ext uri="{FF2B5EF4-FFF2-40B4-BE49-F238E27FC236}">
                <a16:creationId xmlns:a16="http://schemas.microsoft.com/office/drawing/2014/main" id="{420372C0-EC78-C040-BD70-49B917822508}"/>
              </a:ext>
            </a:extLst>
          </p:cNvPr>
          <p:cNvSpPr>
            <a:spLocks noGrp="1"/>
          </p:cNvSpPr>
          <p:nvPr>
            <p:ph type="title"/>
          </p:nvPr>
        </p:nvSpPr>
        <p:spPr/>
        <p:txBody>
          <a:bodyPr/>
          <a:lstStyle/>
          <a:p>
            <a:r>
              <a:rPr kumimoji="1" lang="zh-CN" altLang="en-US" dirty="0"/>
              <a:t>本章内容概览</a:t>
            </a:r>
          </a:p>
        </p:txBody>
      </p:sp>
      <p:sp>
        <p:nvSpPr>
          <p:cNvPr id="4" name="TextBox 3">
            <a:extLst>
              <a:ext uri="{FF2B5EF4-FFF2-40B4-BE49-F238E27FC236}">
                <a16:creationId xmlns:a16="http://schemas.microsoft.com/office/drawing/2014/main" id="{EF9957DC-ECE2-6F5B-3FE1-E1C208F84DD7}"/>
              </a:ext>
            </a:extLst>
          </p:cNvPr>
          <p:cNvSpPr txBox="1"/>
          <p:nvPr/>
        </p:nvSpPr>
        <p:spPr>
          <a:xfrm>
            <a:off x="1767901" y="1469318"/>
            <a:ext cx="2044149" cy="369332"/>
          </a:xfrm>
          <a:prstGeom prst="rect">
            <a:avLst/>
          </a:prstGeom>
          <a:noFill/>
        </p:spPr>
        <p:txBody>
          <a:bodyPr wrap="none" rtlCol="0">
            <a:spAutoFit/>
          </a:bodyPr>
          <a:lstStyle/>
          <a:p>
            <a:r>
              <a:rPr kumimoji="1" lang="zh-CN" altLang="en-US" dirty="0">
                <a:solidFill>
                  <a:srgbClr val="FF0000"/>
                </a:solidFill>
              </a:rPr>
              <a:t>整除性 </a:t>
            </a:r>
            <a:r>
              <a:rPr kumimoji="1" lang="en-US" altLang="zh-CN" dirty="0">
                <a:solidFill>
                  <a:srgbClr val="FF0000"/>
                </a:solidFill>
              </a:rPr>
              <a:t>/</a:t>
            </a:r>
            <a:r>
              <a:rPr kumimoji="1" lang="zh-CN" altLang="en-US" dirty="0">
                <a:solidFill>
                  <a:srgbClr val="FF0000"/>
                </a:solidFill>
              </a:rPr>
              <a:t> </a:t>
            </a:r>
            <a:r>
              <a:rPr kumimoji="1" lang="en-US" altLang="zh-CN" dirty="0">
                <a:solidFill>
                  <a:srgbClr val="FF0000"/>
                </a:solidFill>
              </a:rPr>
              <a:t>divisibility</a:t>
            </a:r>
            <a:endParaRPr kumimoji="1" lang="zh-CN" altLang="en-US" dirty="0">
              <a:solidFill>
                <a:srgbClr val="FF0000"/>
              </a:solidFill>
            </a:endParaRPr>
          </a:p>
        </p:txBody>
      </p:sp>
      <p:sp>
        <p:nvSpPr>
          <p:cNvPr id="5" name="TextBox 4">
            <a:extLst>
              <a:ext uri="{FF2B5EF4-FFF2-40B4-BE49-F238E27FC236}">
                <a16:creationId xmlns:a16="http://schemas.microsoft.com/office/drawing/2014/main" id="{80FD28F0-A460-9494-00D6-A82DEE55025C}"/>
              </a:ext>
            </a:extLst>
          </p:cNvPr>
          <p:cNvSpPr txBox="1"/>
          <p:nvPr/>
        </p:nvSpPr>
        <p:spPr>
          <a:xfrm>
            <a:off x="3790282" y="1199011"/>
            <a:ext cx="1800493" cy="369332"/>
          </a:xfrm>
          <a:prstGeom prst="rect">
            <a:avLst/>
          </a:prstGeom>
          <a:noFill/>
        </p:spPr>
        <p:txBody>
          <a:bodyPr wrap="none" rtlCol="0">
            <a:spAutoFit/>
          </a:bodyPr>
          <a:lstStyle/>
          <a:p>
            <a:r>
              <a:rPr kumimoji="1" lang="zh-CN" altLang="en-US" dirty="0">
                <a:solidFill>
                  <a:srgbClr val="FF0000"/>
                </a:solidFill>
              </a:rPr>
              <a:t>一些基本的性质</a:t>
            </a:r>
          </a:p>
        </p:txBody>
      </p:sp>
      <p:sp>
        <p:nvSpPr>
          <p:cNvPr id="6" name="TextBox 5">
            <a:extLst>
              <a:ext uri="{FF2B5EF4-FFF2-40B4-BE49-F238E27FC236}">
                <a16:creationId xmlns:a16="http://schemas.microsoft.com/office/drawing/2014/main" id="{08FD5417-A4FB-1670-7F2B-0BF1AF9BFD87}"/>
              </a:ext>
            </a:extLst>
          </p:cNvPr>
          <p:cNvSpPr txBox="1"/>
          <p:nvPr/>
        </p:nvSpPr>
        <p:spPr>
          <a:xfrm>
            <a:off x="3786791" y="1751038"/>
            <a:ext cx="1967205" cy="369332"/>
          </a:xfrm>
          <a:prstGeom prst="rect">
            <a:avLst/>
          </a:prstGeom>
          <a:noFill/>
        </p:spPr>
        <p:txBody>
          <a:bodyPr wrap="none" rtlCol="0">
            <a:spAutoFit/>
          </a:bodyPr>
          <a:lstStyle/>
          <a:p>
            <a:r>
              <a:rPr kumimoji="1" lang="zh-CN" altLang="en-US" dirty="0">
                <a:solidFill>
                  <a:srgbClr val="FF0000"/>
                </a:solidFill>
              </a:rPr>
              <a:t>著名的</a:t>
            </a:r>
            <a:r>
              <a:rPr kumimoji="1" lang="en-US" altLang="zh-CN" dirty="0">
                <a:solidFill>
                  <a:srgbClr val="FF0000"/>
                </a:solidFill>
              </a:rPr>
              <a:t>Euclid</a:t>
            </a:r>
            <a:r>
              <a:rPr kumimoji="1" lang="zh-CN" altLang="en-US" dirty="0">
                <a:solidFill>
                  <a:srgbClr val="FF0000"/>
                </a:solidFill>
              </a:rPr>
              <a:t>算法</a:t>
            </a:r>
          </a:p>
        </p:txBody>
      </p:sp>
      <p:sp>
        <p:nvSpPr>
          <p:cNvPr id="7" name="TextBox 6">
            <a:extLst>
              <a:ext uri="{FF2B5EF4-FFF2-40B4-BE49-F238E27FC236}">
                <a16:creationId xmlns:a16="http://schemas.microsoft.com/office/drawing/2014/main" id="{8EDF30E8-AD65-791D-47FF-67ABA1E44750}"/>
              </a:ext>
            </a:extLst>
          </p:cNvPr>
          <p:cNvSpPr txBox="1"/>
          <p:nvPr/>
        </p:nvSpPr>
        <p:spPr>
          <a:xfrm>
            <a:off x="1767901" y="2379264"/>
            <a:ext cx="3967753" cy="369332"/>
          </a:xfrm>
          <a:prstGeom prst="rect">
            <a:avLst/>
          </a:prstGeom>
          <a:noFill/>
        </p:spPr>
        <p:txBody>
          <a:bodyPr wrap="none" rtlCol="0">
            <a:spAutoFit/>
          </a:bodyPr>
          <a:lstStyle/>
          <a:p>
            <a:r>
              <a:rPr kumimoji="1" lang="zh-CN" altLang="en-US" dirty="0">
                <a:solidFill>
                  <a:srgbClr val="FF0000"/>
                </a:solidFill>
              </a:rPr>
              <a:t>最大公约数</a:t>
            </a:r>
            <a:r>
              <a:rPr kumimoji="1" lang="en-US" altLang="zh-CN" dirty="0">
                <a:solidFill>
                  <a:srgbClr val="FF0000"/>
                </a:solidFill>
              </a:rPr>
              <a:t>/Greatest</a:t>
            </a:r>
            <a:r>
              <a:rPr kumimoji="1" lang="zh-CN" altLang="en-US" dirty="0">
                <a:solidFill>
                  <a:srgbClr val="FF0000"/>
                </a:solidFill>
              </a:rPr>
              <a:t> </a:t>
            </a:r>
            <a:r>
              <a:rPr kumimoji="1" lang="en-US" altLang="zh-CN" dirty="0">
                <a:solidFill>
                  <a:srgbClr val="FF0000"/>
                </a:solidFill>
              </a:rPr>
              <a:t>common</a:t>
            </a:r>
            <a:r>
              <a:rPr kumimoji="1" lang="zh-CN" altLang="en-US" dirty="0">
                <a:solidFill>
                  <a:srgbClr val="FF0000"/>
                </a:solidFill>
              </a:rPr>
              <a:t> </a:t>
            </a:r>
            <a:r>
              <a:rPr kumimoji="1" lang="en-US" altLang="zh-CN" dirty="0">
                <a:solidFill>
                  <a:srgbClr val="FF0000"/>
                </a:solidFill>
              </a:rPr>
              <a:t>divisor</a:t>
            </a:r>
            <a:endParaRPr kumimoji="1" lang="zh-CN" altLang="en-US" dirty="0">
              <a:solidFill>
                <a:srgbClr val="FF0000"/>
              </a:solidFill>
            </a:endParaRPr>
          </a:p>
        </p:txBody>
      </p:sp>
      <p:sp>
        <p:nvSpPr>
          <p:cNvPr id="8" name="TextBox 7">
            <a:extLst>
              <a:ext uri="{FF2B5EF4-FFF2-40B4-BE49-F238E27FC236}">
                <a16:creationId xmlns:a16="http://schemas.microsoft.com/office/drawing/2014/main" id="{3E5F91C1-CA82-0C96-3714-687DD2B0CB41}"/>
              </a:ext>
            </a:extLst>
          </p:cNvPr>
          <p:cNvSpPr txBox="1"/>
          <p:nvPr/>
        </p:nvSpPr>
        <p:spPr>
          <a:xfrm>
            <a:off x="1767901" y="2919878"/>
            <a:ext cx="5724644" cy="369332"/>
          </a:xfrm>
          <a:prstGeom prst="rect">
            <a:avLst/>
          </a:prstGeom>
          <a:noFill/>
        </p:spPr>
        <p:txBody>
          <a:bodyPr wrap="none" rtlCol="0">
            <a:spAutoFit/>
          </a:bodyPr>
          <a:lstStyle/>
          <a:p>
            <a:r>
              <a:rPr kumimoji="1" lang="zh-CN" altLang="en-US" dirty="0"/>
              <a:t>算术基本定理</a:t>
            </a:r>
            <a:r>
              <a:rPr kumimoji="1" lang="en-US" altLang="zh-CN" dirty="0"/>
              <a:t>/The</a:t>
            </a:r>
            <a:r>
              <a:rPr kumimoji="1" lang="zh-CN" altLang="en-US" dirty="0"/>
              <a:t> </a:t>
            </a:r>
            <a:r>
              <a:rPr kumimoji="1" lang="en-US" altLang="zh-CN" dirty="0"/>
              <a:t>fundamental</a:t>
            </a:r>
            <a:r>
              <a:rPr kumimoji="1" lang="zh-CN" altLang="en-US" dirty="0"/>
              <a:t> </a:t>
            </a:r>
            <a:r>
              <a:rPr kumimoji="1" lang="en-US" altLang="zh-CN" dirty="0"/>
              <a:t>theorem</a:t>
            </a:r>
            <a:r>
              <a:rPr kumimoji="1" lang="zh-CN" altLang="en-US" dirty="0"/>
              <a:t> </a:t>
            </a:r>
            <a:r>
              <a:rPr kumimoji="1" lang="en-US" altLang="zh-CN" dirty="0"/>
              <a:t>of</a:t>
            </a:r>
            <a:r>
              <a:rPr kumimoji="1" lang="zh-CN" altLang="en-US" dirty="0"/>
              <a:t> </a:t>
            </a:r>
            <a:r>
              <a:rPr kumimoji="1" lang="en-US" altLang="zh-CN" dirty="0"/>
              <a:t>arithmetic</a:t>
            </a:r>
            <a:endParaRPr kumimoji="1" lang="zh-CN" altLang="en-US" dirty="0"/>
          </a:p>
        </p:txBody>
      </p:sp>
      <p:sp>
        <p:nvSpPr>
          <p:cNvPr id="9" name="TextBox 8">
            <a:extLst>
              <a:ext uri="{FF2B5EF4-FFF2-40B4-BE49-F238E27FC236}">
                <a16:creationId xmlns:a16="http://schemas.microsoft.com/office/drawing/2014/main" id="{FEA15832-6965-3A0F-6C29-101DDC82335A}"/>
              </a:ext>
            </a:extLst>
          </p:cNvPr>
          <p:cNvSpPr txBox="1"/>
          <p:nvPr/>
        </p:nvSpPr>
        <p:spPr>
          <a:xfrm>
            <a:off x="1767901" y="3346981"/>
            <a:ext cx="3134191" cy="369332"/>
          </a:xfrm>
          <a:prstGeom prst="rect">
            <a:avLst/>
          </a:prstGeom>
          <a:noFill/>
        </p:spPr>
        <p:txBody>
          <a:bodyPr wrap="none" rtlCol="0">
            <a:spAutoFit/>
          </a:bodyPr>
          <a:lstStyle/>
          <a:p>
            <a:r>
              <a:rPr kumimoji="1" lang="zh-CN" altLang="en-US" dirty="0"/>
              <a:t>模算术</a:t>
            </a:r>
            <a:r>
              <a:rPr kumimoji="1" lang="en-US" altLang="zh-CN" dirty="0"/>
              <a:t>/Remainder</a:t>
            </a:r>
            <a:r>
              <a:rPr kumimoji="1" lang="zh-CN" altLang="en-US" dirty="0"/>
              <a:t> </a:t>
            </a:r>
            <a:r>
              <a:rPr kumimoji="1" lang="en-US" altLang="zh-CN" dirty="0"/>
              <a:t>arithmetic</a:t>
            </a:r>
            <a:endParaRPr kumimoji="1" lang="zh-CN" altLang="en-US" dirty="0"/>
          </a:p>
        </p:txBody>
      </p:sp>
      <p:sp>
        <p:nvSpPr>
          <p:cNvPr id="11" name="TextBox 10">
            <a:extLst>
              <a:ext uri="{FF2B5EF4-FFF2-40B4-BE49-F238E27FC236}">
                <a16:creationId xmlns:a16="http://schemas.microsoft.com/office/drawing/2014/main" id="{C390193F-9710-9C8D-3DBC-16D8B1810F78}"/>
              </a:ext>
            </a:extLst>
          </p:cNvPr>
          <p:cNvSpPr txBox="1"/>
          <p:nvPr/>
        </p:nvSpPr>
        <p:spPr>
          <a:xfrm>
            <a:off x="1767901" y="3774084"/>
            <a:ext cx="3134190" cy="369332"/>
          </a:xfrm>
          <a:prstGeom prst="rect">
            <a:avLst/>
          </a:prstGeom>
          <a:noFill/>
        </p:spPr>
        <p:txBody>
          <a:bodyPr wrap="square" rtlCol="0">
            <a:spAutoFit/>
          </a:bodyPr>
          <a:lstStyle/>
          <a:p>
            <a:r>
              <a:rPr kumimoji="1" lang="en-US" altLang="zh-CN" dirty="0"/>
              <a:t>Euler</a:t>
            </a:r>
            <a:r>
              <a:rPr kumimoji="1" lang="zh-CN" altLang="en-US" dirty="0"/>
              <a:t>定理</a:t>
            </a:r>
            <a:r>
              <a:rPr kumimoji="1" lang="en-US" altLang="zh-CN" dirty="0"/>
              <a:t>/Euler‘s</a:t>
            </a:r>
            <a:r>
              <a:rPr kumimoji="1" lang="zh-CN" altLang="en-US" dirty="0"/>
              <a:t> </a:t>
            </a:r>
            <a:r>
              <a:rPr kumimoji="1" lang="en-US" altLang="zh-CN" dirty="0"/>
              <a:t>Theorem</a:t>
            </a:r>
            <a:endParaRPr kumimoji="1" lang="zh-CN" altLang="en-US" dirty="0"/>
          </a:p>
        </p:txBody>
      </p:sp>
      <p:sp>
        <p:nvSpPr>
          <p:cNvPr id="12" name="TextBox 11">
            <a:extLst>
              <a:ext uri="{FF2B5EF4-FFF2-40B4-BE49-F238E27FC236}">
                <a16:creationId xmlns:a16="http://schemas.microsoft.com/office/drawing/2014/main" id="{6DFB11D6-BD44-5A95-B758-86635A7BDD04}"/>
              </a:ext>
            </a:extLst>
          </p:cNvPr>
          <p:cNvSpPr txBox="1"/>
          <p:nvPr/>
        </p:nvSpPr>
        <p:spPr>
          <a:xfrm>
            <a:off x="1767901" y="4201187"/>
            <a:ext cx="4044762" cy="369332"/>
          </a:xfrm>
          <a:prstGeom prst="rect">
            <a:avLst/>
          </a:prstGeom>
          <a:noFill/>
        </p:spPr>
        <p:txBody>
          <a:bodyPr wrap="none" rtlCol="0">
            <a:spAutoFit/>
          </a:bodyPr>
          <a:lstStyle/>
          <a:p>
            <a:r>
              <a:rPr kumimoji="1" lang="en-US" altLang="zh-CN" dirty="0"/>
              <a:t>RSA</a:t>
            </a:r>
            <a:r>
              <a:rPr kumimoji="1" lang="zh-CN" altLang="en-US" dirty="0"/>
              <a:t>加密系统</a:t>
            </a:r>
            <a:r>
              <a:rPr kumimoji="1" lang="en-US" altLang="zh-CN" dirty="0"/>
              <a:t>/The</a:t>
            </a:r>
            <a:r>
              <a:rPr kumimoji="1" lang="zh-CN" altLang="en-US" dirty="0"/>
              <a:t> </a:t>
            </a:r>
            <a:r>
              <a:rPr kumimoji="1" lang="en-US" altLang="zh-CN" dirty="0"/>
              <a:t>RSA</a:t>
            </a:r>
            <a:r>
              <a:rPr kumimoji="1" lang="zh-CN" altLang="en-US" dirty="0"/>
              <a:t> </a:t>
            </a:r>
            <a:r>
              <a:rPr kumimoji="1" lang="en-US" altLang="zh-CN" dirty="0"/>
              <a:t>Cryptosystem</a:t>
            </a:r>
            <a:endParaRPr kumimoji="1" lang="zh-CN" altLang="en-US" dirty="0"/>
          </a:p>
        </p:txBody>
      </p:sp>
      <p:sp>
        <p:nvSpPr>
          <p:cNvPr id="13" name="TextBox 12">
            <a:extLst>
              <a:ext uri="{FF2B5EF4-FFF2-40B4-BE49-F238E27FC236}">
                <a16:creationId xmlns:a16="http://schemas.microsoft.com/office/drawing/2014/main" id="{A2D98D77-C7F9-7448-40E8-1F38D686E9CA}"/>
              </a:ext>
            </a:extLst>
          </p:cNvPr>
          <p:cNvSpPr txBox="1"/>
          <p:nvPr/>
        </p:nvSpPr>
        <p:spPr>
          <a:xfrm>
            <a:off x="1075765" y="1469318"/>
            <a:ext cx="505267" cy="369332"/>
          </a:xfrm>
          <a:prstGeom prst="rect">
            <a:avLst/>
          </a:prstGeom>
          <a:noFill/>
        </p:spPr>
        <p:txBody>
          <a:bodyPr wrap="none" rtlCol="0">
            <a:spAutoFit/>
          </a:bodyPr>
          <a:lstStyle/>
          <a:p>
            <a:r>
              <a:rPr kumimoji="1" lang="en-US" altLang="zh-CN" dirty="0"/>
              <a:t>9.1</a:t>
            </a:r>
            <a:endParaRPr kumimoji="1" lang="zh-CN" altLang="en-US" dirty="0"/>
          </a:p>
        </p:txBody>
      </p:sp>
      <p:sp>
        <p:nvSpPr>
          <p:cNvPr id="14" name="TextBox 13">
            <a:extLst>
              <a:ext uri="{FF2B5EF4-FFF2-40B4-BE49-F238E27FC236}">
                <a16:creationId xmlns:a16="http://schemas.microsoft.com/office/drawing/2014/main" id="{E98CFF3B-EBEB-9D4E-5F03-B489841C7AB3}"/>
              </a:ext>
            </a:extLst>
          </p:cNvPr>
          <p:cNvSpPr txBox="1"/>
          <p:nvPr/>
        </p:nvSpPr>
        <p:spPr>
          <a:xfrm>
            <a:off x="1075764" y="2379264"/>
            <a:ext cx="505267" cy="369332"/>
          </a:xfrm>
          <a:prstGeom prst="rect">
            <a:avLst/>
          </a:prstGeom>
          <a:noFill/>
        </p:spPr>
        <p:txBody>
          <a:bodyPr wrap="none" rtlCol="0">
            <a:spAutoFit/>
          </a:bodyPr>
          <a:lstStyle/>
          <a:p>
            <a:r>
              <a:rPr kumimoji="1" lang="en-US" altLang="zh-CN" dirty="0"/>
              <a:t>9.2</a:t>
            </a:r>
            <a:endParaRPr kumimoji="1" lang="zh-CN" altLang="en-US" dirty="0"/>
          </a:p>
        </p:txBody>
      </p:sp>
      <p:sp>
        <p:nvSpPr>
          <p:cNvPr id="15" name="TextBox 14">
            <a:extLst>
              <a:ext uri="{FF2B5EF4-FFF2-40B4-BE49-F238E27FC236}">
                <a16:creationId xmlns:a16="http://schemas.microsoft.com/office/drawing/2014/main" id="{6B725FE2-8934-6054-270E-7E4110E2C6A8}"/>
              </a:ext>
            </a:extLst>
          </p:cNvPr>
          <p:cNvSpPr txBox="1"/>
          <p:nvPr/>
        </p:nvSpPr>
        <p:spPr>
          <a:xfrm>
            <a:off x="1075764" y="2919878"/>
            <a:ext cx="505267" cy="369332"/>
          </a:xfrm>
          <a:prstGeom prst="rect">
            <a:avLst/>
          </a:prstGeom>
          <a:noFill/>
        </p:spPr>
        <p:txBody>
          <a:bodyPr wrap="none" rtlCol="0">
            <a:spAutoFit/>
          </a:bodyPr>
          <a:lstStyle/>
          <a:p>
            <a:r>
              <a:rPr kumimoji="1" lang="en-US" altLang="zh-CN" dirty="0"/>
              <a:t>9.3</a:t>
            </a:r>
            <a:endParaRPr kumimoji="1" lang="zh-CN" altLang="en-US" dirty="0"/>
          </a:p>
        </p:txBody>
      </p:sp>
      <p:sp>
        <p:nvSpPr>
          <p:cNvPr id="16" name="TextBox 15">
            <a:extLst>
              <a:ext uri="{FF2B5EF4-FFF2-40B4-BE49-F238E27FC236}">
                <a16:creationId xmlns:a16="http://schemas.microsoft.com/office/drawing/2014/main" id="{91BF43C3-5D6D-F754-E856-B388034E45AF}"/>
              </a:ext>
            </a:extLst>
          </p:cNvPr>
          <p:cNvSpPr txBox="1"/>
          <p:nvPr/>
        </p:nvSpPr>
        <p:spPr>
          <a:xfrm>
            <a:off x="1075764" y="3346981"/>
            <a:ext cx="505267" cy="369332"/>
          </a:xfrm>
          <a:prstGeom prst="rect">
            <a:avLst/>
          </a:prstGeom>
          <a:noFill/>
        </p:spPr>
        <p:txBody>
          <a:bodyPr wrap="none" rtlCol="0">
            <a:spAutoFit/>
          </a:bodyPr>
          <a:lstStyle/>
          <a:p>
            <a:r>
              <a:rPr kumimoji="1" lang="en-US" altLang="zh-CN" dirty="0"/>
              <a:t>9.4</a:t>
            </a:r>
            <a:endParaRPr kumimoji="1" lang="zh-CN" altLang="en-US" dirty="0"/>
          </a:p>
        </p:txBody>
      </p:sp>
      <p:sp>
        <p:nvSpPr>
          <p:cNvPr id="18" name="TextBox 17">
            <a:extLst>
              <a:ext uri="{FF2B5EF4-FFF2-40B4-BE49-F238E27FC236}">
                <a16:creationId xmlns:a16="http://schemas.microsoft.com/office/drawing/2014/main" id="{4167B778-76E1-DB07-6E8A-4F3218C55E9B}"/>
              </a:ext>
            </a:extLst>
          </p:cNvPr>
          <p:cNvSpPr txBox="1"/>
          <p:nvPr/>
        </p:nvSpPr>
        <p:spPr>
          <a:xfrm>
            <a:off x="1075763" y="3774084"/>
            <a:ext cx="505267" cy="369332"/>
          </a:xfrm>
          <a:prstGeom prst="rect">
            <a:avLst/>
          </a:prstGeom>
          <a:noFill/>
        </p:spPr>
        <p:txBody>
          <a:bodyPr wrap="none" rtlCol="0">
            <a:spAutoFit/>
          </a:bodyPr>
          <a:lstStyle/>
          <a:p>
            <a:r>
              <a:rPr kumimoji="1" lang="en-US" altLang="zh-CN" dirty="0"/>
              <a:t>9.5</a:t>
            </a:r>
            <a:endParaRPr kumimoji="1" lang="zh-CN" altLang="en-US" dirty="0"/>
          </a:p>
        </p:txBody>
      </p:sp>
      <p:sp>
        <p:nvSpPr>
          <p:cNvPr id="19" name="TextBox 18">
            <a:extLst>
              <a:ext uri="{FF2B5EF4-FFF2-40B4-BE49-F238E27FC236}">
                <a16:creationId xmlns:a16="http://schemas.microsoft.com/office/drawing/2014/main" id="{F122DB4B-275D-2F48-08F1-B10A6ED87A05}"/>
              </a:ext>
            </a:extLst>
          </p:cNvPr>
          <p:cNvSpPr txBox="1"/>
          <p:nvPr/>
        </p:nvSpPr>
        <p:spPr>
          <a:xfrm>
            <a:off x="1075763" y="4202069"/>
            <a:ext cx="505267" cy="369332"/>
          </a:xfrm>
          <a:prstGeom prst="rect">
            <a:avLst/>
          </a:prstGeom>
          <a:noFill/>
        </p:spPr>
        <p:txBody>
          <a:bodyPr wrap="none" rtlCol="0">
            <a:spAutoFit/>
          </a:bodyPr>
          <a:lstStyle/>
          <a:p>
            <a:r>
              <a:rPr kumimoji="1" lang="en-US" altLang="zh-CN" dirty="0"/>
              <a:t>9.6</a:t>
            </a:r>
            <a:endParaRPr kumimoji="1" lang="zh-CN" altLang="en-US" dirty="0"/>
          </a:p>
        </p:txBody>
      </p:sp>
    </p:spTree>
    <p:extLst>
      <p:ext uri="{BB962C8B-B14F-4D97-AF65-F5344CB8AC3E}">
        <p14:creationId xmlns:p14="http://schemas.microsoft.com/office/powerpoint/2010/main" val="39928977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2E432D-A79A-C4BF-3C69-4EC2CA5777A2}"/>
              </a:ext>
            </a:extLst>
          </p:cNvPr>
          <p:cNvSpPr>
            <a:spLocks noGrp="1"/>
          </p:cNvSpPr>
          <p:nvPr>
            <p:ph type="sldNum" sz="quarter" idx="12"/>
          </p:nvPr>
        </p:nvSpPr>
        <p:spPr/>
        <p:txBody>
          <a:bodyPr/>
          <a:lstStyle/>
          <a:p>
            <a:fld id="{7A304655-5D53-B746-8252-3F5A598C52D3}" type="slidenum">
              <a:rPr lang="en-CN" smtClean="0"/>
              <a:pPr/>
              <a:t>20</a:t>
            </a:fld>
            <a:endParaRPr lang="en-CN"/>
          </a:p>
        </p:txBody>
      </p:sp>
      <p:sp>
        <p:nvSpPr>
          <p:cNvPr id="3" name="Title 2">
            <a:extLst>
              <a:ext uri="{FF2B5EF4-FFF2-40B4-BE49-F238E27FC236}">
                <a16:creationId xmlns:a16="http://schemas.microsoft.com/office/drawing/2014/main" id="{420372C0-EC78-C040-BD70-49B917822508}"/>
              </a:ext>
            </a:extLst>
          </p:cNvPr>
          <p:cNvSpPr>
            <a:spLocks noGrp="1"/>
          </p:cNvSpPr>
          <p:nvPr>
            <p:ph type="title"/>
          </p:nvPr>
        </p:nvSpPr>
        <p:spPr/>
        <p:txBody>
          <a:bodyPr/>
          <a:lstStyle/>
          <a:p>
            <a:r>
              <a:rPr kumimoji="1" lang="zh-CN" altLang="en-US" dirty="0"/>
              <a:t>本章内容概览</a:t>
            </a:r>
          </a:p>
        </p:txBody>
      </p:sp>
      <p:sp>
        <p:nvSpPr>
          <p:cNvPr id="4" name="TextBox 3">
            <a:extLst>
              <a:ext uri="{FF2B5EF4-FFF2-40B4-BE49-F238E27FC236}">
                <a16:creationId xmlns:a16="http://schemas.microsoft.com/office/drawing/2014/main" id="{EF9957DC-ECE2-6F5B-3FE1-E1C208F84DD7}"/>
              </a:ext>
            </a:extLst>
          </p:cNvPr>
          <p:cNvSpPr txBox="1"/>
          <p:nvPr/>
        </p:nvSpPr>
        <p:spPr>
          <a:xfrm>
            <a:off x="1767901" y="1469318"/>
            <a:ext cx="2044149" cy="369332"/>
          </a:xfrm>
          <a:prstGeom prst="rect">
            <a:avLst/>
          </a:prstGeom>
          <a:noFill/>
        </p:spPr>
        <p:txBody>
          <a:bodyPr wrap="none" rtlCol="0">
            <a:spAutoFit/>
          </a:bodyPr>
          <a:lstStyle/>
          <a:p>
            <a:r>
              <a:rPr kumimoji="1" lang="zh-CN" altLang="en-US" dirty="0"/>
              <a:t>整除性 </a:t>
            </a:r>
            <a:r>
              <a:rPr kumimoji="1" lang="en-US" altLang="zh-CN" dirty="0"/>
              <a:t>/</a:t>
            </a:r>
            <a:r>
              <a:rPr kumimoji="1" lang="zh-CN" altLang="en-US" dirty="0"/>
              <a:t> </a:t>
            </a:r>
            <a:r>
              <a:rPr kumimoji="1" lang="en-US" altLang="zh-CN" dirty="0"/>
              <a:t>divisibility</a:t>
            </a:r>
            <a:endParaRPr kumimoji="1" lang="zh-CN" altLang="en-US" dirty="0"/>
          </a:p>
        </p:txBody>
      </p:sp>
      <p:sp>
        <p:nvSpPr>
          <p:cNvPr id="5" name="TextBox 4">
            <a:extLst>
              <a:ext uri="{FF2B5EF4-FFF2-40B4-BE49-F238E27FC236}">
                <a16:creationId xmlns:a16="http://schemas.microsoft.com/office/drawing/2014/main" id="{80FD28F0-A460-9494-00D6-A82DEE55025C}"/>
              </a:ext>
            </a:extLst>
          </p:cNvPr>
          <p:cNvSpPr txBox="1"/>
          <p:nvPr/>
        </p:nvSpPr>
        <p:spPr>
          <a:xfrm>
            <a:off x="3790282" y="1199011"/>
            <a:ext cx="1800493" cy="369332"/>
          </a:xfrm>
          <a:prstGeom prst="rect">
            <a:avLst/>
          </a:prstGeom>
          <a:noFill/>
        </p:spPr>
        <p:txBody>
          <a:bodyPr wrap="none" rtlCol="0">
            <a:spAutoFit/>
          </a:bodyPr>
          <a:lstStyle/>
          <a:p>
            <a:r>
              <a:rPr kumimoji="1" lang="zh-CN" altLang="en-US" dirty="0"/>
              <a:t>一些基本的性质</a:t>
            </a:r>
          </a:p>
        </p:txBody>
      </p:sp>
      <p:sp>
        <p:nvSpPr>
          <p:cNvPr id="6" name="TextBox 5">
            <a:extLst>
              <a:ext uri="{FF2B5EF4-FFF2-40B4-BE49-F238E27FC236}">
                <a16:creationId xmlns:a16="http://schemas.microsoft.com/office/drawing/2014/main" id="{08FD5417-A4FB-1670-7F2B-0BF1AF9BFD87}"/>
              </a:ext>
            </a:extLst>
          </p:cNvPr>
          <p:cNvSpPr txBox="1"/>
          <p:nvPr/>
        </p:nvSpPr>
        <p:spPr>
          <a:xfrm>
            <a:off x="3786791" y="1751038"/>
            <a:ext cx="1967205" cy="369332"/>
          </a:xfrm>
          <a:prstGeom prst="rect">
            <a:avLst/>
          </a:prstGeom>
          <a:noFill/>
        </p:spPr>
        <p:txBody>
          <a:bodyPr wrap="none" rtlCol="0">
            <a:spAutoFit/>
          </a:bodyPr>
          <a:lstStyle/>
          <a:p>
            <a:r>
              <a:rPr kumimoji="1" lang="zh-CN" altLang="en-US" dirty="0"/>
              <a:t>著名的</a:t>
            </a:r>
            <a:r>
              <a:rPr kumimoji="1" lang="en-US" altLang="zh-CN" dirty="0"/>
              <a:t>Euclid</a:t>
            </a:r>
            <a:r>
              <a:rPr kumimoji="1" lang="zh-CN" altLang="en-US" dirty="0"/>
              <a:t>算法</a:t>
            </a:r>
          </a:p>
        </p:txBody>
      </p:sp>
      <p:sp>
        <p:nvSpPr>
          <p:cNvPr id="7" name="TextBox 6">
            <a:extLst>
              <a:ext uri="{FF2B5EF4-FFF2-40B4-BE49-F238E27FC236}">
                <a16:creationId xmlns:a16="http://schemas.microsoft.com/office/drawing/2014/main" id="{8EDF30E8-AD65-791D-47FF-67ABA1E44750}"/>
              </a:ext>
            </a:extLst>
          </p:cNvPr>
          <p:cNvSpPr txBox="1"/>
          <p:nvPr/>
        </p:nvSpPr>
        <p:spPr>
          <a:xfrm>
            <a:off x="1767901" y="2379264"/>
            <a:ext cx="3967753" cy="369332"/>
          </a:xfrm>
          <a:prstGeom prst="rect">
            <a:avLst/>
          </a:prstGeom>
          <a:noFill/>
        </p:spPr>
        <p:txBody>
          <a:bodyPr wrap="none" rtlCol="0">
            <a:spAutoFit/>
          </a:bodyPr>
          <a:lstStyle/>
          <a:p>
            <a:r>
              <a:rPr kumimoji="1" lang="zh-CN" altLang="en-US" dirty="0"/>
              <a:t>最大公约数</a:t>
            </a:r>
            <a:r>
              <a:rPr kumimoji="1" lang="en-US" altLang="zh-CN" dirty="0"/>
              <a:t>/Greatest</a:t>
            </a:r>
            <a:r>
              <a:rPr kumimoji="1" lang="zh-CN" altLang="en-US" dirty="0"/>
              <a:t> </a:t>
            </a:r>
            <a:r>
              <a:rPr kumimoji="1" lang="en-US" altLang="zh-CN" dirty="0"/>
              <a:t>common</a:t>
            </a:r>
            <a:r>
              <a:rPr kumimoji="1" lang="zh-CN" altLang="en-US" dirty="0"/>
              <a:t> </a:t>
            </a:r>
            <a:r>
              <a:rPr kumimoji="1" lang="en-US" altLang="zh-CN" dirty="0"/>
              <a:t>divisor</a:t>
            </a:r>
            <a:endParaRPr kumimoji="1" lang="zh-CN" altLang="en-US" dirty="0"/>
          </a:p>
        </p:txBody>
      </p:sp>
      <p:sp>
        <p:nvSpPr>
          <p:cNvPr id="8" name="TextBox 7">
            <a:extLst>
              <a:ext uri="{FF2B5EF4-FFF2-40B4-BE49-F238E27FC236}">
                <a16:creationId xmlns:a16="http://schemas.microsoft.com/office/drawing/2014/main" id="{3E5F91C1-CA82-0C96-3714-687DD2B0CB41}"/>
              </a:ext>
            </a:extLst>
          </p:cNvPr>
          <p:cNvSpPr txBox="1"/>
          <p:nvPr/>
        </p:nvSpPr>
        <p:spPr>
          <a:xfrm>
            <a:off x="1767901" y="2919878"/>
            <a:ext cx="5724644" cy="369332"/>
          </a:xfrm>
          <a:prstGeom prst="rect">
            <a:avLst/>
          </a:prstGeom>
          <a:noFill/>
        </p:spPr>
        <p:txBody>
          <a:bodyPr wrap="none" rtlCol="0">
            <a:spAutoFit/>
          </a:bodyPr>
          <a:lstStyle/>
          <a:p>
            <a:r>
              <a:rPr kumimoji="1" lang="zh-CN" altLang="en-US" dirty="0">
                <a:solidFill>
                  <a:srgbClr val="FF0000"/>
                </a:solidFill>
              </a:rPr>
              <a:t>算术基本定理</a:t>
            </a:r>
            <a:r>
              <a:rPr kumimoji="1" lang="en-US" altLang="zh-CN" dirty="0">
                <a:solidFill>
                  <a:srgbClr val="FF0000"/>
                </a:solidFill>
              </a:rPr>
              <a:t>/The</a:t>
            </a:r>
            <a:r>
              <a:rPr kumimoji="1" lang="zh-CN" altLang="en-US" dirty="0">
                <a:solidFill>
                  <a:srgbClr val="FF0000"/>
                </a:solidFill>
              </a:rPr>
              <a:t> </a:t>
            </a:r>
            <a:r>
              <a:rPr kumimoji="1" lang="en-US" altLang="zh-CN" dirty="0">
                <a:solidFill>
                  <a:srgbClr val="FF0000"/>
                </a:solidFill>
              </a:rPr>
              <a:t>fundamental</a:t>
            </a:r>
            <a:r>
              <a:rPr kumimoji="1" lang="zh-CN" altLang="en-US" dirty="0">
                <a:solidFill>
                  <a:srgbClr val="FF0000"/>
                </a:solidFill>
              </a:rPr>
              <a:t> </a:t>
            </a:r>
            <a:r>
              <a:rPr kumimoji="1" lang="en-US" altLang="zh-CN" dirty="0">
                <a:solidFill>
                  <a:srgbClr val="FF0000"/>
                </a:solidFill>
              </a:rPr>
              <a:t>theorem</a:t>
            </a:r>
            <a:r>
              <a:rPr kumimoji="1" lang="zh-CN" altLang="en-US" dirty="0">
                <a:solidFill>
                  <a:srgbClr val="FF0000"/>
                </a:solidFill>
              </a:rPr>
              <a:t> </a:t>
            </a:r>
            <a:r>
              <a:rPr kumimoji="1" lang="en-US" altLang="zh-CN" dirty="0">
                <a:solidFill>
                  <a:srgbClr val="FF0000"/>
                </a:solidFill>
              </a:rPr>
              <a:t>of</a:t>
            </a:r>
            <a:r>
              <a:rPr kumimoji="1" lang="zh-CN" altLang="en-US" dirty="0">
                <a:solidFill>
                  <a:srgbClr val="FF0000"/>
                </a:solidFill>
              </a:rPr>
              <a:t> </a:t>
            </a:r>
            <a:r>
              <a:rPr kumimoji="1" lang="en-US" altLang="zh-CN" dirty="0">
                <a:solidFill>
                  <a:srgbClr val="FF0000"/>
                </a:solidFill>
              </a:rPr>
              <a:t>arithmetic</a:t>
            </a:r>
            <a:endParaRPr kumimoji="1" lang="zh-CN" altLang="en-US" dirty="0">
              <a:solidFill>
                <a:srgbClr val="FF0000"/>
              </a:solidFill>
            </a:endParaRPr>
          </a:p>
        </p:txBody>
      </p:sp>
      <p:sp>
        <p:nvSpPr>
          <p:cNvPr id="9" name="TextBox 8">
            <a:extLst>
              <a:ext uri="{FF2B5EF4-FFF2-40B4-BE49-F238E27FC236}">
                <a16:creationId xmlns:a16="http://schemas.microsoft.com/office/drawing/2014/main" id="{FEA15832-6965-3A0F-6C29-101DDC82335A}"/>
              </a:ext>
            </a:extLst>
          </p:cNvPr>
          <p:cNvSpPr txBox="1"/>
          <p:nvPr/>
        </p:nvSpPr>
        <p:spPr>
          <a:xfrm>
            <a:off x="1767901" y="3346981"/>
            <a:ext cx="3134191" cy="369332"/>
          </a:xfrm>
          <a:prstGeom prst="rect">
            <a:avLst/>
          </a:prstGeom>
          <a:noFill/>
        </p:spPr>
        <p:txBody>
          <a:bodyPr wrap="none" rtlCol="0">
            <a:spAutoFit/>
          </a:bodyPr>
          <a:lstStyle/>
          <a:p>
            <a:r>
              <a:rPr kumimoji="1" lang="zh-CN" altLang="en-US" dirty="0"/>
              <a:t>模算术</a:t>
            </a:r>
            <a:r>
              <a:rPr kumimoji="1" lang="en-US" altLang="zh-CN" dirty="0"/>
              <a:t>/Remainder</a:t>
            </a:r>
            <a:r>
              <a:rPr kumimoji="1" lang="zh-CN" altLang="en-US" dirty="0"/>
              <a:t> </a:t>
            </a:r>
            <a:r>
              <a:rPr kumimoji="1" lang="en-US" altLang="zh-CN" dirty="0"/>
              <a:t>arithmetic</a:t>
            </a:r>
            <a:endParaRPr kumimoji="1" lang="zh-CN" altLang="en-US" dirty="0"/>
          </a:p>
        </p:txBody>
      </p:sp>
      <p:sp>
        <p:nvSpPr>
          <p:cNvPr id="11" name="TextBox 10">
            <a:extLst>
              <a:ext uri="{FF2B5EF4-FFF2-40B4-BE49-F238E27FC236}">
                <a16:creationId xmlns:a16="http://schemas.microsoft.com/office/drawing/2014/main" id="{C390193F-9710-9C8D-3DBC-16D8B1810F78}"/>
              </a:ext>
            </a:extLst>
          </p:cNvPr>
          <p:cNvSpPr txBox="1"/>
          <p:nvPr/>
        </p:nvSpPr>
        <p:spPr>
          <a:xfrm>
            <a:off x="1767901" y="3774084"/>
            <a:ext cx="3134190" cy="369332"/>
          </a:xfrm>
          <a:prstGeom prst="rect">
            <a:avLst/>
          </a:prstGeom>
          <a:noFill/>
        </p:spPr>
        <p:txBody>
          <a:bodyPr wrap="square" rtlCol="0">
            <a:spAutoFit/>
          </a:bodyPr>
          <a:lstStyle/>
          <a:p>
            <a:r>
              <a:rPr kumimoji="1" lang="en-US" altLang="zh-CN" dirty="0"/>
              <a:t>Euler</a:t>
            </a:r>
            <a:r>
              <a:rPr kumimoji="1" lang="zh-CN" altLang="en-US" dirty="0"/>
              <a:t>定理</a:t>
            </a:r>
            <a:r>
              <a:rPr kumimoji="1" lang="en-US" altLang="zh-CN" dirty="0"/>
              <a:t>/Euler‘s</a:t>
            </a:r>
            <a:r>
              <a:rPr kumimoji="1" lang="zh-CN" altLang="en-US" dirty="0"/>
              <a:t> </a:t>
            </a:r>
            <a:r>
              <a:rPr kumimoji="1" lang="en-US" altLang="zh-CN" dirty="0"/>
              <a:t>Theorem</a:t>
            </a:r>
            <a:endParaRPr kumimoji="1" lang="zh-CN" altLang="en-US" dirty="0"/>
          </a:p>
        </p:txBody>
      </p:sp>
      <p:sp>
        <p:nvSpPr>
          <p:cNvPr id="12" name="TextBox 11">
            <a:extLst>
              <a:ext uri="{FF2B5EF4-FFF2-40B4-BE49-F238E27FC236}">
                <a16:creationId xmlns:a16="http://schemas.microsoft.com/office/drawing/2014/main" id="{6DFB11D6-BD44-5A95-B758-86635A7BDD04}"/>
              </a:ext>
            </a:extLst>
          </p:cNvPr>
          <p:cNvSpPr txBox="1"/>
          <p:nvPr/>
        </p:nvSpPr>
        <p:spPr>
          <a:xfrm>
            <a:off x="1767901" y="4201187"/>
            <a:ext cx="4044762" cy="369332"/>
          </a:xfrm>
          <a:prstGeom prst="rect">
            <a:avLst/>
          </a:prstGeom>
          <a:noFill/>
        </p:spPr>
        <p:txBody>
          <a:bodyPr wrap="none" rtlCol="0">
            <a:spAutoFit/>
          </a:bodyPr>
          <a:lstStyle/>
          <a:p>
            <a:r>
              <a:rPr kumimoji="1" lang="en-US" altLang="zh-CN" dirty="0"/>
              <a:t>RSA</a:t>
            </a:r>
            <a:r>
              <a:rPr kumimoji="1" lang="zh-CN" altLang="en-US" dirty="0"/>
              <a:t>加密系统</a:t>
            </a:r>
            <a:r>
              <a:rPr kumimoji="1" lang="en-US" altLang="zh-CN" dirty="0"/>
              <a:t>/The</a:t>
            </a:r>
            <a:r>
              <a:rPr kumimoji="1" lang="zh-CN" altLang="en-US" dirty="0"/>
              <a:t> </a:t>
            </a:r>
            <a:r>
              <a:rPr kumimoji="1" lang="en-US" altLang="zh-CN" dirty="0"/>
              <a:t>RSA</a:t>
            </a:r>
            <a:r>
              <a:rPr kumimoji="1" lang="zh-CN" altLang="en-US" dirty="0"/>
              <a:t> </a:t>
            </a:r>
            <a:r>
              <a:rPr kumimoji="1" lang="en-US" altLang="zh-CN" dirty="0"/>
              <a:t>Cryptosystem</a:t>
            </a:r>
            <a:endParaRPr kumimoji="1" lang="zh-CN" altLang="en-US" dirty="0"/>
          </a:p>
        </p:txBody>
      </p:sp>
      <p:sp>
        <p:nvSpPr>
          <p:cNvPr id="13" name="TextBox 12">
            <a:extLst>
              <a:ext uri="{FF2B5EF4-FFF2-40B4-BE49-F238E27FC236}">
                <a16:creationId xmlns:a16="http://schemas.microsoft.com/office/drawing/2014/main" id="{A2D98D77-C7F9-7448-40E8-1F38D686E9CA}"/>
              </a:ext>
            </a:extLst>
          </p:cNvPr>
          <p:cNvSpPr txBox="1"/>
          <p:nvPr/>
        </p:nvSpPr>
        <p:spPr>
          <a:xfrm>
            <a:off x="1075765" y="1469318"/>
            <a:ext cx="505267" cy="369332"/>
          </a:xfrm>
          <a:prstGeom prst="rect">
            <a:avLst/>
          </a:prstGeom>
          <a:noFill/>
        </p:spPr>
        <p:txBody>
          <a:bodyPr wrap="none" rtlCol="0">
            <a:spAutoFit/>
          </a:bodyPr>
          <a:lstStyle/>
          <a:p>
            <a:r>
              <a:rPr kumimoji="1" lang="en-US" altLang="zh-CN" dirty="0"/>
              <a:t>9.1</a:t>
            </a:r>
            <a:endParaRPr kumimoji="1" lang="zh-CN" altLang="en-US" dirty="0"/>
          </a:p>
        </p:txBody>
      </p:sp>
      <p:sp>
        <p:nvSpPr>
          <p:cNvPr id="14" name="TextBox 13">
            <a:extLst>
              <a:ext uri="{FF2B5EF4-FFF2-40B4-BE49-F238E27FC236}">
                <a16:creationId xmlns:a16="http://schemas.microsoft.com/office/drawing/2014/main" id="{E98CFF3B-EBEB-9D4E-5F03-B489841C7AB3}"/>
              </a:ext>
            </a:extLst>
          </p:cNvPr>
          <p:cNvSpPr txBox="1"/>
          <p:nvPr/>
        </p:nvSpPr>
        <p:spPr>
          <a:xfrm>
            <a:off x="1075764" y="2379264"/>
            <a:ext cx="505267" cy="369332"/>
          </a:xfrm>
          <a:prstGeom prst="rect">
            <a:avLst/>
          </a:prstGeom>
          <a:noFill/>
        </p:spPr>
        <p:txBody>
          <a:bodyPr wrap="none" rtlCol="0">
            <a:spAutoFit/>
          </a:bodyPr>
          <a:lstStyle/>
          <a:p>
            <a:r>
              <a:rPr kumimoji="1" lang="en-US" altLang="zh-CN" dirty="0"/>
              <a:t>9.2</a:t>
            </a:r>
            <a:endParaRPr kumimoji="1" lang="zh-CN" altLang="en-US" dirty="0"/>
          </a:p>
        </p:txBody>
      </p:sp>
      <p:sp>
        <p:nvSpPr>
          <p:cNvPr id="15" name="TextBox 14">
            <a:extLst>
              <a:ext uri="{FF2B5EF4-FFF2-40B4-BE49-F238E27FC236}">
                <a16:creationId xmlns:a16="http://schemas.microsoft.com/office/drawing/2014/main" id="{6B725FE2-8934-6054-270E-7E4110E2C6A8}"/>
              </a:ext>
            </a:extLst>
          </p:cNvPr>
          <p:cNvSpPr txBox="1"/>
          <p:nvPr/>
        </p:nvSpPr>
        <p:spPr>
          <a:xfrm>
            <a:off x="1075764" y="2919878"/>
            <a:ext cx="505267" cy="369332"/>
          </a:xfrm>
          <a:prstGeom prst="rect">
            <a:avLst/>
          </a:prstGeom>
          <a:noFill/>
        </p:spPr>
        <p:txBody>
          <a:bodyPr wrap="none" rtlCol="0">
            <a:spAutoFit/>
          </a:bodyPr>
          <a:lstStyle/>
          <a:p>
            <a:r>
              <a:rPr kumimoji="1" lang="en-US" altLang="zh-CN" dirty="0"/>
              <a:t>9.3</a:t>
            </a:r>
            <a:endParaRPr kumimoji="1" lang="zh-CN" altLang="en-US" dirty="0"/>
          </a:p>
        </p:txBody>
      </p:sp>
      <p:sp>
        <p:nvSpPr>
          <p:cNvPr id="16" name="TextBox 15">
            <a:extLst>
              <a:ext uri="{FF2B5EF4-FFF2-40B4-BE49-F238E27FC236}">
                <a16:creationId xmlns:a16="http://schemas.microsoft.com/office/drawing/2014/main" id="{91BF43C3-5D6D-F754-E856-B388034E45AF}"/>
              </a:ext>
            </a:extLst>
          </p:cNvPr>
          <p:cNvSpPr txBox="1"/>
          <p:nvPr/>
        </p:nvSpPr>
        <p:spPr>
          <a:xfrm>
            <a:off x="1075764" y="3346981"/>
            <a:ext cx="505267" cy="369332"/>
          </a:xfrm>
          <a:prstGeom prst="rect">
            <a:avLst/>
          </a:prstGeom>
          <a:noFill/>
        </p:spPr>
        <p:txBody>
          <a:bodyPr wrap="none" rtlCol="0">
            <a:spAutoFit/>
          </a:bodyPr>
          <a:lstStyle/>
          <a:p>
            <a:r>
              <a:rPr kumimoji="1" lang="en-US" altLang="zh-CN" dirty="0"/>
              <a:t>9.4</a:t>
            </a:r>
            <a:endParaRPr kumimoji="1" lang="zh-CN" altLang="en-US" dirty="0"/>
          </a:p>
        </p:txBody>
      </p:sp>
      <p:sp>
        <p:nvSpPr>
          <p:cNvPr id="18" name="TextBox 17">
            <a:extLst>
              <a:ext uri="{FF2B5EF4-FFF2-40B4-BE49-F238E27FC236}">
                <a16:creationId xmlns:a16="http://schemas.microsoft.com/office/drawing/2014/main" id="{4167B778-76E1-DB07-6E8A-4F3218C55E9B}"/>
              </a:ext>
            </a:extLst>
          </p:cNvPr>
          <p:cNvSpPr txBox="1"/>
          <p:nvPr/>
        </p:nvSpPr>
        <p:spPr>
          <a:xfrm>
            <a:off x="1075763" y="3774084"/>
            <a:ext cx="505267" cy="369332"/>
          </a:xfrm>
          <a:prstGeom prst="rect">
            <a:avLst/>
          </a:prstGeom>
          <a:noFill/>
        </p:spPr>
        <p:txBody>
          <a:bodyPr wrap="none" rtlCol="0">
            <a:spAutoFit/>
          </a:bodyPr>
          <a:lstStyle/>
          <a:p>
            <a:r>
              <a:rPr kumimoji="1" lang="en-US" altLang="zh-CN" dirty="0"/>
              <a:t>9.5</a:t>
            </a:r>
            <a:endParaRPr kumimoji="1" lang="zh-CN" altLang="en-US" dirty="0"/>
          </a:p>
        </p:txBody>
      </p:sp>
      <p:sp>
        <p:nvSpPr>
          <p:cNvPr id="19" name="TextBox 18">
            <a:extLst>
              <a:ext uri="{FF2B5EF4-FFF2-40B4-BE49-F238E27FC236}">
                <a16:creationId xmlns:a16="http://schemas.microsoft.com/office/drawing/2014/main" id="{F122DB4B-275D-2F48-08F1-B10A6ED87A05}"/>
              </a:ext>
            </a:extLst>
          </p:cNvPr>
          <p:cNvSpPr txBox="1"/>
          <p:nvPr/>
        </p:nvSpPr>
        <p:spPr>
          <a:xfrm>
            <a:off x="1075763" y="4202069"/>
            <a:ext cx="505267" cy="369332"/>
          </a:xfrm>
          <a:prstGeom prst="rect">
            <a:avLst/>
          </a:prstGeom>
          <a:noFill/>
        </p:spPr>
        <p:txBody>
          <a:bodyPr wrap="none" rtlCol="0">
            <a:spAutoFit/>
          </a:bodyPr>
          <a:lstStyle/>
          <a:p>
            <a:r>
              <a:rPr kumimoji="1" lang="en-US" altLang="zh-CN" dirty="0"/>
              <a:t>9.6</a:t>
            </a:r>
            <a:endParaRPr kumimoji="1" lang="zh-CN" altLang="en-US" dirty="0"/>
          </a:p>
        </p:txBody>
      </p:sp>
    </p:spTree>
    <p:extLst>
      <p:ext uri="{BB962C8B-B14F-4D97-AF65-F5344CB8AC3E}">
        <p14:creationId xmlns:p14="http://schemas.microsoft.com/office/powerpoint/2010/main" val="40131033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6A3BB1-A835-2F98-80DC-A423857591B6}"/>
              </a:ext>
            </a:extLst>
          </p:cNvPr>
          <p:cNvSpPr>
            <a:spLocks noGrp="1"/>
          </p:cNvSpPr>
          <p:nvPr>
            <p:ph type="sldNum" sz="quarter" idx="12"/>
          </p:nvPr>
        </p:nvSpPr>
        <p:spPr/>
        <p:txBody>
          <a:bodyPr/>
          <a:lstStyle/>
          <a:p>
            <a:fld id="{7A304655-5D53-B746-8252-3F5A598C52D3}" type="slidenum">
              <a:rPr lang="en-CN" smtClean="0"/>
              <a:pPr/>
              <a:t>21</a:t>
            </a:fld>
            <a:endParaRPr lang="en-CN"/>
          </a:p>
        </p:txBody>
      </p:sp>
      <p:sp>
        <p:nvSpPr>
          <p:cNvPr id="3" name="Title 2">
            <a:extLst>
              <a:ext uri="{FF2B5EF4-FFF2-40B4-BE49-F238E27FC236}">
                <a16:creationId xmlns:a16="http://schemas.microsoft.com/office/drawing/2014/main" id="{7851EA8D-2DA6-A3BD-EC4B-211D00B5588B}"/>
              </a:ext>
            </a:extLst>
          </p:cNvPr>
          <p:cNvSpPr>
            <a:spLocks noGrp="1"/>
          </p:cNvSpPr>
          <p:nvPr>
            <p:ph type="title"/>
          </p:nvPr>
        </p:nvSpPr>
        <p:spPr/>
        <p:txBody>
          <a:bodyPr/>
          <a:lstStyle/>
          <a:p>
            <a:r>
              <a:rPr kumimoji="1" lang="zh-CN" altLang="en-US" dirty="0"/>
              <a:t>算术基本定理</a:t>
            </a:r>
          </a:p>
        </p:txBody>
      </p:sp>
      <p:pic>
        <p:nvPicPr>
          <p:cNvPr id="4" name="Picture 3">
            <a:extLst>
              <a:ext uri="{FF2B5EF4-FFF2-40B4-BE49-F238E27FC236}">
                <a16:creationId xmlns:a16="http://schemas.microsoft.com/office/drawing/2014/main" id="{ADF8B0F7-428A-9283-1D01-B4DBB2B538F1}"/>
              </a:ext>
            </a:extLst>
          </p:cNvPr>
          <p:cNvPicPr>
            <a:picLocks noChangeAspect="1"/>
          </p:cNvPicPr>
          <p:nvPr/>
        </p:nvPicPr>
        <p:blipFill>
          <a:blip r:embed="rId2"/>
          <a:stretch>
            <a:fillRect/>
          </a:stretch>
        </p:blipFill>
        <p:spPr>
          <a:xfrm>
            <a:off x="3035300" y="1333938"/>
            <a:ext cx="3073400" cy="406400"/>
          </a:xfrm>
          <a:prstGeom prst="rect">
            <a:avLst/>
          </a:prstGeom>
        </p:spPr>
      </p:pic>
      <p:sp>
        <p:nvSpPr>
          <p:cNvPr id="5" name="TextBox 4">
            <a:extLst>
              <a:ext uri="{FF2B5EF4-FFF2-40B4-BE49-F238E27FC236}">
                <a16:creationId xmlns:a16="http://schemas.microsoft.com/office/drawing/2014/main" id="{7CAD23F5-4EAF-7FD6-8F76-14402FBE4572}"/>
              </a:ext>
            </a:extLst>
          </p:cNvPr>
          <p:cNvSpPr txBox="1"/>
          <p:nvPr/>
        </p:nvSpPr>
        <p:spPr>
          <a:xfrm>
            <a:off x="2767660" y="1740338"/>
            <a:ext cx="3801041" cy="369332"/>
          </a:xfrm>
          <a:prstGeom prst="rect">
            <a:avLst/>
          </a:prstGeom>
          <a:noFill/>
        </p:spPr>
        <p:txBody>
          <a:bodyPr wrap="none" rtlCol="0">
            <a:spAutoFit/>
          </a:bodyPr>
          <a:lstStyle/>
          <a:p>
            <a:r>
              <a:rPr kumimoji="1" lang="zh-CN" altLang="en-US" dirty="0"/>
              <a:t>如果不计次序</a:t>
            </a:r>
            <a:r>
              <a:rPr kumimoji="1" lang="en-US" altLang="zh-CN" dirty="0"/>
              <a:t>,</a:t>
            </a:r>
            <a:r>
              <a:rPr kumimoji="1" lang="zh-CN" altLang="en-US" dirty="0"/>
              <a:t> 那么这个是唯一的</a:t>
            </a:r>
            <a:r>
              <a:rPr kumimoji="1" lang="en-US" altLang="zh-CN" dirty="0"/>
              <a:t>..?</a:t>
            </a:r>
            <a:endParaRPr kumimoji="1" lang="zh-CN" altLang="en-US" dirty="0"/>
          </a:p>
        </p:txBody>
      </p:sp>
      <p:pic>
        <p:nvPicPr>
          <p:cNvPr id="6" name="Picture 5">
            <a:extLst>
              <a:ext uri="{FF2B5EF4-FFF2-40B4-BE49-F238E27FC236}">
                <a16:creationId xmlns:a16="http://schemas.microsoft.com/office/drawing/2014/main" id="{76489F9D-30A3-3A15-54DF-409F4410EFCF}"/>
              </a:ext>
            </a:extLst>
          </p:cNvPr>
          <p:cNvPicPr>
            <a:picLocks noChangeAspect="1"/>
          </p:cNvPicPr>
          <p:nvPr/>
        </p:nvPicPr>
        <p:blipFill>
          <a:blip r:embed="rId3"/>
          <a:stretch>
            <a:fillRect/>
          </a:stretch>
        </p:blipFill>
        <p:spPr>
          <a:xfrm>
            <a:off x="1219200" y="2604656"/>
            <a:ext cx="6705600" cy="635000"/>
          </a:xfrm>
          <a:prstGeom prst="rect">
            <a:avLst/>
          </a:prstGeom>
        </p:spPr>
      </p:pic>
      <p:sp>
        <p:nvSpPr>
          <p:cNvPr id="7" name="TextBox 6">
            <a:extLst>
              <a:ext uri="{FF2B5EF4-FFF2-40B4-BE49-F238E27FC236}">
                <a16:creationId xmlns:a16="http://schemas.microsoft.com/office/drawing/2014/main" id="{CFBA1B1B-AA64-85DB-0F53-E8F7ABB09473}"/>
              </a:ext>
            </a:extLst>
          </p:cNvPr>
          <p:cNvSpPr txBox="1"/>
          <p:nvPr/>
        </p:nvSpPr>
        <p:spPr>
          <a:xfrm>
            <a:off x="930166" y="2238703"/>
            <a:ext cx="1826141" cy="369332"/>
          </a:xfrm>
          <a:prstGeom prst="rect">
            <a:avLst/>
          </a:prstGeom>
          <a:noFill/>
        </p:spPr>
        <p:txBody>
          <a:bodyPr wrap="none" rtlCol="0">
            <a:spAutoFit/>
          </a:bodyPr>
          <a:lstStyle/>
          <a:p>
            <a:r>
              <a:rPr kumimoji="1" lang="en-US" altLang="zh-CN" dirty="0"/>
              <a:t>1.</a:t>
            </a:r>
            <a:r>
              <a:rPr kumimoji="1" lang="zh-CN" altLang="en-US" dirty="0"/>
              <a:t> 代数基本定理</a:t>
            </a:r>
          </a:p>
        </p:txBody>
      </p:sp>
      <p:grpSp>
        <p:nvGrpSpPr>
          <p:cNvPr id="8" name="Group 7">
            <a:extLst>
              <a:ext uri="{FF2B5EF4-FFF2-40B4-BE49-F238E27FC236}">
                <a16:creationId xmlns:a16="http://schemas.microsoft.com/office/drawing/2014/main" id="{0593ED9E-BF69-7BD7-E3DC-83FC577DCCDE}"/>
              </a:ext>
            </a:extLst>
          </p:cNvPr>
          <p:cNvGrpSpPr/>
          <p:nvPr/>
        </p:nvGrpSpPr>
        <p:grpSpPr>
          <a:xfrm>
            <a:off x="6257921" y="215894"/>
            <a:ext cx="2405518" cy="1012330"/>
            <a:chOff x="628652" y="2280213"/>
            <a:chExt cx="5543020" cy="1012330"/>
          </a:xfrm>
        </p:grpSpPr>
        <p:sp>
          <p:nvSpPr>
            <p:cNvPr id="9" name="Rounded Rectangle 8">
              <a:extLst>
                <a:ext uri="{FF2B5EF4-FFF2-40B4-BE49-F238E27FC236}">
                  <a16:creationId xmlns:a16="http://schemas.microsoft.com/office/drawing/2014/main" id="{4B7F35AC-37A9-1576-8B2D-A96B51455E53}"/>
                </a:ext>
              </a:extLst>
            </p:cNvPr>
            <p:cNvSpPr/>
            <p:nvPr/>
          </p:nvSpPr>
          <p:spPr>
            <a:xfrm>
              <a:off x="628652" y="2592729"/>
              <a:ext cx="5543020" cy="699814"/>
            </a:xfrm>
            <a:prstGeom prst="roundRect">
              <a:avLst/>
            </a:prstGeom>
            <a:solidFill>
              <a:schemeClr val="accent1">
                <a:alpha val="22261"/>
              </a:schemeClr>
            </a:solidFill>
            <a:ln>
              <a:solidFill>
                <a:schemeClr val="accent1">
                  <a:shade val="50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Rectangle 9">
              <a:extLst>
                <a:ext uri="{FF2B5EF4-FFF2-40B4-BE49-F238E27FC236}">
                  <a16:creationId xmlns:a16="http://schemas.microsoft.com/office/drawing/2014/main" id="{3471E067-67DF-E1DD-CFAB-3749472DFB6E}"/>
                </a:ext>
              </a:extLst>
            </p:cNvPr>
            <p:cNvSpPr/>
            <p:nvPr/>
          </p:nvSpPr>
          <p:spPr>
            <a:xfrm>
              <a:off x="868101" y="2280213"/>
              <a:ext cx="2407528" cy="312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Word</a:t>
              </a:r>
              <a:endParaRPr kumimoji="1" lang="zh-CN" altLang="en-US" dirty="0"/>
            </a:p>
          </p:txBody>
        </p:sp>
        <p:sp>
          <p:nvSpPr>
            <p:cNvPr id="11" name="TextBox 10">
              <a:extLst>
                <a:ext uri="{FF2B5EF4-FFF2-40B4-BE49-F238E27FC236}">
                  <a16:creationId xmlns:a16="http://schemas.microsoft.com/office/drawing/2014/main" id="{664925B3-C927-8BED-64C6-9B1950ECA0CB}"/>
                </a:ext>
              </a:extLst>
            </p:cNvPr>
            <p:cNvSpPr txBox="1"/>
            <p:nvPr/>
          </p:nvSpPr>
          <p:spPr>
            <a:xfrm>
              <a:off x="844954" y="2761005"/>
              <a:ext cx="5270298" cy="369332"/>
            </a:xfrm>
            <a:prstGeom prst="rect">
              <a:avLst/>
            </a:prstGeom>
            <a:noFill/>
          </p:spPr>
          <p:txBody>
            <a:bodyPr wrap="square">
              <a:spAutoFit/>
            </a:bodyPr>
            <a:lstStyle/>
            <a:p>
              <a:r>
                <a:rPr kumimoji="1" lang="en-US" altLang="zh-CN" dirty="0"/>
                <a:t>arithmetic</a:t>
              </a:r>
              <a:r>
                <a:rPr kumimoji="1" lang="zh-CN" altLang="en-US" dirty="0"/>
                <a:t> 代数的</a:t>
              </a:r>
            </a:p>
          </p:txBody>
        </p:sp>
      </p:grpSp>
      <p:sp>
        <p:nvSpPr>
          <p:cNvPr id="12" name="TextBox 11">
            <a:extLst>
              <a:ext uri="{FF2B5EF4-FFF2-40B4-BE49-F238E27FC236}">
                <a16:creationId xmlns:a16="http://schemas.microsoft.com/office/drawing/2014/main" id="{294B1B39-5D94-E8B8-C0BB-D6379C2E97AC}"/>
              </a:ext>
            </a:extLst>
          </p:cNvPr>
          <p:cNvSpPr txBox="1"/>
          <p:nvPr/>
        </p:nvSpPr>
        <p:spPr>
          <a:xfrm>
            <a:off x="930166" y="3381672"/>
            <a:ext cx="1492716" cy="369332"/>
          </a:xfrm>
          <a:prstGeom prst="rect">
            <a:avLst/>
          </a:prstGeom>
          <a:noFill/>
        </p:spPr>
        <p:txBody>
          <a:bodyPr wrap="none" rtlCol="0">
            <a:spAutoFit/>
          </a:bodyPr>
          <a:lstStyle/>
          <a:p>
            <a:r>
              <a:rPr kumimoji="1" lang="en-US" altLang="zh-CN" dirty="0"/>
              <a:t>2.</a:t>
            </a:r>
            <a:r>
              <a:rPr kumimoji="1" lang="zh-CN" altLang="en-US" dirty="0"/>
              <a:t> 如何证明</a:t>
            </a:r>
            <a:r>
              <a:rPr kumimoji="1" lang="en-US" altLang="zh-CN" dirty="0"/>
              <a:t>?</a:t>
            </a:r>
            <a:endParaRPr kumimoji="1" lang="zh-CN" altLang="en-US" dirty="0"/>
          </a:p>
        </p:txBody>
      </p:sp>
      <p:pic>
        <p:nvPicPr>
          <p:cNvPr id="13" name="Picture 12">
            <a:extLst>
              <a:ext uri="{FF2B5EF4-FFF2-40B4-BE49-F238E27FC236}">
                <a16:creationId xmlns:a16="http://schemas.microsoft.com/office/drawing/2014/main" id="{C9F32187-FB16-D9E2-FF8E-06231650D8D0}"/>
              </a:ext>
            </a:extLst>
          </p:cNvPr>
          <p:cNvPicPr>
            <a:picLocks noChangeAspect="1"/>
          </p:cNvPicPr>
          <p:nvPr/>
        </p:nvPicPr>
        <p:blipFill>
          <a:blip r:embed="rId4"/>
          <a:stretch>
            <a:fillRect/>
          </a:stretch>
        </p:blipFill>
        <p:spPr>
          <a:xfrm>
            <a:off x="1384300" y="3774652"/>
            <a:ext cx="6375400" cy="520700"/>
          </a:xfrm>
          <a:prstGeom prst="rect">
            <a:avLst/>
          </a:prstGeom>
        </p:spPr>
      </p:pic>
      <p:sp>
        <p:nvSpPr>
          <p:cNvPr id="14" name="TextBox 13">
            <a:extLst>
              <a:ext uri="{FF2B5EF4-FFF2-40B4-BE49-F238E27FC236}">
                <a16:creationId xmlns:a16="http://schemas.microsoft.com/office/drawing/2014/main" id="{49DA9669-DB0A-089B-BD74-134FDD928316}"/>
              </a:ext>
            </a:extLst>
          </p:cNvPr>
          <p:cNvSpPr txBox="1"/>
          <p:nvPr/>
        </p:nvSpPr>
        <p:spPr>
          <a:xfrm>
            <a:off x="1267249" y="4413753"/>
            <a:ext cx="6609502" cy="369332"/>
          </a:xfrm>
          <a:prstGeom prst="rect">
            <a:avLst/>
          </a:prstGeom>
          <a:noFill/>
        </p:spPr>
        <p:txBody>
          <a:bodyPr wrap="none" rtlCol="0">
            <a:spAutoFit/>
          </a:bodyPr>
          <a:lstStyle/>
          <a:p>
            <a:r>
              <a:rPr kumimoji="1" lang="zh-CN" altLang="en-US" dirty="0"/>
              <a:t>你不能用唯一分解定理整这个</a:t>
            </a:r>
            <a:r>
              <a:rPr kumimoji="1" lang="en-US" altLang="zh-CN" dirty="0"/>
              <a:t>!</a:t>
            </a:r>
            <a:r>
              <a:rPr kumimoji="1" lang="zh-CN" altLang="en-US" dirty="0"/>
              <a:t> 我们可以用它导出唯一分解定理</a:t>
            </a:r>
            <a:r>
              <a:rPr kumimoji="1" lang="en-US" altLang="zh-CN" dirty="0"/>
              <a:t>.</a:t>
            </a:r>
            <a:r>
              <a:rPr kumimoji="1" lang="zh-CN" altLang="en-US" dirty="0"/>
              <a:t> </a:t>
            </a:r>
          </a:p>
        </p:txBody>
      </p:sp>
    </p:spTree>
    <p:extLst>
      <p:ext uri="{BB962C8B-B14F-4D97-AF65-F5344CB8AC3E}">
        <p14:creationId xmlns:p14="http://schemas.microsoft.com/office/powerpoint/2010/main" val="337879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6A3BB1-A835-2F98-80DC-A423857591B6}"/>
              </a:ext>
            </a:extLst>
          </p:cNvPr>
          <p:cNvSpPr>
            <a:spLocks noGrp="1"/>
          </p:cNvSpPr>
          <p:nvPr>
            <p:ph type="sldNum" sz="quarter" idx="12"/>
          </p:nvPr>
        </p:nvSpPr>
        <p:spPr/>
        <p:txBody>
          <a:bodyPr/>
          <a:lstStyle/>
          <a:p>
            <a:fld id="{7A304655-5D53-B746-8252-3F5A598C52D3}" type="slidenum">
              <a:rPr lang="en-CN" smtClean="0"/>
              <a:pPr/>
              <a:t>22</a:t>
            </a:fld>
            <a:endParaRPr lang="en-CN"/>
          </a:p>
        </p:txBody>
      </p:sp>
      <p:sp>
        <p:nvSpPr>
          <p:cNvPr id="3" name="Title 2">
            <a:extLst>
              <a:ext uri="{FF2B5EF4-FFF2-40B4-BE49-F238E27FC236}">
                <a16:creationId xmlns:a16="http://schemas.microsoft.com/office/drawing/2014/main" id="{7851EA8D-2DA6-A3BD-EC4B-211D00B5588B}"/>
              </a:ext>
            </a:extLst>
          </p:cNvPr>
          <p:cNvSpPr>
            <a:spLocks noGrp="1"/>
          </p:cNvSpPr>
          <p:nvPr>
            <p:ph type="title"/>
          </p:nvPr>
        </p:nvSpPr>
        <p:spPr/>
        <p:txBody>
          <a:bodyPr/>
          <a:lstStyle/>
          <a:p>
            <a:r>
              <a:rPr kumimoji="1" lang="zh-CN" altLang="en-US" dirty="0"/>
              <a:t>算术基本定理</a:t>
            </a:r>
          </a:p>
        </p:txBody>
      </p:sp>
      <p:grpSp>
        <p:nvGrpSpPr>
          <p:cNvPr id="8" name="Group 7">
            <a:extLst>
              <a:ext uri="{FF2B5EF4-FFF2-40B4-BE49-F238E27FC236}">
                <a16:creationId xmlns:a16="http://schemas.microsoft.com/office/drawing/2014/main" id="{0593ED9E-BF69-7BD7-E3DC-83FC577DCCDE}"/>
              </a:ext>
            </a:extLst>
          </p:cNvPr>
          <p:cNvGrpSpPr/>
          <p:nvPr/>
        </p:nvGrpSpPr>
        <p:grpSpPr>
          <a:xfrm>
            <a:off x="7020677" y="2661833"/>
            <a:ext cx="2381033" cy="1569120"/>
            <a:chOff x="628652" y="2280213"/>
            <a:chExt cx="5486600" cy="1569120"/>
          </a:xfrm>
        </p:grpSpPr>
        <p:sp>
          <p:nvSpPr>
            <p:cNvPr id="10" name="Rectangle 9">
              <a:extLst>
                <a:ext uri="{FF2B5EF4-FFF2-40B4-BE49-F238E27FC236}">
                  <a16:creationId xmlns:a16="http://schemas.microsoft.com/office/drawing/2014/main" id="{3471E067-67DF-E1DD-CFAB-3749472DFB6E}"/>
                </a:ext>
              </a:extLst>
            </p:cNvPr>
            <p:cNvSpPr/>
            <p:nvPr/>
          </p:nvSpPr>
          <p:spPr>
            <a:xfrm>
              <a:off x="868101" y="2280213"/>
              <a:ext cx="2407528" cy="312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Word</a:t>
              </a:r>
              <a:endParaRPr kumimoji="1" lang="zh-CN" altLang="en-US" dirty="0"/>
            </a:p>
          </p:txBody>
        </p:sp>
        <p:sp>
          <p:nvSpPr>
            <p:cNvPr id="11" name="TextBox 10">
              <a:extLst>
                <a:ext uri="{FF2B5EF4-FFF2-40B4-BE49-F238E27FC236}">
                  <a16:creationId xmlns:a16="http://schemas.microsoft.com/office/drawing/2014/main" id="{664925B3-C927-8BED-64C6-9B1950ECA0CB}"/>
                </a:ext>
              </a:extLst>
            </p:cNvPr>
            <p:cNvSpPr txBox="1"/>
            <p:nvPr/>
          </p:nvSpPr>
          <p:spPr>
            <a:xfrm>
              <a:off x="844954" y="2761005"/>
              <a:ext cx="5270298" cy="923330"/>
            </a:xfrm>
            <a:prstGeom prst="rect">
              <a:avLst/>
            </a:prstGeom>
            <a:noFill/>
          </p:spPr>
          <p:txBody>
            <a:bodyPr wrap="square">
              <a:spAutoFit/>
            </a:bodyPr>
            <a:lstStyle/>
            <a:p>
              <a:r>
                <a:rPr kumimoji="1" lang="en-US" altLang="zh-CN" dirty="0"/>
                <a:t>claim</a:t>
              </a:r>
              <a:r>
                <a:rPr kumimoji="1" lang="zh-CN" altLang="en-US" dirty="0"/>
                <a:t> 声称</a:t>
              </a:r>
              <a:endParaRPr kumimoji="1" lang="en-US" altLang="zh-CN" dirty="0"/>
            </a:p>
            <a:p>
              <a:r>
                <a:rPr kumimoji="1" lang="en-US" altLang="zh-CN" dirty="0"/>
                <a:t>multiple</a:t>
              </a:r>
              <a:r>
                <a:rPr kumimoji="1" lang="zh-CN" altLang="en-US" dirty="0"/>
                <a:t> 倍数</a:t>
              </a:r>
              <a:endParaRPr kumimoji="1" lang="en-US" altLang="zh-CN" dirty="0"/>
            </a:p>
            <a:p>
              <a:r>
                <a:rPr kumimoji="1" lang="en-US" altLang="zh-CN" dirty="0"/>
                <a:t>otherwise</a:t>
              </a:r>
              <a:r>
                <a:rPr kumimoji="1" lang="zh-CN" altLang="en-US" dirty="0"/>
                <a:t> 否则</a:t>
              </a:r>
            </a:p>
          </p:txBody>
        </p:sp>
        <p:sp>
          <p:nvSpPr>
            <p:cNvPr id="9" name="Rounded Rectangle 8">
              <a:extLst>
                <a:ext uri="{FF2B5EF4-FFF2-40B4-BE49-F238E27FC236}">
                  <a16:creationId xmlns:a16="http://schemas.microsoft.com/office/drawing/2014/main" id="{4B7F35AC-37A9-1576-8B2D-A96B51455E53}"/>
                </a:ext>
              </a:extLst>
            </p:cNvPr>
            <p:cNvSpPr/>
            <p:nvPr/>
          </p:nvSpPr>
          <p:spPr>
            <a:xfrm>
              <a:off x="628652" y="2592729"/>
              <a:ext cx="4504078" cy="1256604"/>
            </a:xfrm>
            <a:prstGeom prst="roundRect">
              <a:avLst/>
            </a:prstGeom>
            <a:solidFill>
              <a:schemeClr val="accent1">
                <a:alpha val="22261"/>
              </a:schemeClr>
            </a:solidFill>
            <a:ln>
              <a:solidFill>
                <a:schemeClr val="accent1">
                  <a:shade val="50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2" name="TextBox 11">
            <a:extLst>
              <a:ext uri="{FF2B5EF4-FFF2-40B4-BE49-F238E27FC236}">
                <a16:creationId xmlns:a16="http://schemas.microsoft.com/office/drawing/2014/main" id="{294B1B39-5D94-E8B8-C0BB-D6379C2E97AC}"/>
              </a:ext>
            </a:extLst>
          </p:cNvPr>
          <p:cNvSpPr txBox="1"/>
          <p:nvPr/>
        </p:nvSpPr>
        <p:spPr>
          <a:xfrm>
            <a:off x="930166" y="1097657"/>
            <a:ext cx="1492716" cy="369332"/>
          </a:xfrm>
          <a:prstGeom prst="rect">
            <a:avLst/>
          </a:prstGeom>
          <a:noFill/>
        </p:spPr>
        <p:txBody>
          <a:bodyPr wrap="none" rtlCol="0">
            <a:spAutoFit/>
          </a:bodyPr>
          <a:lstStyle/>
          <a:p>
            <a:r>
              <a:rPr kumimoji="1" lang="en-US" altLang="zh-CN" dirty="0"/>
              <a:t>2.</a:t>
            </a:r>
            <a:r>
              <a:rPr kumimoji="1" lang="zh-CN" altLang="en-US" dirty="0"/>
              <a:t> 如何证明</a:t>
            </a:r>
            <a:r>
              <a:rPr kumimoji="1" lang="en-US" altLang="zh-CN" dirty="0"/>
              <a:t>?</a:t>
            </a:r>
            <a:endParaRPr kumimoji="1" lang="zh-CN" altLang="en-US" dirty="0"/>
          </a:p>
        </p:txBody>
      </p:sp>
      <p:pic>
        <p:nvPicPr>
          <p:cNvPr id="13" name="Picture 12">
            <a:extLst>
              <a:ext uri="{FF2B5EF4-FFF2-40B4-BE49-F238E27FC236}">
                <a16:creationId xmlns:a16="http://schemas.microsoft.com/office/drawing/2014/main" id="{C9F32187-FB16-D9E2-FF8E-06231650D8D0}"/>
              </a:ext>
            </a:extLst>
          </p:cNvPr>
          <p:cNvPicPr>
            <a:picLocks noChangeAspect="1"/>
          </p:cNvPicPr>
          <p:nvPr/>
        </p:nvPicPr>
        <p:blipFill>
          <a:blip r:embed="rId2"/>
          <a:stretch>
            <a:fillRect/>
          </a:stretch>
        </p:blipFill>
        <p:spPr>
          <a:xfrm>
            <a:off x="1267249" y="1438702"/>
            <a:ext cx="6375400" cy="520700"/>
          </a:xfrm>
          <a:prstGeom prst="rect">
            <a:avLst/>
          </a:prstGeom>
        </p:spPr>
      </p:pic>
      <p:pic>
        <p:nvPicPr>
          <p:cNvPr id="15" name="Picture 14">
            <a:extLst>
              <a:ext uri="{FF2B5EF4-FFF2-40B4-BE49-F238E27FC236}">
                <a16:creationId xmlns:a16="http://schemas.microsoft.com/office/drawing/2014/main" id="{E3BFA536-A000-EA05-C66F-FAC99C8F01E2}"/>
              </a:ext>
            </a:extLst>
          </p:cNvPr>
          <p:cNvPicPr>
            <a:picLocks noChangeAspect="1"/>
          </p:cNvPicPr>
          <p:nvPr/>
        </p:nvPicPr>
        <p:blipFill>
          <a:blip r:embed="rId3"/>
          <a:stretch>
            <a:fillRect/>
          </a:stretch>
        </p:blipFill>
        <p:spPr>
          <a:xfrm>
            <a:off x="1267249" y="2080946"/>
            <a:ext cx="3009900" cy="304800"/>
          </a:xfrm>
          <a:prstGeom prst="rect">
            <a:avLst/>
          </a:prstGeom>
        </p:spPr>
      </p:pic>
      <p:grpSp>
        <p:nvGrpSpPr>
          <p:cNvPr id="18" name="Group 17">
            <a:extLst>
              <a:ext uri="{FF2B5EF4-FFF2-40B4-BE49-F238E27FC236}">
                <a16:creationId xmlns:a16="http://schemas.microsoft.com/office/drawing/2014/main" id="{FFB9B281-416C-D774-035D-6CEABADA0E5E}"/>
              </a:ext>
            </a:extLst>
          </p:cNvPr>
          <p:cNvGrpSpPr/>
          <p:nvPr/>
        </p:nvGrpSpPr>
        <p:grpSpPr>
          <a:xfrm>
            <a:off x="4277149" y="2125567"/>
            <a:ext cx="4051463" cy="307777"/>
            <a:chOff x="4277149" y="2125567"/>
            <a:chExt cx="4051463" cy="307777"/>
          </a:xfrm>
        </p:grpSpPr>
        <p:pic>
          <p:nvPicPr>
            <p:cNvPr id="16" name="Picture 15">
              <a:extLst>
                <a:ext uri="{FF2B5EF4-FFF2-40B4-BE49-F238E27FC236}">
                  <a16:creationId xmlns:a16="http://schemas.microsoft.com/office/drawing/2014/main" id="{BB485C65-B0A7-3BA1-98FC-A81AF697A3BE}"/>
                </a:ext>
              </a:extLst>
            </p:cNvPr>
            <p:cNvPicPr>
              <a:picLocks noChangeAspect="1"/>
            </p:cNvPicPr>
            <p:nvPr/>
          </p:nvPicPr>
          <p:blipFill>
            <a:blip r:embed="rId4"/>
            <a:stretch>
              <a:fillRect/>
            </a:stretch>
          </p:blipFill>
          <p:spPr>
            <a:xfrm>
              <a:off x="4277149" y="2141244"/>
              <a:ext cx="3619500" cy="292100"/>
            </a:xfrm>
            <a:prstGeom prst="rect">
              <a:avLst/>
            </a:prstGeom>
          </p:spPr>
        </p:pic>
        <p:sp>
          <p:nvSpPr>
            <p:cNvPr id="17" name="TextBox 16">
              <a:extLst>
                <a:ext uri="{FF2B5EF4-FFF2-40B4-BE49-F238E27FC236}">
                  <a16:creationId xmlns:a16="http://schemas.microsoft.com/office/drawing/2014/main" id="{04846761-88B7-720D-9874-B6819E27C8AF}"/>
                </a:ext>
              </a:extLst>
            </p:cNvPr>
            <p:cNvSpPr txBox="1"/>
            <p:nvPr/>
          </p:nvSpPr>
          <p:spPr>
            <a:xfrm>
              <a:off x="7860214" y="2125567"/>
              <a:ext cx="468398" cy="307777"/>
            </a:xfrm>
            <a:prstGeom prst="rect">
              <a:avLst/>
            </a:prstGeom>
            <a:noFill/>
          </p:spPr>
          <p:txBody>
            <a:bodyPr wrap="none" rtlCol="0">
              <a:spAutoFit/>
            </a:bodyPr>
            <a:lstStyle/>
            <a:p>
              <a:r>
                <a:rPr kumimoji="1" lang="en-US" altLang="zh-CN" sz="1400" dirty="0">
                  <a:latin typeface="Times New Roman" panose="02020603050405020304" pitchFamily="18" charset="0"/>
                  <a:cs typeface="Times New Roman" panose="02020603050405020304" pitchFamily="18" charset="0"/>
                </a:rPr>
                <a:t>of</a:t>
              </a:r>
              <a:r>
                <a:rPr kumimoji="1" lang="zh-CN" altLang="en-US" sz="1400" dirty="0">
                  <a:latin typeface="Times New Roman" panose="02020603050405020304" pitchFamily="18" charset="0"/>
                  <a:cs typeface="Times New Roman" panose="02020603050405020304" pitchFamily="18" charset="0"/>
                </a:rPr>
                <a:t> </a:t>
              </a:r>
              <a:r>
                <a:rPr kumimoji="1" lang="en-US" altLang="zh-CN" sz="1400" dirty="0">
                  <a:latin typeface="Times New Roman" panose="02020603050405020304" pitchFamily="18" charset="0"/>
                  <a:cs typeface="Times New Roman" panose="02020603050405020304" pitchFamily="18" charset="0"/>
                </a:rPr>
                <a:t>p</a:t>
              </a:r>
              <a:endParaRPr kumimoji="1" lang="zh-CN" altLang="en-US" sz="1400" dirty="0">
                <a:latin typeface="Times New Roman" panose="02020603050405020304" pitchFamily="18" charset="0"/>
                <a:cs typeface="Times New Roman" panose="02020603050405020304" pitchFamily="18" charset="0"/>
              </a:endParaRPr>
            </a:p>
          </p:txBody>
        </p:sp>
      </p:grpSp>
      <p:pic>
        <p:nvPicPr>
          <p:cNvPr id="19" name="Picture 18">
            <a:extLst>
              <a:ext uri="{FF2B5EF4-FFF2-40B4-BE49-F238E27FC236}">
                <a16:creationId xmlns:a16="http://schemas.microsoft.com/office/drawing/2014/main" id="{37496049-D7C2-74C2-D84E-5B00D966C24E}"/>
              </a:ext>
            </a:extLst>
          </p:cNvPr>
          <p:cNvPicPr>
            <a:picLocks noChangeAspect="1"/>
          </p:cNvPicPr>
          <p:nvPr/>
        </p:nvPicPr>
        <p:blipFill>
          <a:blip r:embed="rId5"/>
          <a:stretch>
            <a:fillRect/>
          </a:stretch>
        </p:blipFill>
        <p:spPr>
          <a:xfrm>
            <a:off x="1455477" y="2507290"/>
            <a:ext cx="2247900" cy="279400"/>
          </a:xfrm>
          <a:prstGeom prst="rect">
            <a:avLst/>
          </a:prstGeom>
        </p:spPr>
      </p:pic>
      <p:pic>
        <p:nvPicPr>
          <p:cNvPr id="20" name="Picture 19">
            <a:extLst>
              <a:ext uri="{FF2B5EF4-FFF2-40B4-BE49-F238E27FC236}">
                <a16:creationId xmlns:a16="http://schemas.microsoft.com/office/drawing/2014/main" id="{B462AEC3-3B3E-5DEC-47DF-E1F48CB83866}"/>
              </a:ext>
            </a:extLst>
          </p:cNvPr>
          <p:cNvPicPr>
            <a:picLocks noChangeAspect="1"/>
          </p:cNvPicPr>
          <p:nvPr/>
        </p:nvPicPr>
        <p:blipFill>
          <a:blip r:embed="rId6"/>
          <a:stretch>
            <a:fillRect/>
          </a:stretch>
        </p:blipFill>
        <p:spPr>
          <a:xfrm>
            <a:off x="3736072" y="2526340"/>
            <a:ext cx="2692400" cy="241300"/>
          </a:xfrm>
          <a:prstGeom prst="rect">
            <a:avLst/>
          </a:prstGeom>
        </p:spPr>
      </p:pic>
      <p:sp>
        <p:nvSpPr>
          <p:cNvPr id="23" name="Cloud Callout 22">
            <a:extLst>
              <a:ext uri="{FF2B5EF4-FFF2-40B4-BE49-F238E27FC236}">
                <a16:creationId xmlns:a16="http://schemas.microsoft.com/office/drawing/2014/main" id="{73EA0A2B-7502-F4C0-D162-3D637F634782}"/>
              </a:ext>
            </a:extLst>
          </p:cNvPr>
          <p:cNvSpPr/>
          <p:nvPr/>
        </p:nvSpPr>
        <p:spPr>
          <a:xfrm>
            <a:off x="6064400" y="1610579"/>
            <a:ext cx="2669824" cy="624454"/>
          </a:xfrm>
          <a:prstGeom prst="cloudCallout">
            <a:avLst>
              <a:gd name="adj1" fmla="val -39050"/>
              <a:gd name="adj2" fmla="val 95162"/>
            </a:avLst>
          </a:prstGeom>
          <a:ln/>
        </p:spPr>
        <p:style>
          <a:lnRef idx="2">
            <a:schemeClr val="dk1"/>
          </a:lnRef>
          <a:fillRef idx="1">
            <a:schemeClr val="lt1"/>
          </a:fillRef>
          <a:effectRef idx="0">
            <a:schemeClr val="dk1"/>
          </a:effectRef>
          <a:fontRef idx="minor">
            <a:schemeClr val="dk1"/>
          </a:fontRef>
        </p:style>
        <p:txBody>
          <a:bodyPr rtlCol="0" anchor="t"/>
          <a:lstStyle/>
          <a:p>
            <a:r>
              <a:rPr kumimoji="1" lang="en-US" altLang="zh-CN" sz="1050" dirty="0"/>
              <a:t>Since</a:t>
            </a:r>
            <a:r>
              <a:rPr kumimoji="1" lang="zh-CN" altLang="en-US" sz="1050" dirty="0"/>
              <a:t> </a:t>
            </a:r>
            <a:r>
              <a:rPr kumimoji="1" lang="en-US" altLang="zh-CN" sz="1050" dirty="0"/>
              <a:t>1</a:t>
            </a:r>
            <a:r>
              <a:rPr kumimoji="1" lang="zh-CN" altLang="en-US" sz="1050" dirty="0"/>
              <a:t> </a:t>
            </a:r>
            <a:r>
              <a:rPr kumimoji="1" lang="en-US" altLang="zh-CN" sz="1050" dirty="0"/>
              <a:t>and</a:t>
            </a:r>
            <a:r>
              <a:rPr kumimoji="1" lang="zh-CN" altLang="en-US" sz="1050" dirty="0"/>
              <a:t> </a:t>
            </a:r>
            <a:r>
              <a:rPr kumimoji="1" lang="en-US" altLang="zh-CN" sz="1050" dirty="0"/>
              <a:t>p</a:t>
            </a:r>
            <a:r>
              <a:rPr kumimoji="1" lang="zh-CN" altLang="en-US" sz="1050" dirty="0"/>
              <a:t> </a:t>
            </a:r>
            <a:r>
              <a:rPr kumimoji="1" lang="en-US" altLang="zh-CN" sz="1050" dirty="0"/>
              <a:t>are</a:t>
            </a:r>
            <a:r>
              <a:rPr kumimoji="1" lang="zh-CN" altLang="en-US" sz="1050" dirty="0"/>
              <a:t> </a:t>
            </a:r>
            <a:r>
              <a:rPr kumimoji="1" lang="en-US" altLang="zh-CN" sz="1050" dirty="0"/>
              <a:t>the</a:t>
            </a:r>
            <a:r>
              <a:rPr kumimoji="1" lang="zh-CN" altLang="en-US" sz="1050" dirty="0"/>
              <a:t> </a:t>
            </a:r>
            <a:r>
              <a:rPr kumimoji="1" lang="en-US" altLang="zh-CN" sz="1050" dirty="0"/>
              <a:t>only</a:t>
            </a:r>
            <a:r>
              <a:rPr kumimoji="1" lang="zh-CN" altLang="en-US" sz="1050" dirty="0"/>
              <a:t> </a:t>
            </a:r>
            <a:r>
              <a:rPr kumimoji="1" lang="en-US" altLang="zh-CN" sz="1050" dirty="0"/>
              <a:t>positive</a:t>
            </a:r>
            <a:r>
              <a:rPr kumimoji="1" lang="zh-CN" altLang="en-US" sz="1050" dirty="0"/>
              <a:t> </a:t>
            </a:r>
            <a:r>
              <a:rPr kumimoji="1" lang="en-US" altLang="zh-CN" sz="1050" dirty="0"/>
              <a:t>divisors</a:t>
            </a:r>
            <a:r>
              <a:rPr kumimoji="1" lang="zh-CN" altLang="en-US" sz="1050" dirty="0"/>
              <a:t> </a:t>
            </a:r>
            <a:r>
              <a:rPr kumimoji="1" lang="en-US" altLang="zh-CN" sz="1050" dirty="0"/>
              <a:t>of</a:t>
            </a:r>
            <a:r>
              <a:rPr kumimoji="1" lang="zh-CN" altLang="en-US" sz="1050" dirty="0"/>
              <a:t> </a:t>
            </a:r>
            <a:r>
              <a:rPr kumimoji="1" lang="en-US" altLang="zh-CN" sz="1050" dirty="0"/>
              <a:t>p</a:t>
            </a:r>
            <a:endParaRPr kumimoji="1" lang="zh-CN" altLang="en-US" sz="1050" dirty="0"/>
          </a:p>
        </p:txBody>
      </p:sp>
      <p:pic>
        <p:nvPicPr>
          <p:cNvPr id="24" name="Picture 23">
            <a:extLst>
              <a:ext uri="{FF2B5EF4-FFF2-40B4-BE49-F238E27FC236}">
                <a16:creationId xmlns:a16="http://schemas.microsoft.com/office/drawing/2014/main" id="{37F28F60-02E6-56F2-BA46-DD73F66BE6FF}"/>
              </a:ext>
            </a:extLst>
          </p:cNvPr>
          <p:cNvPicPr>
            <a:picLocks noChangeAspect="1"/>
          </p:cNvPicPr>
          <p:nvPr/>
        </p:nvPicPr>
        <p:blipFill>
          <a:blip r:embed="rId7"/>
          <a:stretch>
            <a:fillRect/>
          </a:stretch>
        </p:blipFill>
        <p:spPr>
          <a:xfrm>
            <a:off x="1455477" y="2860636"/>
            <a:ext cx="3289300" cy="292100"/>
          </a:xfrm>
          <a:prstGeom prst="rect">
            <a:avLst/>
          </a:prstGeom>
        </p:spPr>
      </p:pic>
      <p:pic>
        <p:nvPicPr>
          <p:cNvPr id="25" name="Picture 24">
            <a:extLst>
              <a:ext uri="{FF2B5EF4-FFF2-40B4-BE49-F238E27FC236}">
                <a16:creationId xmlns:a16="http://schemas.microsoft.com/office/drawing/2014/main" id="{BA909F07-87BA-A874-341B-6CC2A2E95761}"/>
              </a:ext>
            </a:extLst>
          </p:cNvPr>
          <p:cNvPicPr>
            <a:picLocks noChangeAspect="1"/>
          </p:cNvPicPr>
          <p:nvPr/>
        </p:nvPicPr>
        <p:blipFill>
          <a:blip r:embed="rId8"/>
          <a:stretch>
            <a:fillRect/>
          </a:stretch>
        </p:blipFill>
        <p:spPr>
          <a:xfrm>
            <a:off x="4771477" y="2880316"/>
            <a:ext cx="2222500" cy="279400"/>
          </a:xfrm>
          <a:prstGeom prst="rect">
            <a:avLst/>
          </a:prstGeom>
        </p:spPr>
      </p:pic>
      <p:sp>
        <p:nvSpPr>
          <p:cNvPr id="27" name="Cloud Callout 26">
            <a:extLst>
              <a:ext uri="{FF2B5EF4-FFF2-40B4-BE49-F238E27FC236}">
                <a16:creationId xmlns:a16="http://schemas.microsoft.com/office/drawing/2014/main" id="{8846DA1E-D996-8A47-2C20-C5AE86B548DF}"/>
              </a:ext>
            </a:extLst>
          </p:cNvPr>
          <p:cNvSpPr/>
          <p:nvPr/>
        </p:nvSpPr>
        <p:spPr>
          <a:xfrm>
            <a:off x="4214411" y="3315399"/>
            <a:ext cx="2669824" cy="624454"/>
          </a:xfrm>
          <a:prstGeom prst="cloudCallout">
            <a:avLst>
              <a:gd name="adj1" fmla="val 9001"/>
              <a:gd name="adj2" fmla="val -75311"/>
            </a:avLst>
          </a:prstGeom>
          <a:ln/>
        </p:spPr>
        <p:style>
          <a:lnRef idx="2">
            <a:schemeClr val="dk1"/>
          </a:lnRef>
          <a:fillRef idx="1">
            <a:schemeClr val="lt1"/>
          </a:fillRef>
          <a:effectRef idx="0">
            <a:schemeClr val="dk1"/>
          </a:effectRef>
          <a:fontRef idx="minor">
            <a:schemeClr val="dk1"/>
          </a:fontRef>
        </p:style>
        <p:txBody>
          <a:bodyPr rtlCol="0" anchor="t"/>
          <a:lstStyle/>
          <a:p>
            <a:r>
              <a:rPr kumimoji="1" lang="en-CN" altLang="zh-CN" sz="1050" dirty="0"/>
              <a:t>mu</a:t>
            </a:r>
            <a:r>
              <a:rPr kumimoji="1" lang="en-US" altLang="zh-CN" sz="1050" dirty="0" err="1"/>
              <a:t>ltiply</a:t>
            </a:r>
            <a:r>
              <a:rPr kumimoji="1" lang="zh-CN" altLang="en-US" sz="1050" dirty="0"/>
              <a:t> </a:t>
            </a:r>
            <a:r>
              <a:rPr kumimoji="1" lang="en-US" altLang="zh-CN" sz="1050" dirty="0"/>
              <a:t>by</a:t>
            </a:r>
            <a:r>
              <a:rPr kumimoji="1" lang="zh-CN" altLang="en-US" sz="1050" dirty="0"/>
              <a:t> </a:t>
            </a:r>
            <a:r>
              <a:rPr kumimoji="1" lang="en-US" altLang="zh-CN" sz="1050" dirty="0"/>
              <a:t>b</a:t>
            </a:r>
            <a:r>
              <a:rPr kumimoji="1" lang="zh-CN" altLang="en-US" sz="1050" dirty="0"/>
              <a:t> </a:t>
            </a:r>
            <a:r>
              <a:rPr kumimoji="1" lang="en-US" altLang="zh-CN" sz="1050" dirty="0"/>
              <a:t>on</a:t>
            </a:r>
            <a:r>
              <a:rPr kumimoji="1" lang="zh-CN" altLang="en-US" sz="1050" dirty="0"/>
              <a:t> </a:t>
            </a:r>
            <a:r>
              <a:rPr kumimoji="1" lang="en-US" altLang="zh-CN" sz="1050" dirty="0"/>
              <a:t>both</a:t>
            </a:r>
            <a:r>
              <a:rPr kumimoji="1" lang="zh-CN" altLang="en-US" sz="1050" dirty="0"/>
              <a:t> </a:t>
            </a:r>
            <a:r>
              <a:rPr kumimoji="1" lang="en-US" altLang="zh-CN" sz="1050" dirty="0"/>
              <a:t>sides</a:t>
            </a:r>
            <a:endParaRPr kumimoji="1" lang="zh-CN" altLang="en-US" sz="1050" dirty="0"/>
          </a:p>
        </p:txBody>
      </p:sp>
      <p:pic>
        <p:nvPicPr>
          <p:cNvPr id="28" name="Picture 27">
            <a:extLst>
              <a:ext uri="{FF2B5EF4-FFF2-40B4-BE49-F238E27FC236}">
                <a16:creationId xmlns:a16="http://schemas.microsoft.com/office/drawing/2014/main" id="{661180D6-CC1E-B40A-5974-9ED104A98F48}"/>
              </a:ext>
            </a:extLst>
          </p:cNvPr>
          <p:cNvPicPr>
            <a:picLocks noChangeAspect="1"/>
          </p:cNvPicPr>
          <p:nvPr/>
        </p:nvPicPr>
        <p:blipFill>
          <a:blip r:embed="rId9"/>
          <a:stretch>
            <a:fillRect/>
          </a:stretch>
        </p:blipFill>
        <p:spPr>
          <a:xfrm>
            <a:off x="1613255" y="3924236"/>
            <a:ext cx="609600" cy="266700"/>
          </a:xfrm>
          <a:prstGeom prst="rect">
            <a:avLst/>
          </a:prstGeom>
        </p:spPr>
      </p:pic>
      <p:pic>
        <p:nvPicPr>
          <p:cNvPr id="29" name="Picture 28">
            <a:extLst>
              <a:ext uri="{FF2B5EF4-FFF2-40B4-BE49-F238E27FC236}">
                <a16:creationId xmlns:a16="http://schemas.microsoft.com/office/drawing/2014/main" id="{7C0283DA-4BEB-A5F1-F8C7-B980469158A7}"/>
              </a:ext>
            </a:extLst>
          </p:cNvPr>
          <p:cNvPicPr>
            <a:picLocks noChangeAspect="1"/>
          </p:cNvPicPr>
          <p:nvPr/>
        </p:nvPicPr>
        <p:blipFill>
          <a:blip r:embed="rId10"/>
          <a:stretch>
            <a:fillRect/>
          </a:stretch>
        </p:blipFill>
        <p:spPr>
          <a:xfrm>
            <a:off x="2180677" y="3917886"/>
            <a:ext cx="2590800" cy="279400"/>
          </a:xfrm>
          <a:prstGeom prst="rect">
            <a:avLst/>
          </a:prstGeom>
        </p:spPr>
      </p:pic>
      <p:pic>
        <p:nvPicPr>
          <p:cNvPr id="30" name="Picture 29">
            <a:extLst>
              <a:ext uri="{FF2B5EF4-FFF2-40B4-BE49-F238E27FC236}">
                <a16:creationId xmlns:a16="http://schemas.microsoft.com/office/drawing/2014/main" id="{6A3EFEE2-DC41-E5AD-525D-DEBBA2561550}"/>
              </a:ext>
            </a:extLst>
          </p:cNvPr>
          <p:cNvPicPr>
            <a:picLocks noChangeAspect="1"/>
          </p:cNvPicPr>
          <p:nvPr/>
        </p:nvPicPr>
        <p:blipFill>
          <a:blip r:embed="rId11"/>
          <a:stretch>
            <a:fillRect/>
          </a:stretch>
        </p:blipFill>
        <p:spPr>
          <a:xfrm>
            <a:off x="1720028" y="4261247"/>
            <a:ext cx="3987800" cy="304800"/>
          </a:xfrm>
          <a:prstGeom prst="rect">
            <a:avLst/>
          </a:prstGeom>
        </p:spPr>
      </p:pic>
      <p:pic>
        <p:nvPicPr>
          <p:cNvPr id="31" name="Picture 30">
            <a:extLst>
              <a:ext uri="{FF2B5EF4-FFF2-40B4-BE49-F238E27FC236}">
                <a16:creationId xmlns:a16="http://schemas.microsoft.com/office/drawing/2014/main" id="{58538F79-2493-FD69-21A2-60E1129E3F7F}"/>
              </a:ext>
            </a:extLst>
          </p:cNvPr>
          <p:cNvPicPr>
            <a:picLocks noChangeAspect="1"/>
          </p:cNvPicPr>
          <p:nvPr/>
        </p:nvPicPr>
        <p:blipFill>
          <a:blip r:embed="rId12"/>
          <a:stretch>
            <a:fillRect/>
          </a:stretch>
        </p:blipFill>
        <p:spPr>
          <a:xfrm>
            <a:off x="5754755" y="4312047"/>
            <a:ext cx="1765300" cy="254000"/>
          </a:xfrm>
          <a:prstGeom prst="rect">
            <a:avLst/>
          </a:prstGeom>
        </p:spPr>
      </p:pic>
      <p:pic>
        <p:nvPicPr>
          <p:cNvPr id="32" name="Picture 31">
            <a:extLst>
              <a:ext uri="{FF2B5EF4-FFF2-40B4-BE49-F238E27FC236}">
                <a16:creationId xmlns:a16="http://schemas.microsoft.com/office/drawing/2014/main" id="{4DCEB6AF-A652-B1BB-2497-D18A63D7100F}"/>
              </a:ext>
            </a:extLst>
          </p:cNvPr>
          <p:cNvPicPr>
            <a:picLocks noChangeAspect="1"/>
          </p:cNvPicPr>
          <p:nvPr/>
        </p:nvPicPr>
        <p:blipFill>
          <a:blip r:embed="rId13"/>
          <a:stretch>
            <a:fillRect/>
          </a:stretch>
        </p:blipFill>
        <p:spPr>
          <a:xfrm>
            <a:off x="1140249" y="5238041"/>
            <a:ext cx="6502400" cy="419100"/>
          </a:xfrm>
          <a:prstGeom prst="rect">
            <a:avLst/>
          </a:prstGeom>
        </p:spPr>
      </p:pic>
      <p:sp>
        <p:nvSpPr>
          <p:cNvPr id="33" name="TextBox 32">
            <a:extLst>
              <a:ext uri="{FF2B5EF4-FFF2-40B4-BE49-F238E27FC236}">
                <a16:creationId xmlns:a16="http://schemas.microsoft.com/office/drawing/2014/main" id="{C2071304-2871-36FB-1AD5-986A025F1AF4}"/>
              </a:ext>
            </a:extLst>
          </p:cNvPr>
          <p:cNvSpPr txBox="1"/>
          <p:nvPr/>
        </p:nvSpPr>
        <p:spPr>
          <a:xfrm>
            <a:off x="1258272" y="4819907"/>
            <a:ext cx="3313728" cy="369332"/>
          </a:xfrm>
          <a:prstGeom prst="rect">
            <a:avLst/>
          </a:prstGeom>
          <a:noFill/>
        </p:spPr>
        <p:txBody>
          <a:bodyPr wrap="none" rtlCol="0">
            <a:spAutoFit/>
          </a:bodyPr>
          <a:lstStyle/>
          <a:p>
            <a:r>
              <a:rPr kumimoji="1" lang="zh-CN" altLang="en-US" dirty="0"/>
              <a:t>我们可以推广到更一般的情况</a:t>
            </a:r>
            <a:r>
              <a:rPr kumimoji="1" lang="en-US" altLang="zh-CN" dirty="0"/>
              <a:t>.</a:t>
            </a:r>
            <a:r>
              <a:rPr kumimoji="1" lang="zh-CN" altLang="en-US" dirty="0"/>
              <a:t> </a:t>
            </a:r>
          </a:p>
        </p:txBody>
      </p:sp>
    </p:spTree>
    <p:extLst>
      <p:ext uri="{BB962C8B-B14F-4D97-AF65-F5344CB8AC3E}">
        <p14:creationId xmlns:p14="http://schemas.microsoft.com/office/powerpoint/2010/main" val="173893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1" animBg="1"/>
      <p:bldP spid="27" grpId="0" animBg="1"/>
      <p:bldP spid="3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6A3BB1-A835-2F98-80DC-A423857591B6}"/>
              </a:ext>
            </a:extLst>
          </p:cNvPr>
          <p:cNvSpPr>
            <a:spLocks noGrp="1"/>
          </p:cNvSpPr>
          <p:nvPr>
            <p:ph type="sldNum" sz="quarter" idx="12"/>
          </p:nvPr>
        </p:nvSpPr>
        <p:spPr/>
        <p:txBody>
          <a:bodyPr/>
          <a:lstStyle/>
          <a:p>
            <a:fld id="{7A304655-5D53-B746-8252-3F5A598C52D3}" type="slidenum">
              <a:rPr lang="en-CN" smtClean="0"/>
              <a:pPr/>
              <a:t>23</a:t>
            </a:fld>
            <a:endParaRPr lang="en-CN"/>
          </a:p>
        </p:txBody>
      </p:sp>
      <p:sp>
        <p:nvSpPr>
          <p:cNvPr id="3" name="Title 2">
            <a:extLst>
              <a:ext uri="{FF2B5EF4-FFF2-40B4-BE49-F238E27FC236}">
                <a16:creationId xmlns:a16="http://schemas.microsoft.com/office/drawing/2014/main" id="{7851EA8D-2DA6-A3BD-EC4B-211D00B5588B}"/>
              </a:ext>
            </a:extLst>
          </p:cNvPr>
          <p:cNvSpPr>
            <a:spLocks noGrp="1"/>
          </p:cNvSpPr>
          <p:nvPr>
            <p:ph type="title"/>
          </p:nvPr>
        </p:nvSpPr>
        <p:spPr/>
        <p:txBody>
          <a:bodyPr/>
          <a:lstStyle/>
          <a:p>
            <a:r>
              <a:rPr kumimoji="1" lang="zh-CN" altLang="en-US" dirty="0"/>
              <a:t>算术基本定理</a:t>
            </a:r>
          </a:p>
        </p:txBody>
      </p:sp>
      <p:sp>
        <p:nvSpPr>
          <p:cNvPr id="12" name="TextBox 11">
            <a:extLst>
              <a:ext uri="{FF2B5EF4-FFF2-40B4-BE49-F238E27FC236}">
                <a16:creationId xmlns:a16="http://schemas.microsoft.com/office/drawing/2014/main" id="{294B1B39-5D94-E8B8-C0BB-D6379C2E97AC}"/>
              </a:ext>
            </a:extLst>
          </p:cNvPr>
          <p:cNvSpPr txBox="1"/>
          <p:nvPr/>
        </p:nvSpPr>
        <p:spPr>
          <a:xfrm>
            <a:off x="930166" y="1097657"/>
            <a:ext cx="1492716" cy="369332"/>
          </a:xfrm>
          <a:prstGeom prst="rect">
            <a:avLst/>
          </a:prstGeom>
          <a:noFill/>
        </p:spPr>
        <p:txBody>
          <a:bodyPr wrap="none" rtlCol="0">
            <a:spAutoFit/>
          </a:bodyPr>
          <a:lstStyle/>
          <a:p>
            <a:r>
              <a:rPr kumimoji="1" lang="en-US" altLang="zh-CN" dirty="0"/>
              <a:t>2.</a:t>
            </a:r>
            <a:r>
              <a:rPr kumimoji="1" lang="zh-CN" altLang="en-US" dirty="0"/>
              <a:t> 如何证明</a:t>
            </a:r>
            <a:r>
              <a:rPr kumimoji="1" lang="en-US" altLang="zh-CN" dirty="0"/>
              <a:t>?</a:t>
            </a:r>
            <a:endParaRPr kumimoji="1" lang="zh-CN" altLang="en-US" dirty="0"/>
          </a:p>
        </p:txBody>
      </p:sp>
      <p:pic>
        <p:nvPicPr>
          <p:cNvPr id="13" name="Picture 12">
            <a:extLst>
              <a:ext uri="{FF2B5EF4-FFF2-40B4-BE49-F238E27FC236}">
                <a16:creationId xmlns:a16="http://schemas.microsoft.com/office/drawing/2014/main" id="{C9F32187-FB16-D9E2-FF8E-06231650D8D0}"/>
              </a:ext>
            </a:extLst>
          </p:cNvPr>
          <p:cNvPicPr>
            <a:picLocks noChangeAspect="1"/>
          </p:cNvPicPr>
          <p:nvPr/>
        </p:nvPicPr>
        <p:blipFill>
          <a:blip r:embed="rId2"/>
          <a:stretch>
            <a:fillRect/>
          </a:stretch>
        </p:blipFill>
        <p:spPr>
          <a:xfrm>
            <a:off x="1267249" y="1438702"/>
            <a:ext cx="6375400" cy="520700"/>
          </a:xfrm>
          <a:prstGeom prst="rect">
            <a:avLst/>
          </a:prstGeom>
        </p:spPr>
      </p:pic>
      <p:pic>
        <p:nvPicPr>
          <p:cNvPr id="26" name="Picture 25">
            <a:extLst>
              <a:ext uri="{FF2B5EF4-FFF2-40B4-BE49-F238E27FC236}">
                <a16:creationId xmlns:a16="http://schemas.microsoft.com/office/drawing/2014/main" id="{0256E974-8B74-0741-46AC-AA77AC4DDFC7}"/>
              </a:ext>
            </a:extLst>
          </p:cNvPr>
          <p:cNvPicPr>
            <a:picLocks noChangeAspect="1"/>
          </p:cNvPicPr>
          <p:nvPr/>
        </p:nvPicPr>
        <p:blipFill>
          <a:blip r:embed="rId3"/>
          <a:stretch>
            <a:fillRect/>
          </a:stretch>
        </p:blipFill>
        <p:spPr>
          <a:xfrm>
            <a:off x="1156741" y="1865167"/>
            <a:ext cx="6705600" cy="635000"/>
          </a:xfrm>
          <a:prstGeom prst="rect">
            <a:avLst/>
          </a:prstGeom>
        </p:spPr>
      </p:pic>
      <p:pic>
        <p:nvPicPr>
          <p:cNvPr id="4" name="Picture 3">
            <a:extLst>
              <a:ext uri="{FF2B5EF4-FFF2-40B4-BE49-F238E27FC236}">
                <a16:creationId xmlns:a16="http://schemas.microsoft.com/office/drawing/2014/main" id="{8793A708-D714-6AD1-ADF7-5B5E8F1FB67B}"/>
              </a:ext>
            </a:extLst>
          </p:cNvPr>
          <p:cNvPicPr>
            <a:picLocks noChangeAspect="1"/>
          </p:cNvPicPr>
          <p:nvPr/>
        </p:nvPicPr>
        <p:blipFill>
          <a:blip r:embed="rId4"/>
          <a:stretch>
            <a:fillRect/>
          </a:stretch>
        </p:blipFill>
        <p:spPr>
          <a:xfrm>
            <a:off x="1232941" y="2560156"/>
            <a:ext cx="6629400" cy="863600"/>
          </a:xfrm>
          <a:prstGeom prst="rect">
            <a:avLst/>
          </a:prstGeom>
        </p:spPr>
      </p:pic>
      <p:pic>
        <p:nvPicPr>
          <p:cNvPr id="5" name="Picture 4">
            <a:extLst>
              <a:ext uri="{FF2B5EF4-FFF2-40B4-BE49-F238E27FC236}">
                <a16:creationId xmlns:a16="http://schemas.microsoft.com/office/drawing/2014/main" id="{4BCCEBF2-96AD-97AC-FD90-7ADA249F5083}"/>
              </a:ext>
            </a:extLst>
          </p:cNvPr>
          <p:cNvPicPr>
            <a:picLocks noChangeAspect="1"/>
          </p:cNvPicPr>
          <p:nvPr/>
        </p:nvPicPr>
        <p:blipFill>
          <a:blip r:embed="rId5"/>
          <a:stretch>
            <a:fillRect/>
          </a:stretch>
        </p:blipFill>
        <p:spPr>
          <a:xfrm>
            <a:off x="1194841" y="3453454"/>
            <a:ext cx="6705600" cy="558800"/>
          </a:xfrm>
          <a:prstGeom prst="rect">
            <a:avLst/>
          </a:prstGeom>
        </p:spPr>
      </p:pic>
      <p:pic>
        <p:nvPicPr>
          <p:cNvPr id="6" name="Picture 5">
            <a:extLst>
              <a:ext uri="{FF2B5EF4-FFF2-40B4-BE49-F238E27FC236}">
                <a16:creationId xmlns:a16="http://schemas.microsoft.com/office/drawing/2014/main" id="{5D196E5E-A907-C9BC-B902-76204041CB52}"/>
              </a:ext>
            </a:extLst>
          </p:cNvPr>
          <p:cNvPicPr>
            <a:picLocks noChangeAspect="1"/>
          </p:cNvPicPr>
          <p:nvPr/>
        </p:nvPicPr>
        <p:blipFill>
          <a:blip r:embed="rId6"/>
          <a:stretch>
            <a:fillRect/>
          </a:stretch>
        </p:blipFill>
        <p:spPr>
          <a:xfrm>
            <a:off x="1239291" y="4009413"/>
            <a:ext cx="6616700" cy="558800"/>
          </a:xfrm>
          <a:prstGeom prst="rect">
            <a:avLst/>
          </a:prstGeom>
        </p:spPr>
      </p:pic>
      <p:pic>
        <p:nvPicPr>
          <p:cNvPr id="7" name="Picture 6">
            <a:extLst>
              <a:ext uri="{FF2B5EF4-FFF2-40B4-BE49-F238E27FC236}">
                <a16:creationId xmlns:a16="http://schemas.microsoft.com/office/drawing/2014/main" id="{42F1A07A-BAD5-259E-C9F6-2F92B5C206FF}"/>
              </a:ext>
            </a:extLst>
          </p:cNvPr>
          <p:cNvPicPr>
            <a:picLocks noChangeAspect="1"/>
          </p:cNvPicPr>
          <p:nvPr/>
        </p:nvPicPr>
        <p:blipFill>
          <a:blip r:embed="rId7"/>
          <a:stretch>
            <a:fillRect/>
          </a:stretch>
        </p:blipFill>
        <p:spPr>
          <a:xfrm>
            <a:off x="3684041" y="4353441"/>
            <a:ext cx="1727200" cy="673100"/>
          </a:xfrm>
          <a:prstGeom prst="rect">
            <a:avLst/>
          </a:prstGeom>
        </p:spPr>
      </p:pic>
      <p:pic>
        <p:nvPicPr>
          <p:cNvPr id="14" name="Picture 13">
            <a:extLst>
              <a:ext uri="{FF2B5EF4-FFF2-40B4-BE49-F238E27FC236}">
                <a16:creationId xmlns:a16="http://schemas.microsoft.com/office/drawing/2014/main" id="{2207B642-EDF7-1407-2E63-C200338E2201}"/>
              </a:ext>
            </a:extLst>
          </p:cNvPr>
          <p:cNvPicPr>
            <a:picLocks noChangeAspect="1"/>
          </p:cNvPicPr>
          <p:nvPr/>
        </p:nvPicPr>
        <p:blipFill>
          <a:blip r:embed="rId8"/>
          <a:stretch>
            <a:fillRect/>
          </a:stretch>
        </p:blipFill>
        <p:spPr>
          <a:xfrm>
            <a:off x="1267249" y="5001399"/>
            <a:ext cx="6515100" cy="330200"/>
          </a:xfrm>
          <a:prstGeom prst="rect">
            <a:avLst/>
          </a:prstGeom>
        </p:spPr>
      </p:pic>
    </p:spTree>
    <p:extLst>
      <p:ext uri="{BB962C8B-B14F-4D97-AF65-F5344CB8AC3E}">
        <p14:creationId xmlns:p14="http://schemas.microsoft.com/office/powerpoint/2010/main" val="1621202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6A3BB1-A835-2F98-80DC-A423857591B6}"/>
              </a:ext>
            </a:extLst>
          </p:cNvPr>
          <p:cNvSpPr>
            <a:spLocks noGrp="1"/>
          </p:cNvSpPr>
          <p:nvPr>
            <p:ph type="sldNum" sz="quarter" idx="12"/>
          </p:nvPr>
        </p:nvSpPr>
        <p:spPr/>
        <p:txBody>
          <a:bodyPr/>
          <a:lstStyle/>
          <a:p>
            <a:fld id="{7A304655-5D53-B746-8252-3F5A598C52D3}" type="slidenum">
              <a:rPr lang="en-CN" smtClean="0"/>
              <a:pPr/>
              <a:t>24</a:t>
            </a:fld>
            <a:endParaRPr lang="en-CN"/>
          </a:p>
        </p:txBody>
      </p:sp>
      <p:sp>
        <p:nvSpPr>
          <p:cNvPr id="3" name="Title 2">
            <a:extLst>
              <a:ext uri="{FF2B5EF4-FFF2-40B4-BE49-F238E27FC236}">
                <a16:creationId xmlns:a16="http://schemas.microsoft.com/office/drawing/2014/main" id="{7851EA8D-2DA6-A3BD-EC4B-211D00B5588B}"/>
              </a:ext>
            </a:extLst>
          </p:cNvPr>
          <p:cNvSpPr>
            <a:spLocks noGrp="1"/>
          </p:cNvSpPr>
          <p:nvPr>
            <p:ph type="title"/>
          </p:nvPr>
        </p:nvSpPr>
        <p:spPr/>
        <p:txBody>
          <a:bodyPr/>
          <a:lstStyle/>
          <a:p>
            <a:r>
              <a:rPr kumimoji="1" lang="zh-CN" altLang="en-US" dirty="0"/>
              <a:t>算术基本定理</a:t>
            </a:r>
          </a:p>
        </p:txBody>
      </p:sp>
      <p:sp>
        <p:nvSpPr>
          <p:cNvPr id="12" name="TextBox 11">
            <a:extLst>
              <a:ext uri="{FF2B5EF4-FFF2-40B4-BE49-F238E27FC236}">
                <a16:creationId xmlns:a16="http://schemas.microsoft.com/office/drawing/2014/main" id="{294B1B39-5D94-E8B8-C0BB-D6379C2E97AC}"/>
              </a:ext>
            </a:extLst>
          </p:cNvPr>
          <p:cNvSpPr txBox="1"/>
          <p:nvPr/>
        </p:nvSpPr>
        <p:spPr>
          <a:xfrm>
            <a:off x="930166" y="1097657"/>
            <a:ext cx="1492716" cy="369332"/>
          </a:xfrm>
          <a:prstGeom prst="rect">
            <a:avLst/>
          </a:prstGeom>
          <a:noFill/>
        </p:spPr>
        <p:txBody>
          <a:bodyPr wrap="none" rtlCol="0">
            <a:spAutoFit/>
          </a:bodyPr>
          <a:lstStyle/>
          <a:p>
            <a:r>
              <a:rPr kumimoji="1" lang="en-US" altLang="zh-CN" dirty="0"/>
              <a:t>2.</a:t>
            </a:r>
            <a:r>
              <a:rPr kumimoji="1" lang="zh-CN" altLang="en-US" dirty="0"/>
              <a:t> 如何证明</a:t>
            </a:r>
            <a:r>
              <a:rPr kumimoji="1" lang="en-US" altLang="zh-CN" dirty="0"/>
              <a:t>?</a:t>
            </a:r>
            <a:endParaRPr kumimoji="1" lang="zh-CN" altLang="en-US" dirty="0"/>
          </a:p>
        </p:txBody>
      </p:sp>
      <p:pic>
        <p:nvPicPr>
          <p:cNvPr id="26" name="Picture 25">
            <a:extLst>
              <a:ext uri="{FF2B5EF4-FFF2-40B4-BE49-F238E27FC236}">
                <a16:creationId xmlns:a16="http://schemas.microsoft.com/office/drawing/2014/main" id="{0256E974-8B74-0741-46AC-AA77AC4DDFC7}"/>
              </a:ext>
            </a:extLst>
          </p:cNvPr>
          <p:cNvPicPr>
            <a:picLocks noChangeAspect="1"/>
          </p:cNvPicPr>
          <p:nvPr/>
        </p:nvPicPr>
        <p:blipFill>
          <a:blip r:embed="rId2"/>
          <a:stretch>
            <a:fillRect/>
          </a:stretch>
        </p:blipFill>
        <p:spPr>
          <a:xfrm>
            <a:off x="1156741" y="1865167"/>
            <a:ext cx="6705600" cy="635000"/>
          </a:xfrm>
          <a:prstGeom prst="rect">
            <a:avLst/>
          </a:prstGeom>
        </p:spPr>
      </p:pic>
      <p:pic>
        <p:nvPicPr>
          <p:cNvPr id="4" name="Picture 3">
            <a:extLst>
              <a:ext uri="{FF2B5EF4-FFF2-40B4-BE49-F238E27FC236}">
                <a16:creationId xmlns:a16="http://schemas.microsoft.com/office/drawing/2014/main" id="{8793A708-D714-6AD1-ADF7-5B5E8F1FB67B}"/>
              </a:ext>
            </a:extLst>
          </p:cNvPr>
          <p:cNvPicPr>
            <a:picLocks noChangeAspect="1"/>
          </p:cNvPicPr>
          <p:nvPr/>
        </p:nvPicPr>
        <p:blipFill rotWithShape="1">
          <a:blip r:embed="rId3"/>
          <a:srcRect r="90188" b="60938"/>
          <a:stretch/>
        </p:blipFill>
        <p:spPr>
          <a:xfrm>
            <a:off x="1232941" y="2369467"/>
            <a:ext cx="650450" cy="337339"/>
          </a:xfrm>
          <a:prstGeom prst="rect">
            <a:avLst/>
          </a:prstGeom>
        </p:spPr>
      </p:pic>
      <p:pic>
        <p:nvPicPr>
          <p:cNvPr id="6" name="Picture 5">
            <a:extLst>
              <a:ext uri="{FF2B5EF4-FFF2-40B4-BE49-F238E27FC236}">
                <a16:creationId xmlns:a16="http://schemas.microsoft.com/office/drawing/2014/main" id="{5D196E5E-A907-C9BC-B902-76204041CB52}"/>
              </a:ext>
            </a:extLst>
          </p:cNvPr>
          <p:cNvPicPr>
            <a:picLocks noChangeAspect="1"/>
          </p:cNvPicPr>
          <p:nvPr/>
        </p:nvPicPr>
        <p:blipFill>
          <a:blip r:embed="rId4"/>
          <a:stretch>
            <a:fillRect/>
          </a:stretch>
        </p:blipFill>
        <p:spPr>
          <a:xfrm>
            <a:off x="1222799" y="2705083"/>
            <a:ext cx="6616700" cy="558800"/>
          </a:xfrm>
          <a:prstGeom prst="rect">
            <a:avLst/>
          </a:prstGeom>
        </p:spPr>
      </p:pic>
      <p:pic>
        <p:nvPicPr>
          <p:cNvPr id="7" name="Picture 6">
            <a:extLst>
              <a:ext uri="{FF2B5EF4-FFF2-40B4-BE49-F238E27FC236}">
                <a16:creationId xmlns:a16="http://schemas.microsoft.com/office/drawing/2014/main" id="{42F1A07A-BAD5-259E-C9F6-2F92B5C206FF}"/>
              </a:ext>
            </a:extLst>
          </p:cNvPr>
          <p:cNvPicPr>
            <a:picLocks noChangeAspect="1"/>
          </p:cNvPicPr>
          <p:nvPr/>
        </p:nvPicPr>
        <p:blipFill>
          <a:blip r:embed="rId5"/>
          <a:stretch>
            <a:fillRect/>
          </a:stretch>
        </p:blipFill>
        <p:spPr>
          <a:xfrm>
            <a:off x="3708400" y="3079691"/>
            <a:ext cx="1727200" cy="673100"/>
          </a:xfrm>
          <a:prstGeom prst="rect">
            <a:avLst/>
          </a:prstGeom>
        </p:spPr>
      </p:pic>
      <p:pic>
        <p:nvPicPr>
          <p:cNvPr id="14" name="Picture 13">
            <a:extLst>
              <a:ext uri="{FF2B5EF4-FFF2-40B4-BE49-F238E27FC236}">
                <a16:creationId xmlns:a16="http://schemas.microsoft.com/office/drawing/2014/main" id="{2207B642-EDF7-1407-2E63-C200338E2201}"/>
              </a:ext>
            </a:extLst>
          </p:cNvPr>
          <p:cNvPicPr>
            <a:picLocks noChangeAspect="1"/>
          </p:cNvPicPr>
          <p:nvPr/>
        </p:nvPicPr>
        <p:blipFill>
          <a:blip r:embed="rId6"/>
          <a:stretch>
            <a:fillRect/>
          </a:stretch>
        </p:blipFill>
        <p:spPr>
          <a:xfrm>
            <a:off x="1267249" y="3699674"/>
            <a:ext cx="6515100" cy="330200"/>
          </a:xfrm>
          <a:prstGeom prst="rect">
            <a:avLst/>
          </a:prstGeom>
        </p:spPr>
      </p:pic>
      <p:pic>
        <p:nvPicPr>
          <p:cNvPr id="8" name="Picture 7">
            <a:extLst>
              <a:ext uri="{FF2B5EF4-FFF2-40B4-BE49-F238E27FC236}">
                <a16:creationId xmlns:a16="http://schemas.microsoft.com/office/drawing/2014/main" id="{459837AA-6938-4701-2127-7C4EFB92563C}"/>
              </a:ext>
            </a:extLst>
          </p:cNvPr>
          <p:cNvPicPr>
            <a:picLocks noChangeAspect="1"/>
          </p:cNvPicPr>
          <p:nvPr/>
        </p:nvPicPr>
        <p:blipFill>
          <a:blip r:embed="rId7"/>
          <a:stretch>
            <a:fillRect/>
          </a:stretch>
        </p:blipFill>
        <p:spPr>
          <a:xfrm>
            <a:off x="1060574" y="3988467"/>
            <a:ext cx="1231900" cy="241300"/>
          </a:xfrm>
          <a:prstGeom prst="rect">
            <a:avLst/>
          </a:prstGeom>
        </p:spPr>
      </p:pic>
      <p:pic>
        <p:nvPicPr>
          <p:cNvPr id="9" name="Picture 8">
            <a:extLst>
              <a:ext uri="{FF2B5EF4-FFF2-40B4-BE49-F238E27FC236}">
                <a16:creationId xmlns:a16="http://schemas.microsoft.com/office/drawing/2014/main" id="{6C02ACD5-A44A-0DC9-F081-61A964AE7745}"/>
              </a:ext>
            </a:extLst>
          </p:cNvPr>
          <p:cNvPicPr>
            <a:picLocks noChangeAspect="1"/>
          </p:cNvPicPr>
          <p:nvPr/>
        </p:nvPicPr>
        <p:blipFill>
          <a:blip r:embed="rId8"/>
          <a:stretch>
            <a:fillRect/>
          </a:stretch>
        </p:blipFill>
        <p:spPr>
          <a:xfrm>
            <a:off x="2321349" y="3981802"/>
            <a:ext cx="5461000" cy="317500"/>
          </a:xfrm>
          <a:prstGeom prst="rect">
            <a:avLst/>
          </a:prstGeom>
        </p:spPr>
      </p:pic>
      <p:pic>
        <p:nvPicPr>
          <p:cNvPr id="10" name="Picture 9">
            <a:extLst>
              <a:ext uri="{FF2B5EF4-FFF2-40B4-BE49-F238E27FC236}">
                <a16:creationId xmlns:a16="http://schemas.microsoft.com/office/drawing/2014/main" id="{D2C0ED26-2DE6-66F7-012F-F116F57A9B0A}"/>
              </a:ext>
            </a:extLst>
          </p:cNvPr>
          <p:cNvPicPr>
            <a:picLocks noChangeAspect="1"/>
          </p:cNvPicPr>
          <p:nvPr/>
        </p:nvPicPr>
        <p:blipFill>
          <a:blip r:embed="rId9"/>
          <a:stretch>
            <a:fillRect/>
          </a:stretch>
        </p:blipFill>
        <p:spPr>
          <a:xfrm>
            <a:off x="1533882" y="4380839"/>
            <a:ext cx="1778000" cy="254000"/>
          </a:xfrm>
          <a:prstGeom prst="rect">
            <a:avLst/>
          </a:prstGeom>
        </p:spPr>
      </p:pic>
      <p:pic>
        <p:nvPicPr>
          <p:cNvPr id="11" name="Picture 10">
            <a:extLst>
              <a:ext uri="{FF2B5EF4-FFF2-40B4-BE49-F238E27FC236}">
                <a16:creationId xmlns:a16="http://schemas.microsoft.com/office/drawing/2014/main" id="{061D5C9A-AFBA-B036-D743-3FFBC4867E30}"/>
              </a:ext>
            </a:extLst>
          </p:cNvPr>
          <p:cNvPicPr>
            <a:picLocks noChangeAspect="1"/>
          </p:cNvPicPr>
          <p:nvPr/>
        </p:nvPicPr>
        <p:blipFill>
          <a:blip r:embed="rId10"/>
          <a:stretch>
            <a:fillRect/>
          </a:stretch>
        </p:blipFill>
        <p:spPr>
          <a:xfrm>
            <a:off x="3972349" y="4229112"/>
            <a:ext cx="965200" cy="673100"/>
          </a:xfrm>
          <a:prstGeom prst="rect">
            <a:avLst/>
          </a:prstGeom>
        </p:spPr>
      </p:pic>
      <p:pic>
        <p:nvPicPr>
          <p:cNvPr id="15" name="Picture 14">
            <a:extLst>
              <a:ext uri="{FF2B5EF4-FFF2-40B4-BE49-F238E27FC236}">
                <a16:creationId xmlns:a16="http://schemas.microsoft.com/office/drawing/2014/main" id="{4CB46A23-2C7E-D3B8-3145-24249185FD4B}"/>
              </a:ext>
            </a:extLst>
          </p:cNvPr>
          <p:cNvPicPr>
            <a:picLocks noChangeAspect="1"/>
          </p:cNvPicPr>
          <p:nvPr/>
        </p:nvPicPr>
        <p:blipFill>
          <a:blip r:embed="rId11"/>
          <a:stretch>
            <a:fillRect/>
          </a:stretch>
        </p:blipFill>
        <p:spPr>
          <a:xfrm>
            <a:off x="1267249" y="4834077"/>
            <a:ext cx="5283200" cy="317500"/>
          </a:xfrm>
          <a:prstGeom prst="rect">
            <a:avLst/>
          </a:prstGeom>
        </p:spPr>
      </p:pic>
      <p:pic>
        <p:nvPicPr>
          <p:cNvPr id="16" name="Picture 15">
            <a:extLst>
              <a:ext uri="{FF2B5EF4-FFF2-40B4-BE49-F238E27FC236}">
                <a16:creationId xmlns:a16="http://schemas.microsoft.com/office/drawing/2014/main" id="{B09D0698-D5FF-C855-6B62-7FDFF4D3ED31}"/>
              </a:ext>
            </a:extLst>
          </p:cNvPr>
          <p:cNvPicPr>
            <a:picLocks noChangeAspect="1"/>
          </p:cNvPicPr>
          <p:nvPr/>
        </p:nvPicPr>
        <p:blipFill>
          <a:blip r:embed="rId12"/>
          <a:stretch>
            <a:fillRect/>
          </a:stretch>
        </p:blipFill>
        <p:spPr>
          <a:xfrm>
            <a:off x="1267249" y="5120704"/>
            <a:ext cx="6096000" cy="762000"/>
          </a:xfrm>
          <a:prstGeom prst="rect">
            <a:avLst/>
          </a:prstGeom>
        </p:spPr>
      </p:pic>
      <p:pic>
        <p:nvPicPr>
          <p:cNvPr id="17" name="Picture 16">
            <a:extLst>
              <a:ext uri="{FF2B5EF4-FFF2-40B4-BE49-F238E27FC236}">
                <a16:creationId xmlns:a16="http://schemas.microsoft.com/office/drawing/2014/main" id="{5A396652-F36E-ABE9-C8CF-4D727E4193DC}"/>
              </a:ext>
            </a:extLst>
          </p:cNvPr>
          <p:cNvPicPr>
            <a:picLocks noChangeAspect="1"/>
          </p:cNvPicPr>
          <p:nvPr/>
        </p:nvPicPr>
        <p:blipFill rotWithShape="1">
          <a:blip r:embed="rId13"/>
          <a:srcRect t="1" b="9144"/>
          <a:stretch/>
        </p:blipFill>
        <p:spPr>
          <a:xfrm>
            <a:off x="1115797" y="5790037"/>
            <a:ext cx="6680200" cy="542315"/>
          </a:xfrm>
          <a:prstGeom prst="rect">
            <a:avLst/>
          </a:prstGeom>
        </p:spPr>
      </p:pic>
      <p:pic>
        <p:nvPicPr>
          <p:cNvPr id="19" name="Picture 18">
            <a:extLst>
              <a:ext uri="{FF2B5EF4-FFF2-40B4-BE49-F238E27FC236}">
                <a16:creationId xmlns:a16="http://schemas.microsoft.com/office/drawing/2014/main" id="{8ADDE937-FEC1-6B2A-9E86-4868412FD846}"/>
              </a:ext>
            </a:extLst>
          </p:cNvPr>
          <p:cNvPicPr>
            <a:picLocks noChangeAspect="1"/>
          </p:cNvPicPr>
          <p:nvPr/>
        </p:nvPicPr>
        <p:blipFill>
          <a:blip r:embed="rId14"/>
          <a:stretch>
            <a:fillRect/>
          </a:stretch>
        </p:blipFill>
        <p:spPr>
          <a:xfrm>
            <a:off x="1115797" y="1483680"/>
            <a:ext cx="6502400" cy="419100"/>
          </a:xfrm>
          <a:prstGeom prst="rect">
            <a:avLst/>
          </a:prstGeom>
        </p:spPr>
      </p:pic>
    </p:spTree>
    <p:extLst>
      <p:ext uri="{BB962C8B-B14F-4D97-AF65-F5344CB8AC3E}">
        <p14:creationId xmlns:p14="http://schemas.microsoft.com/office/powerpoint/2010/main" val="301633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6A3BB1-A835-2F98-80DC-A423857591B6}"/>
              </a:ext>
            </a:extLst>
          </p:cNvPr>
          <p:cNvSpPr>
            <a:spLocks noGrp="1"/>
          </p:cNvSpPr>
          <p:nvPr>
            <p:ph type="sldNum" sz="quarter" idx="12"/>
          </p:nvPr>
        </p:nvSpPr>
        <p:spPr/>
        <p:txBody>
          <a:bodyPr/>
          <a:lstStyle/>
          <a:p>
            <a:fld id="{7A304655-5D53-B746-8252-3F5A598C52D3}" type="slidenum">
              <a:rPr lang="en-CN" smtClean="0"/>
              <a:pPr/>
              <a:t>25</a:t>
            </a:fld>
            <a:endParaRPr lang="en-CN"/>
          </a:p>
        </p:txBody>
      </p:sp>
      <p:sp>
        <p:nvSpPr>
          <p:cNvPr id="5" name="TextBox 4">
            <a:extLst>
              <a:ext uri="{FF2B5EF4-FFF2-40B4-BE49-F238E27FC236}">
                <a16:creationId xmlns:a16="http://schemas.microsoft.com/office/drawing/2014/main" id="{31FB04E7-8C20-BF0C-A9BF-828CF0C9D169}"/>
              </a:ext>
            </a:extLst>
          </p:cNvPr>
          <p:cNvSpPr txBox="1"/>
          <p:nvPr/>
        </p:nvSpPr>
        <p:spPr>
          <a:xfrm>
            <a:off x="3376801" y="5172502"/>
            <a:ext cx="2390398" cy="369332"/>
          </a:xfrm>
          <a:prstGeom prst="rect">
            <a:avLst/>
          </a:prstGeom>
          <a:noFill/>
        </p:spPr>
        <p:txBody>
          <a:bodyPr wrap="none" rtlCol="0">
            <a:spAutoFit/>
          </a:bodyPr>
          <a:lstStyle/>
          <a:p>
            <a:r>
              <a:rPr kumimoji="1" lang="zh-CN" altLang="en-US" dirty="0"/>
              <a:t>不用太纠结</a:t>
            </a:r>
            <a:r>
              <a:rPr kumimoji="1" lang="en-US" altLang="zh-CN" dirty="0"/>
              <a:t>,</a:t>
            </a:r>
            <a:r>
              <a:rPr kumimoji="1" lang="zh-CN" altLang="en-US" dirty="0"/>
              <a:t> 习惯就好</a:t>
            </a:r>
          </a:p>
        </p:txBody>
      </p:sp>
      <p:pic>
        <p:nvPicPr>
          <p:cNvPr id="1026" name="Picture 2">
            <a:extLst>
              <a:ext uri="{FF2B5EF4-FFF2-40B4-BE49-F238E27FC236}">
                <a16:creationId xmlns:a16="http://schemas.microsoft.com/office/drawing/2014/main" id="{43B41632-3D67-BD6D-360E-75487A1F45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4123" y="1216755"/>
            <a:ext cx="3215754" cy="321575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90EBB6B-A8ED-3631-57F9-E60DDF0AEF7E}"/>
              </a:ext>
            </a:extLst>
          </p:cNvPr>
          <p:cNvSpPr txBox="1"/>
          <p:nvPr/>
        </p:nvSpPr>
        <p:spPr>
          <a:xfrm>
            <a:off x="3543513" y="4603423"/>
            <a:ext cx="2056973" cy="369332"/>
          </a:xfrm>
          <a:prstGeom prst="rect">
            <a:avLst/>
          </a:prstGeom>
          <a:noFill/>
        </p:spPr>
        <p:txBody>
          <a:bodyPr wrap="none" rtlCol="0">
            <a:spAutoFit/>
          </a:bodyPr>
          <a:lstStyle/>
          <a:p>
            <a:r>
              <a:rPr kumimoji="1" lang="zh-CN" altLang="en-CN" dirty="0"/>
              <a:t>啥啥啥</a:t>
            </a:r>
            <a:r>
              <a:rPr kumimoji="1" lang="en-US" altLang="zh-CN" dirty="0"/>
              <a:t>,</a:t>
            </a:r>
            <a:r>
              <a:rPr kumimoji="1" lang="zh-CN" altLang="en-US" dirty="0"/>
              <a:t> 这都是啥</a:t>
            </a:r>
            <a:r>
              <a:rPr kumimoji="1" lang="en-US" altLang="zh-CN" dirty="0"/>
              <a:t>?</a:t>
            </a:r>
            <a:endParaRPr kumimoji="1" lang="zh-CN" altLang="en-US" dirty="0"/>
          </a:p>
        </p:txBody>
      </p:sp>
      <p:sp>
        <p:nvSpPr>
          <p:cNvPr id="18" name="TextBox 17">
            <a:extLst>
              <a:ext uri="{FF2B5EF4-FFF2-40B4-BE49-F238E27FC236}">
                <a16:creationId xmlns:a16="http://schemas.microsoft.com/office/drawing/2014/main" id="{8B097136-E16D-8232-BDD3-7F997285A33D}"/>
              </a:ext>
            </a:extLst>
          </p:cNvPr>
          <p:cNvSpPr txBox="1"/>
          <p:nvPr/>
        </p:nvSpPr>
        <p:spPr>
          <a:xfrm>
            <a:off x="2674961" y="5704050"/>
            <a:ext cx="4087979" cy="369332"/>
          </a:xfrm>
          <a:prstGeom prst="rect">
            <a:avLst/>
          </a:prstGeom>
          <a:noFill/>
        </p:spPr>
        <p:txBody>
          <a:bodyPr wrap="none" rtlCol="0">
            <a:spAutoFit/>
          </a:bodyPr>
          <a:lstStyle/>
          <a:p>
            <a:r>
              <a:rPr kumimoji="1" lang="zh-CN" altLang="en-US" dirty="0"/>
              <a:t>回顾</a:t>
            </a:r>
            <a:r>
              <a:rPr kumimoji="1" lang="en-US" altLang="zh-CN" dirty="0"/>
              <a:t>《</a:t>
            </a:r>
            <a:r>
              <a:rPr kumimoji="1" lang="zh-CN" altLang="en-US" dirty="0"/>
              <a:t>马克思主义原理</a:t>
            </a:r>
            <a:r>
              <a:rPr kumimoji="1" lang="en-US" altLang="zh-CN" dirty="0"/>
              <a:t>》:</a:t>
            </a:r>
            <a:r>
              <a:rPr kumimoji="1" lang="zh-CN" altLang="en-US" dirty="0"/>
              <a:t> 认知的过程</a:t>
            </a:r>
          </a:p>
        </p:txBody>
      </p:sp>
      <p:sp>
        <p:nvSpPr>
          <p:cNvPr id="27" name="Title 2">
            <a:extLst>
              <a:ext uri="{FF2B5EF4-FFF2-40B4-BE49-F238E27FC236}">
                <a16:creationId xmlns:a16="http://schemas.microsoft.com/office/drawing/2014/main" id="{27FB229D-483E-0B31-24AB-358ED86AEB58}"/>
              </a:ext>
            </a:extLst>
          </p:cNvPr>
          <p:cNvSpPr>
            <a:spLocks noGrp="1"/>
          </p:cNvSpPr>
          <p:nvPr>
            <p:ph type="title"/>
          </p:nvPr>
        </p:nvSpPr>
        <p:spPr/>
        <p:txBody>
          <a:bodyPr/>
          <a:lstStyle/>
          <a:p>
            <a:r>
              <a:rPr kumimoji="1" lang="zh-CN" altLang="en-US" dirty="0"/>
              <a:t>算术基本定理</a:t>
            </a:r>
          </a:p>
        </p:txBody>
      </p:sp>
    </p:spTree>
    <p:extLst>
      <p:ext uri="{BB962C8B-B14F-4D97-AF65-F5344CB8AC3E}">
        <p14:creationId xmlns:p14="http://schemas.microsoft.com/office/powerpoint/2010/main" val="3933527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6A3BB1-A835-2F98-80DC-A423857591B6}"/>
              </a:ext>
            </a:extLst>
          </p:cNvPr>
          <p:cNvSpPr>
            <a:spLocks noGrp="1"/>
          </p:cNvSpPr>
          <p:nvPr>
            <p:ph type="sldNum" sz="quarter" idx="12"/>
          </p:nvPr>
        </p:nvSpPr>
        <p:spPr/>
        <p:txBody>
          <a:bodyPr/>
          <a:lstStyle/>
          <a:p>
            <a:fld id="{7A304655-5D53-B746-8252-3F5A598C52D3}" type="slidenum">
              <a:rPr lang="en-CN" smtClean="0"/>
              <a:pPr/>
              <a:t>26</a:t>
            </a:fld>
            <a:endParaRPr lang="en-CN"/>
          </a:p>
        </p:txBody>
      </p:sp>
      <p:sp>
        <p:nvSpPr>
          <p:cNvPr id="27" name="Title 2">
            <a:extLst>
              <a:ext uri="{FF2B5EF4-FFF2-40B4-BE49-F238E27FC236}">
                <a16:creationId xmlns:a16="http://schemas.microsoft.com/office/drawing/2014/main" id="{27FB229D-483E-0B31-24AB-358ED86AEB58}"/>
              </a:ext>
            </a:extLst>
          </p:cNvPr>
          <p:cNvSpPr>
            <a:spLocks noGrp="1"/>
          </p:cNvSpPr>
          <p:nvPr>
            <p:ph type="title"/>
          </p:nvPr>
        </p:nvSpPr>
        <p:spPr/>
        <p:txBody>
          <a:bodyPr/>
          <a:lstStyle/>
          <a:p>
            <a:r>
              <a:rPr kumimoji="1" lang="zh-CN" altLang="en-US" dirty="0"/>
              <a:t>关于</a:t>
            </a:r>
            <a:r>
              <a:rPr kumimoji="1" lang="en-US" altLang="zh-CN" dirty="0"/>
              <a:t>Alan</a:t>
            </a:r>
            <a:r>
              <a:rPr kumimoji="1" lang="zh-CN" altLang="en-US" dirty="0"/>
              <a:t> </a:t>
            </a:r>
            <a:r>
              <a:rPr kumimoji="1" lang="en-US" altLang="zh-CN" dirty="0"/>
              <a:t>Turing</a:t>
            </a:r>
            <a:r>
              <a:rPr kumimoji="1" lang="zh-CN" altLang="en-US" dirty="0"/>
              <a:t>的故事</a:t>
            </a:r>
          </a:p>
        </p:txBody>
      </p:sp>
      <p:sp>
        <p:nvSpPr>
          <p:cNvPr id="3" name="TextBox 2">
            <a:extLst>
              <a:ext uri="{FF2B5EF4-FFF2-40B4-BE49-F238E27FC236}">
                <a16:creationId xmlns:a16="http://schemas.microsoft.com/office/drawing/2014/main" id="{64EC7C59-6606-44CE-0BB3-4376003D4A95}"/>
              </a:ext>
            </a:extLst>
          </p:cNvPr>
          <p:cNvSpPr txBox="1"/>
          <p:nvPr/>
        </p:nvSpPr>
        <p:spPr>
          <a:xfrm>
            <a:off x="628650" y="1214651"/>
            <a:ext cx="3903633" cy="369332"/>
          </a:xfrm>
          <a:prstGeom prst="rect">
            <a:avLst/>
          </a:prstGeom>
          <a:noFill/>
        </p:spPr>
        <p:txBody>
          <a:bodyPr wrap="none" rtlCol="0">
            <a:spAutoFit/>
          </a:bodyPr>
          <a:lstStyle/>
          <a:p>
            <a:r>
              <a:rPr kumimoji="1" lang="zh-CN" altLang="en-US" dirty="0"/>
              <a:t>我们来做一个英语阅读</a:t>
            </a:r>
            <a:r>
              <a:rPr kumimoji="1" lang="en-US" altLang="zh-CN" dirty="0"/>
              <a:t>!</a:t>
            </a:r>
            <a:r>
              <a:rPr kumimoji="1" lang="zh-CN" altLang="en-US" dirty="0"/>
              <a:t> 但是很好玩</a:t>
            </a:r>
            <a:r>
              <a:rPr kumimoji="1" lang="en-US" altLang="zh-CN" dirty="0"/>
              <a:t>!</a:t>
            </a:r>
            <a:r>
              <a:rPr kumimoji="1" lang="zh-CN" altLang="en-US" dirty="0"/>
              <a:t> </a:t>
            </a:r>
          </a:p>
        </p:txBody>
      </p:sp>
      <p:pic>
        <p:nvPicPr>
          <p:cNvPr id="4" name="Picture 3">
            <a:extLst>
              <a:ext uri="{FF2B5EF4-FFF2-40B4-BE49-F238E27FC236}">
                <a16:creationId xmlns:a16="http://schemas.microsoft.com/office/drawing/2014/main" id="{84101CF3-C1CB-0941-4DE6-89F06FB734F4}"/>
              </a:ext>
            </a:extLst>
          </p:cNvPr>
          <p:cNvPicPr>
            <a:picLocks noChangeAspect="1"/>
          </p:cNvPicPr>
          <p:nvPr/>
        </p:nvPicPr>
        <p:blipFill>
          <a:blip r:embed="rId2"/>
          <a:stretch>
            <a:fillRect/>
          </a:stretch>
        </p:blipFill>
        <p:spPr>
          <a:xfrm>
            <a:off x="6333856" y="1399317"/>
            <a:ext cx="2705100" cy="4343400"/>
          </a:xfrm>
          <a:prstGeom prst="rect">
            <a:avLst/>
          </a:prstGeom>
        </p:spPr>
      </p:pic>
      <p:sp>
        <p:nvSpPr>
          <p:cNvPr id="11" name="TextBox 10">
            <a:extLst>
              <a:ext uri="{FF2B5EF4-FFF2-40B4-BE49-F238E27FC236}">
                <a16:creationId xmlns:a16="http://schemas.microsoft.com/office/drawing/2014/main" id="{87EEBDA4-8EE0-6FEF-7EBE-CD0A27858BAB}"/>
              </a:ext>
            </a:extLst>
          </p:cNvPr>
          <p:cNvSpPr txBox="1"/>
          <p:nvPr/>
        </p:nvSpPr>
        <p:spPr>
          <a:xfrm>
            <a:off x="628650" y="1816691"/>
            <a:ext cx="4585648" cy="2031325"/>
          </a:xfrm>
          <a:prstGeom prst="rect">
            <a:avLst/>
          </a:prstGeom>
          <a:noFill/>
        </p:spPr>
        <p:txBody>
          <a:bodyPr wrap="square">
            <a:spAutoFit/>
          </a:bodyPr>
          <a:lstStyle/>
          <a:p>
            <a:r>
              <a:rPr lang="en-US" dirty="0"/>
              <a:t>The man pictured in Figure 9.1 is Alan Turing, the most important figure in the history of computer science. For decades, his fascinating life story was </a:t>
            </a:r>
            <a:r>
              <a:rPr lang="en-US" dirty="0">
                <a:solidFill>
                  <a:schemeClr val="accent6"/>
                </a:solidFill>
              </a:rPr>
              <a:t>shrouded</a:t>
            </a:r>
            <a:r>
              <a:rPr lang="en-US" dirty="0"/>
              <a:t> by government </a:t>
            </a:r>
            <a:r>
              <a:rPr lang="en-US" dirty="0">
                <a:solidFill>
                  <a:schemeClr val="accent6"/>
                </a:solidFill>
              </a:rPr>
              <a:t>secrecy</a:t>
            </a:r>
            <a:r>
              <a:rPr lang="en-US" altLang="zh-CN" dirty="0">
                <a:solidFill>
                  <a:schemeClr val="accent4"/>
                </a:solidFill>
              </a:rPr>
              <a:t>(secret)</a:t>
            </a:r>
            <a:r>
              <a:rPr lang="en-US" dirty="0"/>
              <a:t>, societal taboo, and even his own </a:t>
            </a:r>
            <a:r>
              <a:rPr lang="en-US" dirty="0">
                <a:solidFill>
                  <a:schemeClr val="accent6"/>
                </a:solidFill>
              </a:rPr>
              <a:t>deceptions</a:t>
            </a:r>
            <a:r>
              <a:rPr lang="en-US" altLang="zh-CN" dirty="0">
                <a:solidFill>
                  <a:schemeClr val="accent4"/>
                </a:solidFill>
              </a:rPr>
              <a:t>(</a:t>
            </a:r>
            <a:r>
              <a:rPr lang="en-US" dirty="0">
                <a:solidFill>
                  <a:schemeClr val="accent4"/>
                </a:solidFill>
              </a:rPr>
              <a:t>cheating</a:t>
            </a:r>
            <a:r>
              <a:rPr lang="en-US" altLang="zh-CN" b="0" i="0" dirty="0">
                <a:solidFill>
                  <a:schemeClr val="accent4"/>
                </a:solidFill>
                <a:effectLst/>
                <a:latin typeface="Roboto" panose="02000000000000000000" pitchFamily="2" charset="0"/>
              </a:rPr>
              <a:t>)</a:t>
            </a:r>
            <a:r>
              <a:rPr lang="en-US" dirty="0"/>
              <a:t>. </a:t>
            </a:r>
            <a:endParaRPr lang="zh-CN" altLang="en-US" dirty="0"/>
          </a:p>
        </p:txBody>
      </p:sp>
      <p:pic>
        <p:nvPicPr>
          <p:cNvPr id="7" name="Picture 6">
            <a:extLst>
              <a:ext uri="{FF2B5EF4-FFF2-40B4-BE49-F238E27FC236}">
                <a16:creationId xmlns:a16="http://schemas.microsoft.com/office/drawing/2014/main" id="{8A35C78A-ED54-1C9D-F281-6F8E93AF9735}"/>
              </a:ext>
            </a:extLst>
          </p:cNvPr>
          <p:cNvPicPr>
            <a:picLocks noChangeAspect="1"/>
          </p:cNvPicPr>
          <p:nvPr/>
        </p:nvPicPr>
        <p:blipFill>
          <a:blip r:embed="rId3"/>
          <a:stretch>
            <a:fillRect/>
          </a:stretch>
        </p:blipFill>
        <p:spPr>
          <a:xfrm>
            <a:off x="628650" y="3923762"/>
            <a:ext cx="4161714" cy="2001261"/>
          </a:xfrm>
          <a:prstGeom prst="rect">
            <a:avLst/>
          </a:prstGeom>
        </p:spPr>
      </p:pic>
    </p:spTree>
    <p:extLst>
      <p:ext uri="{BB962C8B-B14F-4D97-AF65-F5344CB8AC3E}">
        <p14:creationId xmlns:p14="http://schemas.microsoft.com/office/powerpoint/2010/main" val="36644701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6A3BB1-A835-2F98-80DC-A423857591B6}"/>
              </a:ext>
            </a:extLst>
          </p:cNvPr>
          <p:cNvSpPr>
            <a:spLocks noGrp="1"/>
          </p:cNvSpPr>
          <p:nvPr>
            <p:ph type="sldNum" sz="quarter" idx="12"/>
          </p:nvPr>
        </p:nvSpPr>
        <p:spPr/>
        <p:txBody>
          <a:bodyPr/>
          <a:lstStyle/>
          <a:p>
            <a:fld id="{7A304655-5D53-B746-8252-3F5A598C52D3}" type="slidenum">
              <a:rPr lang="en-CN" smtClean="0"/>
              <a:pPr/>
              <a:t>27</a:t>
            </a:fld>
            <a:endParaRPr lang="en-CN"/>
          </a:p>
        </p:txBody>
      </p:sp>
      <p:sp>
        <p:nvSpPr>
          <p:cNvPr id="27" name="Title 2">
            <a:extLst>
              <a:ext uri="{FF2B5EF4-FFF2-40B4-BE49-F238E27FC236}">
                <a16:creationId xmlns:a16="http://schemas.microsoft.com/office/drawing/2014/main" id="{27FB229D-483E-0B31-24AB-358ED86AEB58}"/>
              </a:ext>
            </a:extLst>
          </p:cNvPr>
          <p:cNvSpPr>
            <a:spLocks noGrp="1"/>
          </p:cNvSpPr>
          <p:nvPr>
            <p:ph type="title"/>
          </p:nvPr>
        </p:nvSpPr>
        <p:spPr/>
        <p:txBody>
          <a:bodyPr/>
          <a:lstStyle/>
          <a:p>
            <a:r>
              <a:rPr kumimoji="1" lang="zh-CN" altLang="en-US" dirty="0"/>
              <a:t>关于</a:t>
            </a:r>
            <a:r>
              <a:rPr kumimoji="1" lang="en-US" altLang="zh-CN" dirty="0"/>
              <a:t>Alan</a:t>
            </a:r>
            <a:r>
              <a:rPr kumimoji="1" lang="zh-CN" altLang="en-US" dirty="0"/>
              <a:t> </a:t>
            </a:r>
            <a:r>
              <a:rPr kumimoji="1" lang="en-US" altLang="zh-CN" dirty="0"/>
              <a:t>Turing</a:t>
            </a:r>
            <a:r>
              <a:rPr kumimoji="1" lang="zh-CN" altLang="en-US" dirty="0"/>
              <a:t>的故事</a:t>
            </a:r>
          </a:p>
        </p:txBody>
      </p:sp>
      <p:sp>
        <p:nvSpPr>
          <p:cNvPr id="3" name="TextBox 2">
            <a:extLst>
              <a:ext uri="{FF2B5EF4-FFF2-40B4-BE49-F238E27FC236}">
                <a16:creationId xmlns:a16="http://schemas.microsoft.com/office/drawing/2014/main" id="{64EC7C59-6606-44CE-0BB3-4376003D4A95}"/>
              </a:ext>
            </a:extLst>
          </p:cNvPr>
          <p:cNvSpPr txBox="1"/>
          <p:nvPr/>
        </p:nvSpPr>
        <p:spPr>
          <a:xfrm>
            <a:off x="628650" y="1214651"/>
            <a:ext cx="3903633" cy="369332"/>
          </a:xfrm>
          <a:prstGeom prst="rect">
            <a:avLst/>
          </a:prstGeom>
          <a:noFill/>
        </p:spPr>
        <p:txBody>
          <a:bodyPr wrap="none" rtlCol="0">
            <a:spAutoFit/>
          </a:bodyPr>
          <a:lstStyle/>
          <a:p>
            <a:r>
              <a:rPr kumimoji="1" lang="zh-CN" altLang="en-US" dirty="0"/>
              <a:t>我们来做一个英语阅读</a:t>
            </a:r>
            <a:r>
              <a:rPr kumimoji="1" lang="en-US" altLang="zh-CN" dirty="0"/>
              <a:t>!</a:t>
            </a:r>
            <a:r>
              <a:rPr kumimoji="1" lang="zh-CN" altLang="en-US" dirty="0"/>
              <a:t> 但是很好玩</a:t>
            </a:r>
            <a:r>
              <a:rPr kumimoji="1" lang="en-US" altLang="zh-CN" dirty="0"/>
              <a:t>!</a:t>
            </a:r>
            <a:r>
              <a:rPr kumimoji="1" lang="zh-CN" altLang="en-US" dirty="0"/>
              <a:t> </a:t>
            </a:r>
          </a:p>
        </p:txBody>
      </p:sp>
      <p:pic>
        <p:nvPicPr>
          <p:cNvPr id="4" name="Picture 3">
            <a:extLst>
              <a:ext uri="{FF2B5EF4-FFF2-40B4-BE49-F238E27FC236}">
                <a16:creationId xmlns:a16="http://schemas.microsoft.com/office/drawing/2014/main" id="{84101CF3-C1CB-0941-4DE6-89F06FB734F4}"/>
              </a:ext>
            </a:extLst>
          </p:cNvPr>
          <p:cNvPicPr>
            <a:picLocks noChangeAspect="1"/>
          </p:cNvPicPr>
          <p:nvPr/>
        </p:nvPicPr>
        <p:blipFill>
          <a:blip r:embed="rId2"/>
          <a:stretch>
            <a:fillRect/>
          </a:stretch>
        </p:blipFill>
        <p:spPr>
          <a:xfrm>
            <a:off x="6333856" y="1399317"/>
            <a:ext cx="2705100" cy="4343400"/>
          </a:xfrm>
          <a:prstGeom prst="rect">
            <a:avLst/>
          </a:prstGeom>
        </p:spPr>
      </p:pic>
      <p:sp>
        <p:nvSpPr>
          <p:cNvPr id="11" name="TextBox 10">
            <a:extLst>
              <a:ext uri="{FF2B5EF4-FFF2-40B4-BE49-F238E27FC236}">
                <a16:creationId xmlns:a16="http://schemas.microsoft.com/office/drawing/2014/main" id="{87EEBDA4-8EE0-6FEF-7EBE-CD0A27858BAB}"/>
              </a:ext>
            </a:extLst>
          </p:cNvPr>
          <p:cNvSpPr txBox="1"/>
          <p:nvPr/>
        </p:nvSpPr>
        <p:spPr>
          <a:xfrm>
            <a:off x="628650" y="1816691"/>
            <a:ext cx="5198944" cy="3139321"/>
          </a:xfrm>
          <a:prstGeom prst="rect">
            <a:avLst/>
          </a:prstGeom>
          <a:noFill/>
        </p:spPr>
        <p:txBody>
          <a:bodyPr wrap="square">
            <a:spAutoFit/>
          </a:bodyPr>
          <a:lstStyle/>
          <a:p>
            <a:r>
              <a:rPr lang="en-US" dirty="0"/>
              <a:t>At age 24, Turing wrote a paper entitled On Computable Numbers, with an </a:t>
            </a:r>
            <a:r>
              <a:rPr lang="en-US" i="1" dirty="0"/>
              <a:t>Application to the </a:t>
            </a:r>
            <a:r>
              <a:rPr lang="en-US" i="1" dirty="0" err="1"/>
              <a:t>Entscheidungsproblem</a:t>
            </a:r>
            <a:r>
              <a:rPr lang="en-US" dirty="0"/>
              <a:t>. The </a:t>
            </a:r>
            <a:r>
              <a:rPr lang="en-US" dirty="0">
                <a:solidFill>
                  <a:schemeClr val="accent6"/>
                </a:solidFill>
              </a:rPr>
              <a:t>crux</a:t>
            </a:r>
            <a:r>
              <a:rPr lang="en-US" altLang="zh-CN" dirty="0">
                <a:solidFill>
                  <a:schemeClr val="accent6"/>
                </a:solidFill>
              </a:rPr>
              <a:t>(key)</a:t>
            </a:r>
            <a:r>
              <a:rPr lang="en-US" dirty="0">
                <a:solidFill>
                  <a:schemeClr val="accent6"/>
                </a:solidFill>
              </a:rPr>
              <a:t> </a:t>
            </a:r>
            <a:r>
              <a:rPr lang="en-US" dirty="0"/>
              <a:t>of the paper was an elegant way to model a computer in mathematical terms. This was a breakthrough, because it allowed the tools of mathematics to be brought to </a:t>
            </a:r>
            <a:r>
              <a:rPr lang="en-US" dirty="0">
                <a:solidFill>
                  <a:schemeClr val="accent6"/>
                </a:solidFill>
              </a:rPr>
              <a:t>bear</a:t>
            </a:r>
            <a:r>
              <a:rPr lang="en-US" altLang="zh-CN" dirty="0">
                <a:solidFill>
                  <a:schemeClr val="accent6"/>
                </a:solidFill>
              </a:rPr>
              <a:t>(implement,</a:t>
            </a:r>
            <a:r>
              <a:rPr lang="zh-CN" altLang="en-US" dirty="0">
                <a:solidFill>
                  <a:schemeClr val="accent6"/>
                </a:solidFill>
              </a:rPr>
              <a:t> </a:t>
            </a:r>
            <a:r>
              <a:rPr lang="en-US" altLang="zh-CN" dirty="0">
                <a:solidFill>
                  <a:schemeClr val="accent6"/>
                </a:solidFill>
              </a:rPr>
              <a:t>work)</a:t>
            </a:r>
            <a:r>
              <a:rPr lang="en-US" dirty="0">
                <a:solidFill>
                  <a:schemeClr val="accent6"/>
                </a:solidFill>
              </a:rPr>
              <a:t> </a:t>
            </a:r>
            <a:r>
              <a:rPr lang="en-US" dirty="0"/>
              <a:t>on questions of computation. For example, with his model in hand, Turing immediately proved that there exist problems that no computer can solve—no matter how </a:t>
            </a:r>
            <a:r>
              <a:rPr lang="en-US" dirty="0">
                <a:solidFill>
                  <a:schemeClr val="accent6"/>
                </a:solidFill>
              </a:rPr>
              <a:t>ingenious</a:t>
            </a:r>
            <a:r>
              <a:rPr lang="en-US" altLang="zh-CN" dirty="0">
                <a:solidFill>
                  <a:schemeClr val="accent6"/>
                </a:solidFill>
              </a:rPr>
              <a:t>(talented)</a:t>
            </a:r>
            <a:r>
              <a:rPr lang="en-US" dirty="0"/>
              <a:t> the programmer.</a:t>
            </a:r>
            <a:endParaRPr lang="zh-CN" altLang="en-US" dirty="0"/>
          </a:p>
        </p:txBody>
      </p:sp>
    </p:spTree>
    <p:extLst>
      <p:ext uri="{BB962C8B-B14F-4D97-AF65-F5344CB8AC3E}">
        <p14:creationId xmlns:p14="http://schemas.microsoft.com/office/powerpoint/2010/main" val="17622730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6A3BB1-A835-2F98-80DC-A423857591B6}"/>
              </a:ext>
            </a:extLst>
          </p:cNvPr>
          <p:cNvSpPr>
            <a:spLocks noGrp="1"/>
          </p:cNvSpPr>
          <p:nvPr>
            <p:ph type="sldNum" sz="quarter" idx="12"/>
          </p:nvPr>
        </p:nvSpPr>
        <p:spPr/>
        <p:txBody>
          <a:bodyPr/>
          <a:lstStyle/>
          <a:p>
            <a:fld id="{7A304655-5D53-B746-8252-3F5A598C52D3}" type="slidenum">
              <a:rPr lang="en-CN" smtClean="0"/>
              <a:pPr/>
              <a:t>28</a:t>
            </a:fld>
            <a:endParaRPr lang="en-CN"/>
          </a:p>
        </p:txBody>
      </p:sp>
      <p:sp>
        <p:nvSpPr>
          <p:cNvPr id="27" name="Title 2">
            <a:extLst>
              <a:ext uri="{FF2B5EF4-FFF2-40B4-BE49-F238E27FC236}">
                <a16:creationId xmlns:a16="http://schemas.microsoft.com/office/drawing/2014/main" id="{27FB229D-483E-0B31-24AB-358ED86AEB58}"/>
              </a:ext>
            </a:extLst>
          </p:cNvPr>
          <p:cNvSpPr>
            <a:spLocks noGrp="1"/>
          </p:cNvSpPr>
          <p:nvPr>
            <p:ph type="title"/>
          </p:nvPr>
        </p:nvSpPr>
        <p:spPr/>
        <p:txBody>
          <a:bodyPr/>
          <a:lstStyle/>
          <a:p>
            <a:r>
              <a:rPr kumimoji="1" lang="zh-CN" altLang="en-US" dirty="0"/>
              <a:t>关于</a:t>
            </a:r>
            <a:r>
              <a:rPr kumimoji="1" lang="en-US" altLang="zh-CN" dirty="0"/>
              <a:t>Alan</a:t>
            </a:r>
            <a:r>
              <a:rPr kumimoji="1" lang="zh-CN" altLang="en-US" dirty="0"/>
              <a:t> </a:t>
            </a:r>
            <a:r>
              <a:rPr kumimoji="1" lang="en-US" altLang="zh-CN" dirty="0"/>
              <a:t>Turing</a:t>
            </a:r>
            <a:r>
              <a:rPr kumimoji="1" lang="zh-CN" altLang="en-US" dirty="0"/>
              <a:t>的故事</a:t>
            </a:r>
          </a:p>
        </p:txBody>
      </p:sp>
      <p:sp>
        <p:nvSpPr>
          <p:cNvPr id="3" name="TextBox 2">
            <a:extLst>
              <a:ext uri="{FF2B5EF4-FFF2-40B4-BE49-F238E27FC236}">
                <a16:creationId xmlns:a16="http://schemas.microsoft.com/office/drawing/2014/main" id="{64EC7C59-6606-44CE-0BB3-4376003D4A95}"/>
              </a:ext>
            </a:extLst>
          </p:cNvPr>
          <p:cNvSpPr txBox="1"/>
          <p:nvPr/>
        </p:nvSpPr>
        <p:spPr>
          <a:xfrm>
            <a:off x="628650" y="1214651"/>
            <a:ext cx="3903633" cy="369332"/>
          </a:xfrm>
          <a:prstGeom prst="rect">
            <a:avLst/>
          </a:prstGeom>
          <a:noFill/>
        </p:spPr>
        <p:txBody>
          <a:bodyPr wrap="none" rtlCol="0">
            <a:spAutoFit/>
          </a:bodyPr>
          <a:lstStyle/>
          <a:p>
            <a:r>
              <a:rPr kumimoji="1" lang="zh-CN" altLang="en-US" dirty="0"/>
              <a:t>我们来做一个英语阅读</a:t>
            </a:r>
            <a:r>
              <a:rPr kumimoji="1" lang="en-US" altLang="zh-CN" dirty="0"/>
              <a:t>!</a:t>
            </a:r>
            <a:r>
              <a:rPr kumimoji="1" lang="zh-CN" altLang="en-US" dirty="0"/>
              <a:t> 但是很好玩</a:t>
            </a:r>
            <a:r>
              <a:rPr kumimoji="1" lang="en-US" altLang="zh-CN" dirty="0"/>
              <a:t>!</a:t>
            </a:r>
            <a:r>
              <a:rPr kumimoji="1" lang="zh-CN" altLang="en-US" dirty="0"/>
              <a:t> </a:t>
            </a:r>
          </a:p>
        </p:txBody>
      </p:sp>
      <p:sp>
        <p:nvSpPr>
          <p:cNvPr id="11" name="TextBox 10">
            <a:extLst>
              <a:ext uri="{FF2B5EF4-FFF2-40B4-BE49-F238E27FC236}">
                <a16:creationId xmlns:a16="http://schemas.microsoft.com/office/drawing/2014/main" id="{87EEBDA4-8EE0-6FEF-7EBE-CD0A27858BAB}"/>
              </a:ext>
            </a:extLst>
          </p:cNvPr>
          <p:cNvSpPr txBox="1"/>
          <p:nvPr/>
        </p:nvSpPr>
        <p:spPr>
          <a:xfrm>
            <a:off x="628650" y="1636817"/>
            <a:ext cx="5198944" cy="4524315"/>
          </a:xfrm>
          <a:prstGeom prst="rect">
            <a:avLst/>
          </a:prstGeom>
          <a:noFill/>
        </p:spPr>
        <p:txBody>
          <a:bodyPr wrap="square">
            <a:spAutoFit/>
          </a:bodyPr>
          <a:lstStyle/>
          <a:p>
            <a:r>
              <a:rPr lang="en-US" dirty="0"/>
              <a:t>Turing’s paper is all the more remarkable because he wrote it in 1936, a full </a:t>
            </a:r>
            <a:r>
              <a:rPr lang="en-US" dirty="0">
                <a:solidFill>
                  <a:schemeClr val="accent6"/>
                </a:solidFill>
              </a:rPr>
              <a:t>decade</a:t>
            </a:r>
            <a:r>
              <a:rPr lang="en-US" altLang="zh-CN" dirty="0">
                <a:solidFill>
                  <a:schemeClr val="accent6"/>
                </a:solidFill>
              </a:rPr>
              <a:t>(ten</a:t>
            </a:r>
            <a:r>
              <a:rPr lang="zh-CN" altLang="en-US" dirty="0">
                <a:solidFill>
                  <a:schemeClr val="accent6"/>
                </a:solidFill>
              </a:rPr>
              <a:t> </a:t>
            </a:r>
            <a:r>
              <a:rPr lang="en-US" altLang="zh-CN" dirty="0">
                <a:solidFill>
                  <a:schemeClr val="accent6"/>
                </a:solidFill>
              </a:rPr>
              <a:t>years)</a:t>
            </a:r>
            <a:r>
              <a:rPr lang="en-US" dirty="0"/>
              <a:t> before any electronic computer actually existed</a:t>
            </a:r>
            <a:r>
              <a:rPr lang="en-US" altLang="zh-CN" dirty="0"/>
              <a:t>.</a:t>
            </a:r>
          </a:p>
          <a:p>
            <a:endParaRPr lang="en-US" altLang="zh-CN" dirty="0"/>
          </a:p>
          <a:p>
            <a:r>
              <a:rPr lang="en-US" dirty="0"/>
              <a:t>The word “</a:t>
            </a:r>
            <a:r>
              <a:rPr lang="en-US" i="1" dirty="0" err="1"/>
              <a:t>Entscheidungsproblem</a:t>
            </a:r>
            <a:r>
              <a:rPr lang="en-US" dirty="0"/>
              <a:t>” in the title refers to one of the 28 mathematical problems posed by David Hilbert in 1900 as challenges to mathematicians of the 20th century. Turing knocked that one off in the same paper. And perhaps you’ve heard of the “Church-Turing thesis”? Same paper. So Turing was a brilliant guy who generated lots of amazing ideas. But this lecture is about one of Turing’s less-amazing ideas. It involved codes. It involved number theory. And it was sort of stupid.</a:t>
            </a:r>
            <a:endParaRPr lang="zh-CN" altLang="en-US" dirty="0"/>
          </a:p>
        </p:txBody>
      </p:sp>
      <p:pic>
        <p:nvPicPr>
          <p:cNvPr id="5" name="Picture 4">
            <a:extLst>
              <a:ext uri="{FF2B5EF4-FFF2-40B4-BE49-F238E27FC236}">
                <a16:creationId xmlns:a16="http://schemas.microsoft.com/office/drawing/2014/main" id="{49906095-3182-F26D-7105-0DFF1CE36524}"/>
              </a:ext>
            </a:extLst>
          </p:cNvPr>
          <p:cNvPicPr>
            <a:picLocks noChangeAspect="1"/>
          </p:cNvPicPr>
          <p:nvPr/>
        </p:nvPicPr>
        <p:blipFill>
          <a:blip r:embed="rId2"/>
          <a:stretch>
            <a:fillRect/>
          </a:stretch>
        </p:blipFill>
        <p:spPr>
          <a:xfrm>
            <a:off x="5719408" y="204609"/>
            <a:ext cx="3331969" cy="2282399"/>
          </a:xfrm>
          <a:prstGeom prst="rect">
            <a:avLst/>
          </a:prstGeom>
        </p:spPr>
      </p:pic>
      <p:pic>
        <p:nvPicPr>
          <p:cNvPr id="6" name="Picture 5">
            <a:extLst>
              <a:ext uri="{FF2B5EF4-FFF2-40B4-BE49-F238E27FC236}">
                <a16:creationId xmlns:a16="http://schemas.microsoft.com/office/drawing/2014/main" id="{779954A4-A732-5A69-70FA-3610BC825ED2}"/>
              </a:ext>
            </a:extLst>
          </p:cNvPr>
          <p:cNvPicPr>
            <a:picLocks noChangeAspect="1"/>
          </p:cNvPicPr>
          <p:nvPr/>
        </p:nvPicPr>
        <p:blipFill>
          <a:blip r:embed="rId3"/>
          <a:stretch>
            <a:fillRect/>
          </a:stretch>
        </p:blipFill>
        <p:spPr>
          <a:xfrm>
            <a:off x="6177491" y="2487008"/>
            <a:ext cx="2523988" cy="3387678"/>
          </a:xfrm>
          <a:prstGeom prst="rect">
            <a:avLst/>
          </a:prstGeom>
        </p:spPr>
      </p:pic>
      <p:sp>
        <p:nvSpPr>
          <p:cNvPr id="7" name="TextBox 6">
            <a:extLst>
              <a:ext uri="{FF2B5EF4-FFF2-40B4-BE49-F238E27FC236}">
                <a16:creationId xmlns:a16="http://schemas.microsoft.com/office/drawing/2014/main" id="{D3D432B6-A0C3-15AC-711A-84F8F2A1A0FD}"/>
              </a:ext>
            </a:extLst>
          </p:cNvPr>
          <p:cNvSpPr txBox="1"/>
          <p:nvPr/>
        </p:nvSpPr>
        <p:spPr>
          <a:xfrm>
            <a:off x="6686715" y="5880678"/>
            <a:ext cx="1505540" cy="369332"/>
          </a:xfrm>
          <a:prstGeom prst="rect">
            <a:avLst/>
          </a:prstGeom>
          <a:noFill/>
        </p:spPr>
        <p:txBody>
          <a:bodyPr wrap="none" rtlCol="0">
            <a:spAutoFit/>
          </a:bodyPr>
          <a:lstStyle/>
          <a:p>
            <a:r>
              <a:rPr kumimoji="1" lang="en-US" altLang="zh-CN" dirty="0"/>
              <a:t>David</a:t>
            </a:r>
            <a:r>
              <a:rPr kumimoji="1" lang="zh-CN" altLang="en-US" dirty="0"/>
              <a:t> </a:t>
            </a:r>
            <a:r>
              <a:rPr kumimoji="1" lang="en-US" altLang="zh-CN" dirty="0"/>
              <a:t>Hilbert</a:t>
            </a:r>
            <a:endParaRPr kumimoji="1" lang="zh-CN" altLang="en-US" dirty="0"/>
          </a:p>
        </p:txBody>
      </p:sp>
    </p:spTree>
    <p:extLst>
      <p:ext uri="{BB962C8B-B14F-4D97-AF65-F5344CB8AC3E}">
        <p14:creationId xmlns:p14="http://schemas.microsoft.com/office/powerpoint/2010/main" val="16367882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6A3BB1-A835-2F98-80DC-A423857591B6}"/>
              </a:ext>
            </a:extLst>
          </p:cNvPr>
          <p:cNvSpPr>
            <a:spLocks noGrp="1"/>
          </p:cNvSpPr>
          <p:nvPr>
            <p:ph type="sldNum" sz="quarter" idx="12"/>
          </p:nvPr>
        </p:nvSpPr>
        <p:spPr/>
        <p:txBody>
          <a:bodyPr/>
          <a:lstStyle/>
          <a:p>
            <a:fld id="{7A304655-5D53-B746-8252-3F5A598C52D3}" type="slidenum">
              <a:rPr lang="en-CN" smtClean="0"/>
              <a:pPr/>
              <a:t>29</a:t>
            </a:fld>
            <a:endParaRPr lang="en-CN"/>
          </a:p>
        </p:txBody>
      </p:sp>
      <p:sp>
        <p:nvSpPr>
          <p:cNvPr id="27" name="Title 2">
            <a:extLst>
              <a:ext uri="{FF2B5EF4-FFF2-40B4-BE49-F238E27FC236}">
                <a16:creationId xmlns:a16="http://schemas.microsoft.com/office/drawing/2014/main" id="{27FB229D-483E-0B31-24AB-358ED86AEB58}"/>
              </a:ext>
            </a:extLst>
          </p:cNvPr>
          <p:cNvSpPr>
            <a:spLocks noGrp="1"/>
          </p:cNvSpPr>
          <p:nvPr>
            <p:ph type="title"/>
          </p:nvPr>
        </p:nvSpPr>
        <p:spPr/>
        <p:txBody>
          <a:bodyPr/>
          <a:lstStyle/>
          <a:p>
            <a:r>
              <a:rPr kumimoji="1" lang="zh-CN" altLang="en-US" dirty="0"/>
              <a:t>关于</a:t>
            </a:r>
            <a:r>
              <a:rPr kumimoji="1" lang="en-US" altLang="zh-CN" dirty="0"/>
              <a:t>Alan</a:t>
            </a:r>
            <a:r>
              <a:rPr kumimoji="1" lang="zh-CN" altLang="en-US" dirty="0"/>
              <a:t> </a:t>
            </a:r>
            <a:r>
              <a:rPr kumimoji="1" lang="en-US" altLang="zh-CN" dirty="0"/>
              <a:t>Turing</a:t>
            </a:r>
            <a:r>
              <a:rPr kumimoji="1" lang="zh-CN" altLang="en-US" dirty="0"/>
              <a:t>的故事</a:t>
            </a:r>
          </a:p>
        </p:txBody>
      </p:sp>
      <p:sp>
        <p:nvSpPr>
          <p:cNvPr id="3" name="TextBox 2">
            <a:extLst>
              <a:ext uri="{FF2B5EF4-FFF2-40B4-BE49-F238E27FC236}">
                <a16:creationId xmlns:a16="http://schemas.microsoft.com/office/drawing/2014/main" id="{64EC7C59-6606-44CE-0BB3-4376003D4A95}"/>
              </a:ext>
            </a:extLst>
          </p:cNvPr>
          <p:cNvSpPr txBox="1"/>
          <p:nvPr/>
        </p:nvSpPr>
        <p:spPr>
          <a:xfrm>
            <a:off x="628650" y="1214651"/>
            <a:ext cx="3903633" cy="369332"/>
          </a:xfrm>
          <a:prstGeom prst="rect">
            <a:avLst/>
          </a:prstGeom>
          <a:noFill/>
        </p:spPr>
        <p:txBody>
          <a:bodyPr wrap="none" rtlCol="0">
            <a:spAutoFit/>
          </a:bodyPr>
          <a:lstStyle/>
          <a:p>
            <a:r>
              <a:rPr kumimoji="1" lang="zh-CN" altLang="en-US" dirty="0"/>
              <a:t>我们来做一个英语阅读</a:t>
            </a:r>
            <a:r>
              <a:rPr kumimoji="1" lang="en-US" altLang="zh-CN" dirty="0"/>
              <a:t>!</a:t>
            </a:r>
            <a:r>
              <a:rPr kumimoji="1" lang="zh-CN" altLang="en-US" dirty="0"/>
              <a:t> 但是很好玩</a:t>
            </a:r>
            <a:r>
              <a:rPr kumimoji="1" lang="en-US" altLang="zh-CN" dirty="0"/>
              <a:t>!</a:t>
            </a:r>
            <a:r>
              <a:rPr kumimoji="1" lang="zh-CN" altLang="en-US" dirty="0"/>
              <a:t> </a:t>
            </a:r>
          </a:p>
        </p:txBody>
      </p:sp>
      <p:sp>
        <p:nvSpPr>
          <p:cNvPr id="11" name="TextBox 10">
            <a:extLst>
              <a:ext uri="{FF2B5EF4-FFF2-40B4-BE49-F238E27FC236}">
                <a16:creationId xmlns:a16="http://schemas.microsoft.com/office/drawing/2014/main" id="{87EEBDA4-8EE0-6FEF-7EBE-CD0A27858BAB}"/>
              </a:ext>
            </a:extLst>
          </p:cNvPr>
          <p:cNvSpPr txBox="1"/>
          <p:nvPr/>
        </p:nvSpPr>
        <p:spPr>
          <a:xfrm>
            <a:off x="628650" y="1636817"/>
            <a:ext cx="5198944" cy="2308324"/>
          </a:xfrm>
          <a:prstGeom prst="rect">
            <a:avLst/>
          </a:prstGeom>
          <a:noFill/>
        </p:spPr>
        <p:txBody>
          <a:bodyPr wrap="square">
            <a:spAutoFit/>
          </a:bodyPr>
          <a:lstStyle/>
          <a:p>
            <a:r>
              <a:rPr lang="en-US" dirty="0"/>
              <a:t>Let’s look back to the fall of 1937. Nazi Germany was rearming under </a:t>
            </a:r>
            <a:r>
              <a:rPr lang="en-US" i="1" dirty="0"/>
              <a:t>Adolf Hitler</a:t>
            </a:r>
            <a:r>
              <a:rPr lang="en-US" dirty="0"/>
              <a:t>, world-shattering war looked </a:t>
            </a:r>
            <a:r>
              <a:rPr lang="en-US" dirty="0">
                <a:solidFill>
                  <a:schemeClr val="accent6"/>
                </a:solidFill>
              </a:rPr>
              <a:t>imminent</a:t>
            </a:r>
            <a:r>
              <a:rPr lang="en-US" altLang="zh-CN" dirty="0">
                <a:solidFill>
                  <a:schemeClr val="accent6"/>
                </a:solidFill>
              </a:rPr>
              <a:t>(about to happen)</a:t>
            </a:r>
            <a:r>
              <a:rPr lang="en-US" dirty="0"/>
              <a:t>, and—like us —</a:t>
            </a:r>
            <a:r>
              <a:rPr lang="zh-CN" altLang="en-US" dirty="0"/>
              <a:t> </a:t>
            </a:r>
            <a:r>
              <a:rPr lang="en-US" dirty="0"/>
              <a:t>Alan Turing was pondering the usefulness of number theory. He </a:t>
            </a:r>
            <a:r>
              <a:rPr lang="en-US" dirty="0">
                <a:solidFill>
                  <a:schemeClr val="accent6"/>
                </a:solidFill>
              </a:rPr>
              <a:t>foresaw</a:t>
            </a:r>
            <a:r>
              <a:rPr lang="en-US" altLang="zh-CN" dirty="0">
                <a:solidFill>
                  <a:schemeClr val="accent6"/>
                </a:solidFill>
              </a:rPr>
              <a:t>(predict)</a:t>
            </a:r>
            <a:r>
              <a:rPr lang="en-US" dirty="0"/>
              <a:t> that preserving military secrets would be vital in the coming conflict and proposed a way to </a:t>
            </a:r>
            <a:r>
              <a:rPr lang="en-US" dirty="0">
                <a:solidFill>
                  <a:schemeClr val="accent6"/>
                </a:solidFill>
              </a:rPr>
              <a:t>encrypt communications </a:t>
            </a:r>
            <a:r>
              <a:rPr lang="en-US" dirty="0"/>
              <a:t>using number theory. </a:t>
            </a:r>
            <a:endParaRPr lang="zh-CN" altLang="en-US" dirty="0"/>
          </a:p>
        </p:txBody>
      </p:sp>
      <p:pic>
        <p:nvPicPr>
          <p:cNvPr id="5" name="Picture 4">
            <a:extLst>
              <a:ext uri="{FF2B5EF4-FFF2-40B4-BE49-F238E27FC236}">
                <a16:creationId xmlns:a16="http://schemas.microsoft.com/office/drawing/2014/main" id="{49906095-3182-F26D-7105-0DFF1CE36524}"/>
              </a:ext>
            </a:extLst>
          </p:cNvPr>
          <p:cNvPicPr>
            <a:picLocks noChangeAspect="1"/>
          </p:cNvPicPr>
          <p:nvPr/>
        </p:nvPicPr>
        <p:blipFill>
          <a:blip r:embed="rId2"/>
          <a:stretch>
            <a:fillRect/>
          </a:stretch>
        </p:blipFill>
        <p:spPr>
          <a:xfrm>
            <a:off x="5719408" y="204609"/>
            <a:ext cx="3331969" cy="2282399"/>
          </a:xfrm>
          <a:prstGeom prst="rect">
            <a:avLst/>
          </a:prstGeom>
        </p:spPr>
      </p:pic>
      <p:pic>
        <p:nvPicPr>
          <p:cNvPr id="6" name="Picture 5">
            <a:extLst>
              <a:ext uri="{FF2B5EF4-FFF2-40B4-BE49-F238E27FC236}">
                <a16:creationId xmlns:a16="http://schemas.microsoft.com/office/drawing/2014/main" id="{779954A4-A732-5A69-70FA-3610BC825ED2}"/>
              </a:ext>
            </a:extLst>
          </p:cNvPr>
          <p:cNvPicPr>
            <a:picLocks noChangeAspect="1"/>
          </p:cNvPicPr>
          <p:nvPr/>
        </p:nvPicPr>
        <p:blipFill>
          <a:blip r:embed="rId3"/>
          <a:stretch>
            <a:fillRect/>
          </a:stretch>
        </p:blipFill>
        <p:spPr>
          <a:xfrm>
            <a:off x="6177491" y="2487008"/>
            <a:ext cx="2523988" cy="3387678"/>
          </a:xfrm>
          <a:prstGeom prst="rect">
            <a:avLst/>
          </a:prstGeom>
        </p:spPr>
      </p:pic>
      <p:sp>
        <p:nvSpPr>
          <p:cNvPr id="7" name="TextBox 6">
            <a:extLst>
              <a:ext uri="{FF2B5EF4-FFF2-40B4-BE49-F238E27FC236}">
                <a16:creationId xmlns:a16="http://schemas.microsoft.com/office/drawing/2014/main" id="{D3D432B6-A0C3-15AC-711A-84F8F2A1A0FD}"/>
              </a:ext>
            </a:extLst>
          </p:cNvPr>
          <p:cNvSpPr txBox="1"/>
          <p:nvPr/>
        </p:nvSpPr>
        <p:spPr>
          <a:xfrm>
            <a:off x="6686715" y="5880678"/>
            <a:ext cx="1505540" cy="369332"/>
          </a:xfrm>
          <a:prstGeom prst="rect">
            <a:avLst/>
          </a:prstGeom>
          <a:noFill/>
        </p:spPr>
        <p:txBody>
          <a:bodyPr wrap="none" rtlCol="0">
            <a:spAutoFit/>
          </a:bodyPr>
          <a:lstStyle/>
          <a:p>
            <a:r>
              <a:rPr kumimoji="1" lang="en-US" altLang="zh-CN" dirty="0"/>
              <a:t>David</a:t>
            </a:r>
            <a:r>
              <a:rPr kumimoji="1" lang="zh-CN" altLang="en-US" dirty="0"/>
              <a:t> </a:t>
            </a:r>
            <a:r>
              <a:rPr kumimoji="1" lang="en-US" altLang="zh-CN" dirty="0"/>
              <a:t>Hilbert</a:t>
            </a:r>
            <a:endParaRPr kumimoji="1" lang="zh-CN" altLang="en-US" dirty="0"/>
          </a:p>
        </p:txBody>
      </p:sp>
      <p:sp>
        <p:nvSpPr>
          <p:cNvPr id="4" name="TextBox 3">
            <a:extLst>
              <a:ext uri="{FF2B5EF4-FFF2-40B4-BE49-F238E27FC236}">
                <a16:creationId xmlns:a16="http://schemas.microsoft.com/office/drawing/2014/main" id="{FF8075EE-9F21-9E28-BAC4-FEF67403651D}"/>
              </a:ext>
            </a:extLst>
          </p:cNvPr>
          <p:cNvSpPr txBox="1"/>
          <p:nvPr/>
        </p:nvSpPr>
        <p:spPr>
          <a:xfrm>
            <a:off x="751801" y="4356768"/>
            <a:ext cx="4429418" cy="369332"/>
          </a:xfrm>
          <a:prstGeom prst="rect">
            <a:avLst/>
          </a:prstGeom>
          <a:noFill/>
        </p:spPr>
        <p:txBody>
          <a:bodyPr wrap="none" rtlCol="0">
            <a:spAutoFit/>
          </a:bodyPr>
          <a:lstStyle/>
          <a:p>
            <a:r>
              <a:rPr kumimoji="1" lang="zh-CN" altLang="en-US" dirty="0"/>
              <a:t>在那个年代</a:t>
            </a:r>
            <a:r>
              <a:rPr kumimoji="1" lang="en-US" altLang="zh-CN" dirty="0"/>
              <a:t>,</a:t>
            </a:r>
            <a:r>
              <a:rPr kumimoji="1" lang="zh-CN" altLang="en-US" dirty="0"/>
              <a:t> 就已经可以希望加密通话了</a:t>
            </a:r>
            <a:r>
              <a:rPr kumimoji="1" lang="en-US" altLang="zh-CN" dirty="0"/>
              <a:t>…</a:t>
            </a:r>
            <a:endParaRPr kumimoji="1" lang="zh-CN" altLang="en-US" dirty="0"/>
          </a:p>
        </p:txBody>
      </p:sp>
    </p:spTree>
    <p:extLst>
      <p:ext uri="{BB962C8B-B14F-4D97-AF65-F5344CB8AC3E}">
        <p14:creationId xmlns:p14="http://schemas.microsoft.com/office/powerpoint/2010/main" val="3403223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ADFD68-F324-D003-8B44-08CB016BABD6}"/>
              </a:ext>
            </a:extLst>
          </p:cNvPr>
          <p:cNvSpPr>
            <a:spLocks noGrp="1"/>
          </p:cNvSpPr>
          <p:nvPr>
            <p:ph type="sldNum" sz="quarter" idx="12"/>
          </p:nvPr>
        </p:nvSpPr>
        <p:spPr/>
        <p:txBody>
          <a:bodyPr/>
          <a:lstStyle/>
          <a:p>
            <a:fld id="{7A304655-5D53-B746-8252-3F5A598C52D3}" type="slidenum">
              <a:rPr lang="en-CN" smtClean="0"/>
              <a:pPr/>
              <a:t>3</a:t>
            </a:fld>
            <a:endParaRPr lang="en-CN"/>
          </a:p>
        </p:txBody>
      </p:sp>
      <p:sp>
        <p:nvSpPr>
          <p:cNvPr id="3" name="Title 2">
            <a:extLst>
              <a:ext uri="{FF2B5EF4-FFF2-40B4-BE49-F238E27FC236}">
                <a16:creationId xmlns:a16="http://schemas.microsoft.com/office/drawing/2014/main" id="{DA2CE602-A2AA-AEE4-5A57-589636875374}"/>
              </a:ext>
            </a:extLst>
          </p:cNvPr>
          <p:cNvSpPr>
            <a:spLocks noGrp="1"/>
          </p:cNvSpPr>
          <p:nvPr>
            <p:ph type="title"/>
          </p:nvPr>
        </p:nvSpPr>
        <p:spPr/>
        <p:txBody>
          <a:bodyPr/>
          <a:lstStyle/>
          <a:p>
            <a:r>
              <a:rPr kumimoji="1" lang="zh-CN" altLang="en-US" dirty="0"/>
              <a:t>整除</a:t>
            </a:r>
          </a:p>
        </p:txBody>
      </p:sp>
      <p:sp>
        <p:nvSpPr>
          <p:cNvPr id="4" name="TextBox 3">
            <a:extLst>
              <a:ext uri="{FF2B5EF4-FFF2-40B4-BE49-F238E27FC236}">
                <a16:creationId xmlns:a16="http://schemas.microsoft.com/office/drawing/2014/main" id="{C740482F-F4AE-EA22-F12F-B9E837503AED}"/>
              </a:ext>
            </a:extLst>
          </p:cNvPr>
          <p:cNvSpPr txBox="1"/>
          <p:nvPr/>
        </p:nvSpPr>
        <p:spPr>
          <a:xfrm>
            <a:off x="742278" y="1452282"/>
            <a:ext cx="1364476" cy="369332"/>
          </a:xfrm>
          <a:prstGeom prst="rect">
            <a:avLst/>
          </a:prstGeom>
          <a:noFill/>
        </p:spPr>
        <p:txBody>
          <a:bodyPr wrap="none" rtlCol="0">
            <a:spAutoFit/>
          </a:bodyPr>
          <a:lstStyle/>
          <a:p>
            <a:r>
              <a:rPr kumimoji="1" lang="en-US" altLang="zh-CN" dirty="0"/>
              <a:t>1.</a:t>
            </a:r>
            <a:r>
              <a:rPr kumimoji="1" lang="zh-CN" altLang="en-US" dirty="0"/>
              <a:t> 整除关系</a:t>
            </a:r>
          </a:p>
        </p:txBody>
      </p:sp>
      <p:pic>
        <p:nvPicPr>
          <p:cNvPr id="5" name="Picture 4">
            <a:extLst>
              <a:ext uri="{FF2B5EF4-FFF2-40B4-BE49-F238E27FC236}">
                <a16:creationId xmlns:a16="http://schemas.microsoft.com/office/drawing/2014/main" id="{88D58024-4C50-7682-E56C-AA53BB678D2D}"/>
              </a:ext>
            </a:extLst>
          </p:cNvPr>
          <p:cNvPicPr>
            <a:picLocks noChangeAspect="1"/>
          </p:cNvPicPr>
          <p:nvPr/>
        </p:nvPicPr>
        <p:blipFill>
          <a:blip r:embed="rId2"/>
          <a:stretch>
            <a:fillRect/>
          </a:stretch>
        </p:blipFill>
        <p:spPr>
          <a:xfrm>
            <a:off x="995754" y="1909571"/>
            <a:ext cx="6330203" cy="932963"/>
          </a:xfrm>
          <a:prstGeom prst="rect">
            <a:avLst/>
          </a:prstGeom>
        </p:spPr>
      </p:pic>
      <p:sp>
        <p:nvSpPr>
          <p:cNvPr id="6" name="TextBox 5">
            <a:extLst>
              <a:ext uri="{FF2B5EF4-FFF2-40B4-BE49-F238E27FC236}">
                <a16:creationId xmlns:a16="http://schemas.microsoft.com/office/drawing/2014/main" id="{3793D923-C2BF-5C63-46FD-49BE86C4B907}"/>
              </a:ext>
            </a:extLst>
          </p:cNvPr>
          <p:cNvSpPr txBox="1"/>
          <p:nvPr/>
        </p:nvSpPr>
        <p:spPr>
          <a:xfrm>
            <a:off x="995754" y="2881200"/>
            <a:ext cx="1787669" cy="369332"/>
          </a:xfrm>
          <a:prstGeom prst="rect">
            <a:avLst/>
          </a:prstGeom>
          <a:noFill/>
        </p:spPr>
        <p:txBody>
          <a:bodyPr wrap="none" rtlCol="0">
            <a:spAutoFit/>
          </a:bodyPr>
          <a:lstStyle/>
          <a:p>
            <a:r>
              <a:rPr kumimoji="1" lang="en-US" altLang="zh-CN" dirty="0"/>
              <a:t>(</a:t>
            </a:r>
            <a:r>
              <a:rPr kumimoji="1" lang="zh-CN" altLang="en-US" dirty="0"/>
              <a:t>一些等价定义</a:t>
            </a:r>
            <a:r>
              <a:rPr kumimoji="1" lang="en-US" altLang="zh-CN" dirty="0"/>
              <a:t>)</a:t>
            </a:r>
            <a:r>
              <a:rPr kumimoji="1" lang="zh-CN" altLang="en-US" dirty="0"/>
              <a:t> </a:t>
            </a:r>
          </a:p>
        </p:txBody>
      </p:sp>
      <p:pic>
        <p:nvPicPr>
          <p:cNvPr id="7" name="Picture 6">
            <a:extLst>
              <a:ext uri="{FF2B5EF4-FFF2-40B4-BE49-F238E27FC236}">
                <a16:creationId xmlns:a16="http://schemas.microsoft.com/office/drawing/2014/main" id="{DA937719-EB9B-10D2-812F-E7DD7D4CDF24}"/>
              </a:ext>
            </a:extLst>
          </p:cNvPr>
          <p:cNvPicPr>
            <a:picLocks noChangeAspect="1"/>
          </p:cNvPicPr>
          <p:nvPr/>
        </p:nvPicPr>
        <p:blipFill>
          <a:blip r:embed="rId3"/>
          <a:stretch>
            <a:fillRect/>
          </a:stretch>
        </p:blipFill>
        <p:spPr>
          <a:xfrm>
            <a:off x="995754" y="3300185"/>
            <a:ext cx="2716381" cy="2667349"/>
          </a:xfrm>
          <a:prstGeom prst="rect">
            <a:avLst/>
          </a:prstGeom>
        </p:spPr>
      </p:pic>
      <p:sp>
        <p:nvSpPr>
          <p:cNvPr id="8" name="Cloud Callout 7">
            <a:extLst>
              <a:ext uri="{FF2B5EF4-FFF2-40B4-BE49-F238E27FC236}">
                <a16:creationId xmlns:a16="http://schemas.microsoft.com/office/drawing/2014/main" id="{5CD1E873-C217-45A4-64D5-82E7891E0E63}"/>
              </a:ext>
            </a:extLst>
          </p:cNvPr>
          <p:cNvSpPr/>
          <p:nvPr/>
        </p:nvSpPr>
        <p:spPr>
          <a:xfrm>
            <a:off x="3868378" y="1589614"/>
            <a:ext cx="1364477" cy="369333"/>
          </a:xfrm>
          <a:prstGeom prst="cloudCallout">
            <a:avLst>
              <a:gd name="adj1" fmla="val -25006"/>
              <a:gd name="adj2" fmla="val 76194"/>
            </a:avLst>
          </a:prstGeom>
          <a:ln/>
        </p:spPr>
        <p:style>
          <a:lnRef idx="2">
            <a:schemeClr val="dk1"/>
          </a:lnRef>
          <a:fillRef idx="1">
            <a:schemeClr val="lt1"/>
          </a:fillRef>
          <a:effectRef idx="0">
            <a:schemeClr val="dk1"/>
          </a:effectRef>
          <a:fontRef idx="minor">
            <a:schemeClr val="dk1"/>
          </a:fontRef>
        </p:style>
        <p:txBody>
          <a:bodyPr rtlCol="0" anchor="t"/>
          <a:lstStyle/>
          <a:p>
            <a:r>
              <a:rPr kumimoji="1" lang="zh-CN" altLang="en-CN" sz="1050" dirty="0"/>
              <a:t>因子</a:t>
            </a:r>
            <a:r>
              <a:rPr kumimoji="1" lang="zh-CN" altLang="en-US" sz="1050" dirty="0"/>
              <a:t>提取机</a:t>
            </a:r>
          </a:p>
        </p:txBody>
      </p:sp>
    </p:spTree>
    <p:extLst>
      <p:ext uri="{BB962C8B-B14F-4D97-AF65-F5344CB8AC3E}">
        <p14:creationId xmlns:p14="http://schemas.microsoft.com/office/powerpoint/2010/main" val="1960554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6A3BB1-A835-2F98-80DC-A423857591B6}"/>
              </a:ext>
            </a:extLst>
          </p:cNvPr>
          <p:cNvSpPr>
            <a:spLocks noGrp="1"/>
          </p:cNvSpPr>
          <p:nvPr>
            <p:ph type="sldNum" sz="quarter" idx="12"/>
          </p:nvPr>
        </p:nvSpPr>
        <p:spPr/>
        <p:txBody>
          <a:bodyPr/>
          <a:lstStyle/>
          <a:p>
            <a:fld id="{7A304655-5D53-B746-8252-3F5A598C52D3}" type="slidenum">
              <a:rPr lang="en-CN" smtClean="0"/>
              <a:pPr/>
              <a:t>30</a:t>
            </a:fld>
            <a:endParaRPr lang="en-CN"/>
          </a:p>
        </p:txBody>
      </p:sp>
      <p:sp>
        <p:nvSpPr>
          <p:cNvPr id="27" name="Title 2">
            <a:extLst>
              <a:ext uri="{FF2B5EF4-FFF2-40B4-BE49-F238E27FC236}">
                <a16:creationId xmlns:a16="http://schemas.microsoft.com/office/drawing/2014/main" id="{27FB229D-483E-0B31-24AB-358ED86AEB58}"/>
              </a:ext>
            </a:extLst>
          </p:cNvPr>
          <p:cNvSpPr>
            <a:spLocks noGrp="1"/>
          </p:cNvSpPr>
          <p:nvPr>
            <p:ph type="title"/>
          </p:nvPr>
        </p:nvSpPr>
        <p:spPr/>
        <p:txBody>
          <a:bodyPr/>
          <a:lstStyle/>
          <a:p>
            <a:r>
              <a:rPr kumimoji="1" lang="zh-CN" altLang="en-US" dirty="0"/>
              <a:t>关于</a:t>
            </a:r>
            <a:r>
              <a:rPr kumimoji="1" lang="en-US" altLang="zh-CN" dirty="0"/>
              <a:t>Alan</a:t>
            </a:r>
            <a:r>
              <a:rPr kumimoji="1" lang="zh-CN" altLang="en-US" dirty="0"/>
              <a:t> </a:t>
            </a:r>
            <a:r>
              <a:rPr kumimoji="1" lang="en-US" altLang="zh-CN" dirty="0"/>
              <a:t>Turing</a:t>
            </a:r>
            <a:r>
              <a:rPr kumimoji="1" lang="zh-CN" altLang="en-US" dirty="0"/>
              <a:t>的故事</a:t>
            </a:r>
          </a:p>
        </p:txBody>
      </p:sp>
      <p:sp>
        <p:nvSpPr>
          <p:cNvPr id="3" name="TextBox 2">
            <a:extLst>
              <a:ext uri="{FF2B5EF4-FFF2-40B4-BE49-F238E27FC236}">
                <a16:creationId xmlns:a16="http://schemas.microsoft.com/office/drawing/2014/main" id="{64EC7C59-6606-44CE-0BB3-4376003D4A95}"/>
              </a:ext>
            </a:extLst>
          </p:cNvPr>
          <p:cNvSpPr txBox="1"/>
          <p:nvPr/>
        </p:nvSpPr>
        <p:spPr>
          <a:xfrm>
            <a:off x="628650" y="1214651"/>
            <a:ext cx="3903633" cy="369332"/>
          </a:xfrm>
          <a:prstGeom prst="rect">
            <a:avLst/>
          </a:prstGeom>
          <a:noFill/>
        </p:spPr>
        <p:txBody>
          <a:bodyPr wrap="none" rtlCol="0">
            <a:spAutoFit/>
          </a:bodyPr>
          <a:lstStyle/>
          <a:p>
            <a:r>
              <a:rPr kumimoji="1" lang="zh-CN" altLang="en-US" dirty="0"/>
              <a:t>我们来做一个英语阅读</a:t>
            </a:r>
            <a:r>
              <a:rPr kumimoji="1" lang="en-US" altLang="zh-CN" dirty="0"/>
              <a:t>!</a:t>
            </a:r>
            <a:r>
              <a:rPr kumimoji="1" lang="zh-CN" altLang="en-US" dirty="0"/>
              <a:t> 但是很好玩</a:t>
            </a:r>
            <a:r>
              <a:rPr kumimoji="1" lang="en-US" altLang="zh-CN" dirty="0"/>
              <a:t>!</a:t>
            </a:r>
            <a:r>
              <a:rPr kumimoji="1" lang="zh-CN" altLang="en-US" dirty="0"/>
              <a:t> </a:t>
            </a:r>
          </a:p>
        </p:txBody>
      </p:sp>
      <p:sp>
        <p:nvSpPr>
          <p:cNvPr id="11" name="TextBox 10">
            <a:extLst>
              <a:ext uri="{FF2B5EF4-FFF2-40B4-BE49-F238E27FC236}">
                <a16:creationId xmlns:a16="http://schemas.microsoft.com/office/drawing/2014/main" id="{87EEBDA4-8EE0-6FEF-7EBE-CD0A27858BAB}"/>
              </a:ext>
            </a:extLst>
          </p:cNvPr>
          <p:cNvSpPr txBox="1"/>
          <p:nvPr/>
        </p:nvSpPr>
        <p:spPr>
          <a:xfrm>
            <a:off x="628650" y="1636817"/>
            <a:ext cx="5198944" cy="2862322"/>
          </a:xfrm>
          <a:prstGeom prst="rect">
            <a:avLst/>
          </a:prstGeom>
          <a:noFill/>
        </p:spPr>
        <p:txBody>
          <a:bodyPr wrap="square">
            <a:spAutoFit/>
          </a:bodyPr>
          <a:lstStyle/>
          <a:p>
            <a:r>
              <a:rPr lang="en-US" dirty="0"/>
              <a:t>This is an idea that has </a:t>
            </a:r>
            <a:r>
              <a:rPr lang="en-US" dirty="0">
                <a:solidFill>
                  <a:schemeClr val="accent6"/>
                </a:solidFill>
              </a:rPr>
              <a:t>ricocheted</a:t>
            </a:r>
            <a:r>
              <a:rPr lang="en-US" altLang="zh-CN" dirty="0">
                <a:solidFill>
                  <a:schemeClr val="accent6"/>
                </a:solidFill>
              </a:rPr>
              <a:t>(cause</a:t>
            </a:r>
            <a:r>
              <a:rPr lang="zh-CN" altLang="en-US" dirty="0">
                <a:solidFill>
                  <a:schemeClr val="accent6"/>
                </a:solidFill>
              </a:rPr>
              <a:t> </a:t>
            </a:r>
            <a:r>
              <a:rPr lang="en-US" altLang="zh-CN" dirty="0">
                <a:solidFill>
                  <a:schemeClr val="accent6"/>
                </a:solidFill>
              </a:rPr>
              <a:t>to</a:t>
            </a:r>
            <a:r>
              <a:rPr lang="zh-CN" altLang="en-US" dirty="0">
                <a:solidFill>
                  <a:schemeClr val="accent6"/>
                </a:solidFill>
              </a:rPr>
              <a:t> </a:t>
            </a:r>
            <a:r>
              <a:rPr lang="en-US" altLang="zh-CN" dirty="0">
                <a:solidFill>
                  <a:schemeClr val="accent6"/>
                </a:solidFill>
              </a:rPr>
              <a:t>rebound</a:t>
            </a:r>
            <a:r>
              <a:rPr lang="zh-CN" altLang="en-US" dirty="0">
                <a:solidFill>
                  <a:schemeClr val="accent6"/>
                </a:solidFill>
              </a:rPr>
              <a:t> </a:t>
            </a:r>
            <a:r>
              <a:rPr lang="en-US" altLang="zh-CN" dirty="0">
                <a:solidFill>
                  <a:schemeClr val="accent6"/>
                </a:solidFill>
              </a:rPr>
              <a:t>off</a:t>
            </a:r>
            <a:r>
              <a:rPr lang="zh-CN" altLang="en-US" dirty="0">
                <a:solidFill>
                  <a:schemeClr val="accent6"/>
                </a:solidFill>
              </a:rPr>
              <a:t> </a:t>
            </a:r>
            <a:r>
              <a:rPr lang="en-US" altLang="zh-CN" dirty="0">
                <a:solidFill>
                  <a:schemeClr val="accent6"/>
                </a:solidFill>
              </a:rPr>
              <a:t>the</a:t>
            </a:r>
            <a:r>
              <a:rPr lang="zh-CN" altLang="en-US" dirty="0">
                <a:solidFill>
                  <a:schemeClr val="accent6"/>
                </a:solidFill>
              </a:rPr>
              <a:t> </a:t>
            </a:r>
            <a:r>
              <a:rPr lang="en-US" altLang="zh-CN" dirty="0">
                <a:solidFill>
                  <a:schemeClr val="accent6"/>
                </a:solidFill>
              </a:rPr>
              <a:t>surface)</a:t>
            </a:r>
            <a:r>
              <a:rPr lang="en-US" dirty="0"/>
              <a:t> up to our own time. Today, number theory is the basis for </a:t>
            </a:r>
            <a:r>
              <a:rPr lang="en-US" dirty="0">
                <a:solidFill>
                  <a:schemeClr val="accent6"/>
                </a:solidFill>
              </a:rPr>
              <a:t>numerous</a:t>
            </a:r>
            <a:r>
              <a:rPr lang="en-US" altLang="zh-CN" dirty="0">
                <a:solidFill>
                  <a:schemeClr val="accent6"/>
                </a:solidFill>
              </a:rPr>
              <a:t>(huge)</a:t>
            </a:r>
            <a:r>
              <a:rPr lang="en-US" dirty="0"/>
              <a:t> public-key </a:t>
            </a:r>
            <a:r>
              <a:rPr lang="en-US" dirty="0">
                <a:solidFill>
                  <a:schemeClr val="accent6"/>
                </a:solidFill>
              </a:rPr>
              <a:t>cryptosystems</a:t>
            </a:r>
            <a:r>
              <a:rPr lang="en-US" altLang="zh-CN" dirty="0">
                <a:solidFill>
                  <a:schemeClr val="accent6"/>
                </a:solidFill>
              </a:rPr>
              <a:t>(systems</a:t>
            </a:r>
            <a:r>
              <a:rPr lang="zh-CN" altLang="en-US" dirty="0">
                <a:solidFill>
                  <a:schemeClr val="accent6"/>
                </a:solidFill>
              </a:rPr>
              <a:t> </a:t>
            </a:r>
            <a:r>
              <a:rPr lang="en-US" altLang="zh-CN" dirty="0">
                <a:solidFill>
                  <a:schemeClr val="accent6"/>
                </a:solidFill>
              </a:rPr>
              <a:t>that</a:t>
            </a:r>
            <a:r>
              <a:rPr lang="zh-CN" altLang="en-US" dirty="0">
                <a:solidFill>
                  <a:schemeClr val="accent6"/>
                </a:solidFill>
              </a:rPr>
              <a:t> </a:t>
            </a:r>
            <a:r>
              <a:rPr lang="en-US" altLang="zh-CN" dirty="0">
                <a:solidFill>
                  <a:schemeClr val="accent6"/>
                </a:solidFill>
              </a:rPr>
              <a:t>encrypts)</a:t>
            </a:r>
            <a:r>
              <a:rPr lang="en-US" dirty="0"/>
              <a:t>, digital signature schemes, cryptographic hash functions, and electronic payment systems. Furthermore, military funding agencies are among the biggest investors in cryptographic research. Sorry, Hardy!</a:t>
            </a:r>
            <a:endParaRPr lang="zh-CN" altLang="en-US" dirty="0"/>
          </a:p>
        </p:txBody>
      </p:sp>
      <p:pic>
        <p:nvPicPr>
          <p:cNvPr id="5" name="Picture 4">
            <a:extLst>
              <a:ext uri="{FF2B5EF4-FFF2-40B4-BE49-F238E27FC236}">
                <a16:creationId xmlns:a16="http://schemas.microsoft.com/office/drawing/2014/main" id="{49906095-3182-F26D-7105-0DFF1CE36524}"/>
              </a:ext>
            </a:extLst>
          </p:cNvPr>
          <p:cNvPicPr>
            <a:picLocks noChangeAspect="1"/>
          </p:cNvPicPr>
          <p:nvPr/>
        </p:nvPicPr>
        <p:blipFill>
          <a:blip r:embed="rId2"/>
          <a:stretch>
            <a:fillRect/>
          </a:stretch>
        </p:blipFill>
        <p:spPr>
          <a:xfrm>
            <a:off x="5719408" y="204609"/>
            <a:ext cx="3331969" cy="2282399"/>
          </a:xfrm>
          <a:prstGeom prst="rect">
            <a:avLst/>
          </a:prstGeom>
        </p:spPr>
      </p:pic>
      <p:sp>
        <p:nvSpPr>
          <p:cNvPr id="7" name="TextBox 6">
            <a:extLst>
              <a:ext uri="{FF2B5EF4-FFF2-40B4-BE49-F238E27FC236}">
                <a16:creationId xmlns:a16="http://schemas.microsoft.com/office/drawing/2014/main" id="{D3D432B6-A0C3-15AC-711A-84F8F2A1A0FD}"/>
              </a:ext>
            </a:extLst>
          </p:cNvPr>
          <p:cNvSpPr txBox="1"/>
          <p:nvPr/>
        </p:nvSpPr>
        <p:spPr>
          <a:xfrm>
            <a:off x="7222458" y="5880678"/>
            <a:ext cx="800219" cy="369332"/>
          </a:xfrm>
          <a:prstGeom prst="rect">
            <a:avLst/>
          </a:prstGeom>
          <a:noFill/>
        </p:spPr>
        <p:txBody>
          <a:bodyPr wrap="none" rtlCol="0">
            <a:spAutoFit/>
          </a:bodyPr>
          <a:lstStyle/>
          <a:p>
            <a:r>
              <a:rPr kumimoji="1" lang="en-US" altLang="zh-CN" dirty="0"/>
              <a:t>Hardy</a:t>
            </a:r>
            <a:endParaRPr kumimoji="1" lang="zh-CN" altLang="en-US" dirty="0"/>
          </a:p>
        </p:txBody>
      </p:sp>
      <p:sp>
        <p:nvSpPr>
          <p:cNvPr id="8" name="TextBox 7">
            <a:extLst>
              <a:ext uri="{FF2B5EF4-FFF2-40B4-BE49-F238E27FC236}">
                <a16:creationId xmlns:a16="http://schemas.microsoft.com/office/drawing/2014/main" id="{958AC57F-B80F-AD7F-63D5-07E11F2ED4DC}"/>
              </a:ext>
            </a:extLst>
          </p:cNvPr>
          <p:cNvSpPr txBox="1"/>
          <p:nvPr/>
        </p:nvSpPr>
        <p:spPr>
          <a:xfrm>
            <a:off x="791570" y="4817660"/>
            <a:ext cx="4839786" cy="369332"/>
          </a:xfrm>
          <a:prstGeom prst="rect">
            <a:avLst/>
          </a:prstGeom>
          <a:noFill/>
        </p:spPr>
        <p:txBody>
          <a:bodyPr wrap="none" rtlCol="0">
            <a:spAutoFit/>
          </a:bodyPr>
          <a:lstStyle/>
          <a:p>
            <a:r>
              <a:rPr kumimoji="1" lang="en-US" altLang="zh-CN" dirty="0"/>
              <a:t>Hardy</a:t>
            </a:r>
            <a:r>
              <a:rPr kumimoji="1" lang="zh-CN" altLang="en-US" dirty="0"/>
              <a:t>曾经说过</a:t>
            </a:r>
            <a:r>
              <a:rPr kumimoji="1" lang="en-US" altLang="zh-CN" dirty="0"/>
              <a:t>:</a:t>
            </a:r>
            <a:r>
              <a:rPr kumimoji="1" lang="zh-CN" altLang="en-US" dirty="0"/>
              <a:t>数论好玩</a:t>
            </a:r>
            <a:r>
              <a:rPr kumimoji="1" lang="en-US" altLang="zh-CN" dirty="0"/>
              <a:t>,</a:t>
            </a:r>
            <a:r>
              <a:rPr kumimoji="1" lang="zh-CN" altLang="en-US" dirty="0"/>
              <a:t> 但是没用之类的话</a:t>
            </a:r>
            <a:r>
              <a:rPr kumimoji="1" lang="en-US" altLang="zh-CN" dirty="0"/>
              <a:t>.</a:t>
            </a:r>
            <a:r>
              <a:rPr kumimoji="1" lang="zh-CN" altLang="en-US" dirty="0"/>
              <a:t> </a:t>
            </a:r>
          </a:p>
        </p:txBody>
      </p:sp>
      <p:pic>
        <p:nvPicPr>
          <p:cNvPr id="9" name="Picture 8">
            <a:extLst>
              <a:ext uri="{FF2B5EF4-FFF2-40B4-BE49-F238E27FC236}">
                <a16:creationId xmlns:a16="http://schemas.microsoft.com/office/drawing/2014/main" id="{9C76D743-AA08-061E-2086-A8193DEFD996}"/>
              </a:ext>
            </a:extLst>
          </p:cNvPr>
          <p:cNvPicPr>
            <a:picLocks noChangeAspect="1"/>
          </p:cNvPicPr>
          <p:nvPr/>
        </p:nvPicPr>
        <p:blipFill>
          <a:blip r:embed="rId3"/>
          <a:stretch>
            <a:fillRect/>
          </a:stretch>
        </p:blipFill>
        <p:spPr>
          <a:xfrm>
            <a:off x="6232883" y="2816756"/>
            <a:ext cx="2282467" cy="3063922"/>
          </a:xfrm>
          <a:prstGeom prst="rect">
            <a:avLst/>
          </a:prstGeom>
        </p:spPr>
      </p:pic>
    </p:spTree>
    <p:extLst>
      <p:ext uri="{BB962C8B-B14F-4D97-AF65-F5344CB8AC3E}">
        <p14:creationId xmlns:p14="http://schemas.microsoft.com/office/powerpoint/2010/main" val="70694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6A3BB1-A835-2F98-80DC-A423857591B6}"/>
              </a:ext>
            </a:extLst>
          </p:cNvPr>
          <p:cNvSpPr>
            <a:spLocks noGrp="1"/>
          </p:cNvSpPr>
          <p:nvPr>
            <p:ph type="sldNum" sz="quarter" idx="12"/>
          </p:nvPr>
        </p:nvSpPr>
        <p:spPr/>
        <p:txBody>
          <a:bodyPr/>
          <a:lstStyle/>
          <a:p>
            <a:fld id="{7A304655-5D53-B746-8252-3F5A598C52D3}" type="slidenum">
              <a:rPr lang="en-CN" smtClean="0"/>
              <a:pPr/>
              <a:t>31</a:t>
            </a:fld>
            <a:endParaRPr lang="en-CN"/>
          </a:p>
        </p:txBody>
      </p:sp>
      <p:sp>
        <p:nvSpPr>
          <p:cNvPr id="27" name="Title 2">
            <a:extLst>
              <a:ext uri="{FF2B5EF4-FFF2-40B4-BE49-F238E27FC236}">
                <a16:creationId xmlns:a16="http://schemas.microsoft.com/office/drawing/2014/main" id="{27FB229D-483E-0B31-24AB-358ED86AEB58}"/>
              </a:ext>
            </a:extLst>
          </p:cNvPr>
          <p:cNvSpPr>
            <a:spLocks noGrp="1"/>
          </p:cNvSpPr>
          <p:nvPr>
            <p:ph type="title"/>
          </p:nvPr>
        </p:nvSpPr>
        <p:spPr/>
        <p:txBody>
          <a:bodyPr/>
          <a:lstStyle/>
          <a:p>
            <a:r>
              <a:rPr kumimoji="1" lang="zh-CN" altLang="en-US" dirty="0"/>
              <a:t>关于</a:t>
            </a:r>
            <a:r>
              <a:rPr kumimoji="1" lang="en-US" altLang="zh-CN" dirty="0"/>
              <a:t>Alan</a:t>
            </a:r>
            <a:r>
              <a:rPr kumimoji="1" lang="zh-CN" altLang="en-US" dirty="0"/>
              <a:t> </a:t>
            </a:r>
            <a:r>
              <a:rPr kumimoji="1" lang="en-US" altLang="zh-CN" dirty="0"/>
              <a:t>Turing</a:t>
            </a:r>
            <a:r>
              <a:rPr kumimoji="1" lang="zh-CN" altLang="en-US" dirty="0"/>
              <a:t>的故事</a:t>
            </a:r>
          </a:p>
        </p:txBody>
      </p:sp>
      <p:sp>
        <p:nvSpPr>
          <p:cNvPr id="3" name="TextBox 2">
            <a:extLst>
              <a:ext uri="{FF2B5EF4-FFF2-40B4-BE49-F238E27FC236}">
                <a16:creationId xmlns:a16="http://schemas.microsoft.com/office/drawing/2014/main" id="{64EC7C59-6606-44CE-0BB3-4376003D4A95}"/>
              </a:ext>
            </a:extLst>
          </p:cNvPr>
          <p:cNvSpPr txBox="1"/>
          <p:nvPr/>
        </p:nvSpPr>
        <p:spPr>
          <a:xfrm>
            <a:off x="628650" y="1214651"/>
            <a:ext cx="3903633" cy="369332"/>
          </a:xfrm>
          <a:prstGeom prst="rect">
            <a:avLst/>
          </a:prstGeom>
          <a:noFill/>
        </p:spPr>
        <p:txBody>
          <a:bodyPr wrap="none" rtlCol="0">
            <a:spAutoFit/>
          </a:bodyPr>
          <a:lstStyle/>
          <a:p>
            <a:r>
              <a:rPr kumimoji="1" lang="zh-CN" altLang="en-US" dirty="0"/>
              <a:t>我们来做一个英语阅读</a:t>
            </a:r>
            <a:r>
              <a:rPr kumimoji="1" lang="en-US" altLang="zh-CN" dirty="0"/>
              <a:t>!</a:t>
            </a:r>
            <a:r>
              <a:rPr kumimoji="1" lang="zh-CN" altLang="en-US" dirty="0"/>
              <a:t> 但是很好玩</a:t>
            </a:r>
            <a:r>
              <a:rPr kumimoji="1" lang="en-US" altLang="zh-CN" dirty="0"/>
              <a:t>!</a:t>
            </a:r>
            <a:r>
              <a:rPr kumimoji="1" lang="zh-CN" altLang="en-US" dirty="0"/>
              <a:t> </a:t>
            </a:r>
          </a:p>
        </p:txBody>
      </p:sp>
      <p:sp>
        <p:nvSpPr>
          <p:cNvPr id="11" name="TextBox 10">
            <a:extLst>
              <a:ext uri="{FF2B5EF4-FFF2-40B4-BE49-F238E27FC236}">
                <a16:creationId xmlns:a16="http://schemas.microsoft.com/office/drawing/2014/main" id="{87EEBDA4-8EE0-6FEF-7EBE-CD0A27858BAB}"/>
              </a:ext>
            </a:extLst>
          </p:cNvPr>
          <p:cNvSpPr txBox="1"/>
          <p:nvPr/>
        </p:nvSpPr>
        <p:spPr>
          <a:xfrm>
            <a:off x="628650" y="1636817"/>
            <a:ext cx="5198944" cy="2862322"/>
          </a:xfrm>
          <a:prstGeom prst="rect">
            <a:avLst/>
          </a:prstGeom>
          <a:noFill/>
        </p:spPr>
        <p:txBody>
          <a:bodyPr wrap="square">
            <a:spAutoFit/>
          </a:bodyPr>
          <a:lstStyle/>
          <a:p>
            <a:r>
              <a:rPr lang="en-US" dirty="0"/>
              <a:t>Soon after </a:t>
            </a:r>
            <a:r>
              <a:rPr lang="en-US" dirty="0">
                <a:solidFill>
                  <a:schemeClr val="accent6"/>
                </a:solidFill>
              </a:rPr>
              <a:t>devising</a:t>
            </a:r>
            <a:r>
              <a:rPr lang="en-US" altLang="zh-CN" dirty="0">
                <a:solidFill>
                  <a:schemeClr val="accent6"/>
                </a:solidFill>
              </a:rPr>
              <a:t>(plan</a:t>
            </a:r>
            <a:r>
              <a:rPr lang="zh-CN" altLang="en-US" dirty="0">
                <a:solidFill>
                  <a:schemeClr val="accent6"/>
                </a:solidFill>
              </a:rPr>
              <a:t> </a:t>
            </a:r>
            <a:r>
              <a:rPr lang="en-US" altLang="zh-CN" dirty="0">
                <a:solidFill>
                  <a:schemeClr val="accent6"/>
                </a:solidFill>
              </a:rPr>
              <a:t>or</a:t>
            </a:r>
            <a:r>
              <a:rPr lang="zh-CN" altLang="en-US" dirty="0">
                <a:solidFill>
                  <a:schemeClr val="accent6"/>
                </a:solidFill>
              </a:rPr>
              <a:t> </a:t>
            </a:r>
            <a:r>
              <a:rPr lang="en-US" altLang="zh-CN" dirty="0">
                <a:solidFill>
                  <a:schemeClr val="accent6"/>
                </a:solidFill>
              </a:rPr>
              <a:t>invent</a:t>
            </a:r>
            <a:r>
              <a:rPr lang="zh-CN" altLang="en-US" dirty="0">
                <a:solidFill>
                  <a:schemeClr val="accent6"/>
                </a:solidFill>
              </a:rPr>
              <a:t> </a:t>
            </a:r>
            <a:r>
              <a:rPr lang="en-US" altLang="zh-CN" dirty="0">
                <a:solidFill>
                  <a:schemeClr val="accent6"/>
                </a:solidFill>
              </a:rPr>
              <a:t>in</a:t>
            </a:r>
            <a:r>
              <a:rPr lang="zh-CN" altLang="en-US" dirty="0">
                <a:solidFill>
                  <a:schemeClr val="accent6"/>
                </a:solidFill>
              </a:rPr>
              <a:t> </a:t>
            </a:r>
            <a:r>
              <a:rPr lang="en-US" altLang="zh-CN" dirty="0">
                <a:solidFill>
                  <a:schemeClr val="accent6"/>
                </a:solidFill>
              </a:rPr>
              <a:t>a</a:t>
            </a:r>
            <a:r>
              <a:rPr lang="zh-CN" altLang="en-US" dirty="0">
                <a:solidFill>
                  <a:schemeClr val="accent6"/>
                </a:solidFill>
              </a:rPr>
              <a:t> </a:t>
            </a:r>
            <a:r>
              <a:rPr lang="en-US" altLang="zh-CN" dirty="0">
                <a:solidFill>
                  <a:schemeClr val="accent6"/>
                </a:solidFill>
              </a:rPr>
              <a:t>carful</a:t>
            </a:r>
            <a:r>
              <a:rPr lang="zh-CN" altLang="en-US" dirty="0">
                <a:solidFill>
                  <a:schemeClr val="accent6"/>
                </a:solidFill>
              </a:rPr>
              <a:t> </a:t>
            </a:r>
            <a:r>
              <a:rPr lang="en-US" altLang="zh-CN" dirty="0">
                <a:solidFill>
                  <a:schemeClr val="accent6"/>
                </a:solidFill>
              </a:rPr>
              <a:t>thought)</a:t>
            </a:r>
            <a:r>
              <a:rPr lang="en-US" dirty="0"/>
              <a:t> his code, Turing disappeared from public view, and half a century would pass before the world learned the full story of where he’d gone and what he did there. We’ll come back to Turing’s life in a little while; for now, let’s investigate the </a:t>
            </a:r>
            <a:r>
              <a:rPr lang="en-US" b="1" i="1" dirty="0"/>
              <a:t>code</a:t>
            </a:r>
            <a:r>
              <a:rPr lang="en-US" dirty="0"/>
              <a:t> Turing left behind. The details are uncertain, since he never formally published the idea, so we’ll consider a couple of possibilities</a:t>
            </a:r>
            <a:r>
              <a:rPr lang="en-US" altLang="zh-CN" dirty="0"/>
              <a:t>.</a:t>
            </a:r>
            <a:endParaRPr lang="zh-CN" altLang="en-US" dirty="0"/>
          </a:p>
        </p:txBody>
      </p:sp>
      <p:pic>
        <p:nvPicPr>
          <p:cNvPr id="5" name="Picture 4">
            <a:extLst>
              <a:ext uri="{FF2B5EF4-FFF2-40B4-BE49-F238E27FC236}">
                <a16:creationId xmlns:a16="http://schemas.microsoft.com/office/drawing/2014/main" id="{49906095-3182-F26D-7105-0DFF1CE36524}"/>
              </a:ext>
            </a:extLst>
          </p:cNvPr>
          <p:cNvPicPr>
            <a:picLocks noChangeAspect="1"/>
          </p:cNvPicPr>
          <p:nvPr/>
        </p:nvPicPr>
        <p:blipFill>
          <a:blip r:embed="rId2"/>
          <a:stretch>
            <a:fillRect/>
          </a:stretch>
        </p:blipFill>
        <p:spPr>
          <a:xfrm>
            <a:off x="5719408" y="204609"/>
            <a:ext cx="3331969" cy="2282399"/>
          </a:xfrm>
          <a:prstGeom prst="rect">
            <a:avLst/>
          </a:prstGeom>
        </p:spPr>
      </p:pic>
    </p:spTree>
    <p:extLst>
      <p:ext uri="{BB962C8B-B14F-4D97-AF65-F5344CB8AC3E}">
        <p14:creationId xmlns:p14="http://schemas.microsoft.com/office/powerpoint/2010/main" val="30195076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6A3BB1-A835-2F98-80DC-A423857591B6}"/>
              </a:ext>
            </a:extLst>
          </p:cNvPr>
          <p:cNvSpPr>
            <a:spLocks noGrp="1"/>
          </p:cNvSpPr>
          <p:nvPr>
            <p:ph type="sldNum" sz="quarter" idx="12"/>
          </p:nvPr>
        </p:nvSpPr>
        <p:spPr/>
        <p:txBody>
          <a:bodyPr/>
          <a:lstStyle/>
          <a:p>
            <a:fld id="{7A304655-5D53-B746-8252-3F5A598C52D3}" type="slidenum">
              <a:rPr lang="en-CN" smtClean="0"/>
              <a:pPr/>
              <a:t>32</a:t>
            </a:fld>
            <a:endParaRPr lang="en-CN"/>
          </a:p>
        </p:txBody>
      </p:sp>
      <p:sp>
        <p:nvSpPr>
          <p:cNvPr id="27" name="Title 2">
            <a:extLst>
              <a:ext uri="{FF2B5EF4-FFF2-40B4-BE49-F238E27FC236}">
                <a16:creationId xmlns:a16="http://schemas.microsoft.com/office/drawing/2014/main" id="{27FB229D-483E-0B31-24AB-358ED86AEB58}"/>
              </a:ext>
            </a:extLst>
          </p:cNvPr>
          <p:cNvSpPr>
            <a:spLocks noGrp="1"/>
          </p:cNvSpPr>
          <p:nvPr>
            <p:ph type="title"/>
          </p:nvPr>
        </p:nvSpPr>
        <p:spPr/>
        <p:txBody>
          <a:bodyPr/>
          <a:lstStyle/>
          <a:p>
            <a:r>
              <a:rPr kumimoji="1" lang="en-US" altLang="zh-CN" dirty="0"/>
              <a:t>Turing</a:t>
            </a:r>
            <a:r>
              <a:rPr kumimoji="1" lang="zh-CN" altLang="en-US" dirty="0"/>
              <a:t>的密码</a:t>
            </a:r>
            <a:r>
              <a:rPr kumimoji="1" lang="en-US" altLang="zh-CN" dirty="0"/>
              <a:t>(1)</a:t>
            </a:r>
            <a:endParaRPr kumimoji="1" lang="zh-CN" altLang="en-US" dirty="0"/>
          </a:p>
        </p:txBody>
      </p:sp>
      <p:sp>
        <p:nvSpPr>
          <p:cNvPr id="4" name="TextBox 3">
            <a:extLst>
              <a:ext uri="{FF2B5EF4-FFF2-40B4-BE49-F238E27FC236}">
                <a16:creationId xmlns:a16="http://schemas.microsoft.com/office/drawing/2014/main" id="{039F8CFF-2349-B32A-063E-1C3C302E16D2}"/>
              </a:ext>
            </a:extLst>
          </p:cNvPr>
          <p:cNvSpPr txBox="1"/>
          <p:nvPr/>
        </p:nvSpPr>
        <p:spPr>
          <a:xfrm>
            <a:off x="2456597" y="1337480"/>
            <a:ext cx="556563" cy="369332"/>
          </a:xfrm>
          <a:prstGeom prst="rect">
            <a:avLst/>
          </a:prstGeom>
          <a:noFill/>
        </p:spPr>
        <p:txBody>
          <a:bodyPr wrap="square" rtlCol="0">
            <a:spAutoFit/>
          </a:bodyPr>
          <a:lstStyle/>
          <a:p>
            <a:r>
              <a:rPr kumimoji="1" lang="en-US" altLang="zh-CN" dirty="0"/>
              <a:t>text</a:t>
            </a:r>
            <a:endParaRPr kumimoji="1" lang="zh-CN" altLang="en-US" dirty="0"/>
          </a:p>
        </p:txBody>
      </p:sp>
      <p:sp>
        <p:nvSpPr>
          <p:cNvPr id="6" name="TextBox 5">
            <a:extLst>
              <a:ext uri="{FF2B5EF4-FFF2-40B4-BE49-F238E27FC236}">
                <a16:creationId xmlns:a16="http://schemas.microsoft.com/office/drawing/2014/main" id="{F86D7FFA-AEB8-9F7E-1FF8-4B9ECB46EB64}"/>
              </a:ext>
            </a:extLst>
          </p:cNvPr>
          <p:cNvSpPr txBox="1"/>
          <p:nvPr/>
        </p:nvSpPr>
        <p:spPr>
          <a:xfrm>
            <a:off x="6509982" y="1337480"/>
            <a:ext cx="889987" cy="369332"/>
          </a:xfrm>
          <a:prstGeom prst="rect">
            <a:avLst/>
          </a:prstGeom>
          <a:noFill/>
        </p:spPr>
        <p:txBody>
          <a:bodyPr wrap="square" rtlCol="0">
            <a:spAutoFit/>
          </a:bodyPr>
          <a:lstStyle/>
          <a:p>
            <a:r>
              <a:rPr kumimoji="1" lang="en-US" altLang="zh-CN" dirty="0"/>
              <a:t>integer</a:t>
            </a:r>
            <a:endParaRPr kumimoji="1" lang="zh-CN" altLang="en-US" dirty="0"/>
          </a:p>
        </p:txBody>
      </p:sp>
      <p:cxnSp>
        <p:nvCxnSpPr>
          <p:cNvPr id="8" name="Straight Arrow Connector 7">
            <a:extLst>
              <a:ext uri="{FF2B5EF4-FFF2-40B4-BE49-F238E27FC236}">
                <a16:creationId xmlns:a16="http://schemas.microsoft.com/office/drawing/2014/main" id="{8CEB3F83-B33E-C1DC-ED01-234F9ACC3EF9}"/>
              </a:ext>
            </a:extLst>
          </p:cNvPr>
          <p:cNvCxnSpPr>
            <a:cxnSpLocks/>
            <a:stCxn id="4" idx="3"/>
            <a:endCxn id="6" idx="1"/>
          </p:cNvCxnSpPr>
          <p:nvPr/>
        </p:nvCxnSpPr>
        <p:spPr>
          <a:xfrm>
            <a:off x="3013160" y="1522146"/>
            <a:ext cx="34968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CD9DA59-9EA7-9708-384A-3FF200E2F225}"/>
              </a:ext>
            </a:extLst>
          </p:cNvPr>
          <p:cNvSpPr txBox="1"/>
          <p:nvPr/>
        </p:nvSpPr>
        <p:spPr>
          <a:xfrm>
            <a:off x="5747482" y="1891478"/>
            <a:ext cx="2492990" cy="369332"/>
          </a:xfrm>
          <a:prstGeom prst="rect">
            <a:avLst/>
          </a:prstGeom>
          <a:noFill/>
        </p:spPr>
        <p:txBody>
          <a:bodyPr wrap="none" rtlCol="0">
            <a:spAutoFit/>
          </a:bodyPr>
          <a:lstStyle/>
          <a:p>
            <a:r>
              <a:rPr kumimoji="1" lang="zh-CN" altLang="en-US" dirty="0"/>
              <a:t>便于我们在上面做操作</a:t>
            </a:r>
          </a:p>
        </p:txBody>
      </p:sp>
      <p:pic>
        <p:nvPicPr>
          <p:cNvPr id="14" name="Picture 13">
            <a:extLst>
              <a:ext uri="{FF2B5EF4-FFF2-40B4-BE49-F238E27FC236}">
                <a16:creationId xmlns:a16="http://schemas.microsoft.com/office/drawing/2014/main" id="{70D58A51-3F36-DFF0-C654-4B58D92CEE0B}"/>
              </a:ext>
            </a:extLst>
          </p:cNvPr>
          <p:cNvPicPr>
            <a:picLocks noChangeAspect="1"/>
          </p:cNvPicPr>
          <p:nvPr/>
        </p:nvPicPr>
        <p:blipFill>
          <a:blip r:embed="rId2"/>
          <a:stretch>
            <a:fillRect/>
          </a:stretch>
        </p:blipFill>
        <p:spPr>
          <a:xfrm>
            <a:off x="2813782" y="2476183"/>
            <a:ext cx="2933700" cy="330200"/>
          </a:xfrm>
          <a:prstGeom prst="rect">
            <a:avLst/>
          </a:prstGeom>
        </p:spPr>
      </p:pic>
      <p:pic>
        <p:nvPicPr>
          <p:cNvPr id="15" name="Picture 14">
            <a:extLst>
              <a:ext uri="{FF2B5EF4-FFF2-40B4-BE49-F238E27FC236}">
                <a16:creationId xmlns:a16="http://schemas.microsoft.com/office/drawing/2014/main" id="{5BE59410-D2D1-0B1E-F5B9-3D33EB29B9BE}"/>
              </a:ext>
            </a:extLst>
          </p:cNvPr>
          <p:cNvPicPr>
            <a:picLocks noChangeAspect="1"/>
          </p:cNvPicPr>
          <p:nvPr/>
        </p:nvPicPr>
        <p:blipFill>
          <a:blip r:embed="rId3"/>
          <a:stretch>
            <a:fillRect/>
          </a:stretch>
        </p:blipFill>
        <p:spPr>
          <a:xfrm>
            <a:off x="2311847" y="2769732"/>
            <a:ext cx="3340100" cy="368300"/>
          </a:xfrm>
          <a:prstGeom prst="rect">
            <a:avLst/>
          </a:prstGeom>
        </p:spPr>
      </p:pic>
      <p:sp>
        <p:nvSpPr>
          <p:cNvPr id="16" name="TextBox 15">
            <a:extLst>
              <a:ext uri="{FF2B5EF4-FFF2-40B4-BE49-F238E27FC236}">
                <a16:creationId xmlns:a16="http://schemas.microsoft.com/office/drawing/2014/main" id="{2E2C1E7B-076B-7C26-7FFC-CBF65912A5DC}"/>
              </a:ext>
            </a:extLst>
          </p:cNvPr>
          <p:cNvSpPr txBox="1"/>
          <p:nvPr/>
        </p:nvSpPr>
        <p:spPr>
          <a:xfrm>
            <a:off x="2142867" y="3399937"/>
            <a:ext cx="4275529" cy="369332"/>
          </a:xfrm>
          <a:prstGeom prst="rect">
            <a:avLst/>
          </a:prstGeom>
          <a:noFill/>
        </p:spPr>
        <p:txBody>
          <a:bodyPr wrap="none" rtlCol="0">
            <a:spAutoFit/>
          </a:bodyPr>
          <a:lstStyle/>
          <a:p>
            <a:r>
              <a:rPr lang="en-US" dirty="0"/>
              <a:t>requires</a:t>
            </a:r>
            <a:r>
              <a:rPr lang="zh-CN" altLang="en-US" dirty="0"/>
              <a:t> </a:t>
            </a:r>
            <a:r>
              <a:rPr lang="en-US" dirty="0"/>
              <a:t>message to be a prime number</a:t>
            </a:r>
            <a:endParaRPr kumimoji="1" lang="zh-CN" altLang="en-US" dirty="0"/>
          </a:p>
        </p:txBody>
      </p:sp>
      <p:sp>
        <p:nvSpPr>
          <p:cNvPr id="17" name="TextBox 16">
            <a:extLst>
              <a:ext uri="{FF2B5EF4-FFF2-40B4-BE49-F238E27FC236}">
                <a16:creationId xmlns:a16="http://schemas.microsoft.com/office/drawing/2014/main" id="{7C9AC0BB-59B7-F383-7E65-E5C204BD1C6F}"/>
              </a:ext>
            </a:extLst>
          </p:cNvPr>
          <p:cNvSpPr txBox="1"/>
          <p:nvPr/>
        </p:nvSpPr>
        <p:spPr>
          <a:xfrm>
            <a:off x="6005015" y="2838734"/>
            <a:ext cx="441146" cy="369332"/>
          </a:xfrm>
          <a:prstGeom prst="rect">
            <a:avLst/>
          </a:prstGeom>
          <a:noFill/>
        </p:spPr>
        <p:txBody>
          <a:bodyPr wrap="none" rtlCol="0">
            <a:spAutoFit/>
          </a:bodyPr>
          <a:lstStyle/>
          <a:p>
            <a:r>
              <a:rPr kumimoji="1" lang="en-US" altLang="zh-CN" dirty="0"/>
              <a:t>13</a:t>
            </a:r>
            <a:endParaRPr kumimoji="1" lang="zh-CN" altLang="en-US" dirty="0"/>
          </a:p>
        </p:txBody>
      </p:sp>
      <p:sp>
        <p:nvSpPr>
          <p:cNvPr id="18" name="TextBox 17">
            <a:extLst>
              <a:ext uri="{FF2B5EF4-FFF2-40B4-BE49-F238E27FC236}">
                <a16:creationId xmlns:a16="http://schemas.microsoft.com/office/drawing/2014/main" id="{116391C7-E788-1598-BC08-E63B09218831}"/>
              </a:ext>
            </a:extLst>
          </p:cNvPr>
          <p:cNvSpPr txBox="1"/>
          <p:nvPr/>
        </p:nvSpPr>
        <p:spPr>
          <a:xfrm>
            <a:off x="921561" y="3922317"/>
            <a:ext cx="3070071" cy="369332"/>
          </a:xfrm>
          <a:prstGeom prst="rect">
            <a:avLst/>
          </a:prstGeom>
          <a:noFill/>
        </p:spPr>
        <p:txBody>
          <a:bodyPr wrap="none" rtlCol="0">
            <a:spAutoFit/>
          </a:bodyPr>
          <a:lstStyle/>
          <a:p>
            <a:r>
              <a:rPr kumimoji="1" lang="en-US" altLang="zh-CN" dirty="0"/>
              <a:t>But</a:t>
            </a:r>
            <a:r>
              <a:rPr kumimoji="1" lang="zh-CN" altLang="en-US" dirty="0"/>
              <a:t> </a:t>
            </a:r>
            <a:r>
              <a:rPr kumimoji="1" lang="en-US" altLang="zh-CN" dirty="0"/>
              <a:t>how</a:t>
            </a:r>
            <a:r>
              <a:rPr kumimoji="1" lang="zh-CN" altLang="en-US" dirty="0"/>
              <a:t> </a:t>
            </a:r>
            <a:r>
              <a:rPr kumimoji="1" lang="en-US" altLang="zh-CN" dirty="0"/>
              <a:t>do</a:t>
            </a:r>
            <a:r>
              <a:rPr kumimoji="1" lang="zh-CN" altLang="en-US" dirty="0"/>
              <a:t> </a:t>
            </a:r>
            <a:r>
              <a:rPr kumimoji="1" lang="en-US" altLang="zh-CN" dirty="0"/>
              <a:t>we</a:t>
            </a:r>
            <a:r>
              <a:rPr kumimoji="1" lang="zh-CN" altLang="en-US" dirty="0"/>
              <a:t> </a:t>
            </a:r>
            <a:r>
              <a:rPr kumimoji="1" lang="en-US" altLang="zh-CN" dirty="0"/>
              <a:t>encrypt</a:t>
            </a:r>
            <a:r>
              <a:rPr kumimoji="1" lang="zh-CN" altLang="en-US" dirty="0"/>
              <a:t> </a:t>
            </a:r>
            <a:r>
              <a:rPr kumimoji="1" lang="en-US" altLang="zh-CN" dirty="0"/>
              <a:t>this?</a:t>
            </a:r>
            <a:endParaRPr kumimoji="1" lang="zh-CN" altLang="en-US" dirty="0"/>
          </a:p>
        </p:txBody>
      </p:sp>
      <p:sp>
        <p:nvSpPr>
          <p:cNvPr id="19" name="TextBox 18">
            <a:extLst>
              <a:ext uri="{FF2B5EF4-FFF2-40B4-BE49-F238E27FC236}">
                <a16:creationId xmlns:a16="http://schemas.microsoft.com/office/drawing/2014/main" id="{AFA96FF1-1BCE-58FB-2E1E-40AE56693774}"/>
              </a:ext>
            </a:extLst>
          </p:cNvPr>
          <p:cNvSpPr txBox="1"/>
          <p:nvPr/>
        </p:nvSpPr>
        <p:spPr>
          <a:xfrm>
            <a:off x="1184912" y="4291649"/>
            <a:ext cx="1915909" cy="369332"/>
          </a:xfrm>
          <a:prstGeom prst="rect">
            <a:avLst/>
          </a:prstGeom>
          <a:noFill/>
        </p:spPr>
        <p:txBody>
          <a:bodyPr wrap="none" rtlCol="0">
            <a:spAutoFit/>
          </a:bodyPr>
          <a:lstStyle/>
          <a:p>
            <a:r>
              <a:rPr kumimoji="1" lang="en-US" altLang="zh-CN" dirty="0"/>
              <a:t>Some</a:t>
            </a:r>
            <a:r>
              <a:rPr kumimoji="1" lang="zh-CN" altLang="en-US" dirty="0"/>
              <a:t> </a:t>
            </a:r>
            <a:r>
              <a:rPr kumimoji="1" lang="en-US" altLang="zh-CN" dirty="0"/>
              <a:t>notations.</a:t>
            </a:r>
            <a:r>
              <a:rPr kumimoji="1" lang="zh-CN" altLang="en-US" dirty="0"/>
              <a:t> </a:t>
            </a:r>
          </a:p>
        </p:txBody>
      </p:sp>
      <p:pic>
        <p:nvPicPr>
          <p:cNvPr id="20" name="Picture 19">
            <a:extLst>
              <a:ext uri="{FF2B5EF4-FFF2-40B4-BE49-F238E27FC236}">
                <a16:creationId xmlns:a16="http://schemas.microsoft.com/office/drawing/2014/main" id="{2D1B9706-20F6-18C7-02BF-4E104A00B462}"/>
              </a:ext>
            </a:extLst>
          </p:cNvPr>
          <p:cNvPicPr>
            <a:picLocks noChangeAspect="1"/>
          </p:cNvPicPr>
          <p:nvPr/>
        </p:nvPicPr>
        <p:blipFill>
          <a:blip r:embed="rId4"/>
          <a:stretch>
            <a:fillRect/>
          </a:stretch>
        </p:blipFill>
        <p:spPr>
          <a:xfrm>
            <a:off x="1642936" y="4776313"/>
            <a:ext cx="749300" cy="254000"/>
          </a:xfrm>
          <a:prstGeom prst="rect">
            <a:avLst/>
          </a:prstGeom>
        </p:spPr>
      </p:pic>
      <p:pic>
        <p:nvPicPr>
          <p:cNvPr id="21" name="Picture 20">
            <a:extLst>
              <a:ext uri="{FF2B5EF4-FFF2-40B4-BE49-F238E27FC236}">
                <a16:creationId xmlns:a16="http://schemas.microsoft.com/office/drawing/2014/main" id="{F34E4D8C-63BE-8598-BDE1-AF63C3057DB1}"/>
              </a:ext>
            </a:extLst>
          </p:cNvPr>
          <p:cNvPicPr>
            <a:picLocks noChangeAspect="1"/>
          </p:cNvPicPr>
          <p:nvPr/>
        </p:nvPicPr>
        <p:blipFill>
          <a:blip r:embed="rId5"/>
          <a:stretch>
            <a:fillRect/>
          </a:stretch>
        </p:blipFill>
        <p:spPr>
          <a:xfrm>
            <a:off x="2392236" y="4814413"/>
            <a:ext cx="4305300" cy="215900"/>
          </a:xfrm>
          <a:prstGeom prst="rect">
            <a:avLst/>
          </a:prstGeom>
        </p:spPr>
      </p:pic>
      <p:pic>
        <p:nvPicPr>
          <p:cNvPr id="22" name="Picture 21">
            <a:extLst>
              <a:ext uri="{FF2B5EF4-FFF2-40B4-BE49-F238E27FC236}">
                <a16:creationId xmlns:a16="http://schemas.microsoft.com/office/drawing/2014/main" id="{FD334C56-771A-25A5-E197-53B44E5AA644}"/>
              </a:ext>
            </a:extLst>
          </p:cNvPr>
          <p:cNvPicPr>
            <a:picLocks noChangeAspect="1"/>
          </p:cNvPicPr>
          <p:nvPr/>
        </p:nvPicPr>
        <p:blipFill>
          <a:blip r:embed="rId6"/>
          <a:stretch>
            <a:fillRect/>
          </a:stretch>
        </p:blipFill>
        <p:spPr>
          <a:xfrm>
            <a:off x="1642936" y="5202504"/>
            <a:ext cx="2311400" cy="266700"/>
          </a:xfrm>
          <a:prstGeom prst="rect">
            <a:avLst/>
          </a:prstGeom>
        </p:spPr>
      </p:pic>
      <p:pic>
        <p:nvPicPr>
          <p:cNvPr id="23" name="Picture 22">
            <a:extLst>
              <a:ext uri="{FF2B5EF4-FFF2-40B4-BE49-F238E27FC236}">
                <a16:creationId xmlns:a16="http://schemas.microsoft.com/office/drawing/2014/main" id="{4B2BF661-C0E0-8B51-B24A-139D6DD85313}"/>
              </a:ext>
            </a:extLst>
          </p:cNvPr>
          <p:cNvPicPr>
            <a:picLocks noChangeAspect="1"/>
          </p:cNvPicPr>
          <p:nvPr/>
        </p:nvPicPr>
        <p:blipFill>
          <a:blip r:embed="rId7"/>
          <a:stretch>
            <a:fillRect/>
          </a:stretch>
        </p:blipFill>
        <p:spPr>
          <a:xfrm>
            <a:off x="3954336" y="5245909"/>
            <a:ext cx="2603500" cy="241300"/>
          </a:xfrm>
          <a:prstGeom prst="rect">
            <a:avLst/>
          </a:prstGeom>
        </p:spPr>
      </p:pic>
      <p:pic>
        <p:nvPicPr>
          <p:cNvPr id="24" name="Picture 23">
            <a:extLst>
              <a:ext uri="{FF2B5EF4-FFF2-40B4-BE49-F238E27FC236}">
                <a16:creationId xmlns:a16="http://schemas.microsoft.com/office/drawing/2014/main" id="{D0B957AB-F1FE-62B7-075E-8F5F89D7BB38}"/>
              </a:ext>
            </a:extLst>
          </p:cNvPr>
          <p:cNvPicPr>
            <a:picLocks noChangeAspect="1"/>
          </p:cNvPicPr>
          <p:nvPr/>
        </p:nvPicPr>
        <p:blipFill>
          <a:blip r:embed="rId8"/>
          <a:stretch>
            <a:fillRect/>
          </a:stretch>
        </p:blipFill>
        <p:spPr>
          <a:xfrm>
            <a:off x="1635980" y="5641395"/>
            <a:ext cx="1422400" cy="292100"/>
          </a:xfrm>
          <a:prstGeom prst="rect">
            <a:avLst/>
          </a:prstGeom>
        </p:spPr>
      </p:pic>
    </p:spTree>
    <p:extLst>
      <p:ext uri="{BB962C8B-B14F-4D97-AF65-F5344CB8AC3E}">
        <p14:creationId xmlns:p14="http://schemas.microsoft.com/office/powerpoint/2010/main" val="4260876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p:bldP spid="6" grpId="1"/>
      <p:bldP spid="12" grpId="0"/>
      <p:bldP spid="16" grpId="0"/>
      <p:bldP spid="17" grpId="0"/>
      <p:bldP spid="18" grpId="0"/>
      <p:bldP spid="1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6A3BB1-A835-2F98-80DC-A423857591B6}"/>
              </a:ext>
            </a:extLst>
          </p:cNvPr>
          <p:cNvSpPr>
            <a:spLocks noGrp="1"/>
          </p:cNvSpPr>
          <p:nvPr>
            <p:ph type="sldNum" sz="quarter" idx="12"/>
          </p:nvPr>
        </p:nvSpPr>
        <p:spPr/>
        <p:txBody>
          <a:bodyPr/>
          <a:lstStyle/>
          <a:p>
            <a:fld id="{7A304655-5D53-B746-8252-3F5A598C52D3}" type="slidenum">
              <a:rPr lang="en-CN" smtClean="0"/>
              <a:pPr/>
              <a:t>33</a:t>
            </a:fld>
            <a:endParaRPr lang="en-CN"/>
          </a:p>
        </p:txBody>
      </p:sp>
      <p:sp>
        <p:nvSpPr>
          <p:cNvPr id="27" name="Title 2">
            <a:extLst>
              <a:ext uri="{FF2B5EF4-FFF2-40B4-BE49-F238E27FC236}">
                <a16:creationId xmlns:a16="http://schemas.microsoft.com/office/drawing/2014/main" id="{27FB229D-483E-0B31-24AB-358ED86AEB58}"/>
              </a:ext>
            </a:extLst>
          </p:cNvPr>
          <p:cNvSpPr>
            <a:spLocks noGrp="1"/>
          </p:cNvSpPr>
          <p:nvPr>
            <p:ph type="title"/>
          </p:nvPr>
        </p:nvSpPr>
        <p:spPr/>
        <p:txBody>
          <a:bodyPr/>
          <a:lstStyle/>
          <a:p>
            <a:r>
              <a:rPr kumimoji="1" lang="en-US" altLang="zh-CN" dirty="0"/>
              <a:t>Turing</a:t>
            </a:r>
            <a:r>
              <a:rPr kumimoji="1" lang="zh-CN" altLang="en-US" dirty="0"/>
              <a:t>的密码</a:t>
            </a:r>
            <a:r>
              <a:rPr kumimoji="1" lang="en-US" altLang="zh-CN" dirty="0"/>
              <a:t>(1)</a:t>
            </a:r>
            <a:endParaRPr kumimoji="1" lang="zh-CN" altLang="en-US" dirty="0"/>
          </a:p>
        </p:txBody>
      </p:sp>
      <p:sp>
        <p:nvSpPr>
          <p:cNvPr id="18" name="TextBox 17">
            <a:extLst>
              <a:ext uri="{FF2B5EF4-FFF2-40B4-BE49-F238E27FC236}">
                <a16:creationId xmlns:a16="http://schemas.microsoft.com/office/drawing/2014/main" id="{116391C7-E788-1598-BC08-E63B09218831}"/>
              </a:ext>
            </a:extLst>
          </p:cNvPr>
          <p:cNvSpPr txBox="1"/>
          <p:nvPr/>
        </p:nvSpPr>
        <p:spPr>
          <a:xfrm>
            <a:off x="730493" y="1040524"/>
            <a:ext cx="3070071" cy="369332"/>
          </a:xfrm>
          <a:prstGeom prst="rect">
            <a:avLst/>
          </a:prstGeom>
          <a:noFill/>
        </p:spPr>
        <p:txBody>
          <a:bodyPr wrap="none" rtlCol="0">
            <a:spAutoFit/>
          </a:bodyPr>
          <a:lstStyle/>
          <a:p>
            <a:r>
              <a:rPr kumimoji="1" lang="en-US" altLang="zh-CN" dirty="0"/>
              <a:t>But</a:t>
            </a:r>
            <a:r>
              <a:rPr kumimoji="1" lang="zh-CN" altLang="en-US" dirty="0"/>
              <a:t> </a:t>
            </a:r>
            <a:r>
              <a:rPr kumimoji="1" lang="en-US" altLang="zh-CN" dirty="0"/>
              <a:t>how</a:t>
            </a:r>
            <a:r>
              <a:rPr kumimoji="1" lang="zh-CN" altLang="en-US" dirty="0"/>
              <a:t> </a:t>
            </a:r>
            <a:r>
              <a:rPr kumimoji="1" lang="en-US" altLang="zh-CN" dirty="0"/>
              <a:t>do</a:t>
            </a:r>
            <a:r>
              <a:rPr kumimoji="1" lang="zh-CN" altLang="en-US" dirty="0"/>
              <a:t> </a:t>
            </a:r>
            <a:r>
              <a:rPr kumimoji="1" lang="en-US" altLang="zh-CN" dirty="0"/>
              <a:t>we</a:t>
            </a:r>
            <a:r>
              <a:rPr kumimoji="1" lang="zh-CN" altLang="en-US" dirty="0"/>
              <a:t> </a:t>
            </a:r>
            <a:r>
              <a:rPr kumimoji="1" lang="en-US" altLang="zh-CN" dirty="0"/>
              <a:t>encrypt</a:t>
            </a:r>
            <a:r>
              <a:rPr kumimoji="1" lang="zh-CN" altLang="en-US" dirty="0"/>
              <a:t> </a:t>
            </a:r>
            <a:r>
              <a:rPr kumimoji="1" lang="en-US" altLang="zh-CN" dirty="0"/>
              <a:t>this?</a:t>
            </a:r>
            <a:endParaRPr kumimoji="1" lang="zh-CN" altLang="en-US" dirty="0"/>
          </a:p>
        </p:txBody>
      </p:sp>
      <p:sp>
        <p:nvSpPr>
          <p:cNvPr id="19" name="TextBox 18">
            <a:extLst>
              <a:ext uri="{FF2B5EF4-FFF2-40B4-BE49-F238E27FC236}">
                <a16:creationId xmlns:a16="http://schemas.microsoft.com/office/drawing/2014/main" id="{AFA96FF1-1BCE-58FB-2E1E-40AE56693774}"/>
              </a:ext>
            </a:extLst>
          </p:cNvPr>
          <p:cNvSpPr txBox="1"/>
          <p:nvPr/>
        </p:nvSpPr>
        <p:spPr>
          <a:xfrm>
            <a:off x="993844" y="1409856"/>
            <a:ext cx="1915909" cy="369332"/>
          </a:xfrm>
          <a:prstGeom prst="rect">
            <a:avLst/>
          </a:prstGeom>
          <a:noFill/>
        </p:spPr>
        <p:txBody>
          <a:bodyPr wrap="none" rtlCol="0">
            <a:spAutoFit/>
          </a:bodyPr>
          <a:lstStyle/>
          <a:p>
            <a:r>
              <a:rPr kumimoji="1" lang="en-US" altLang="zh-CN" dirty="0"/>
              <a:t>Some</a:t>
            </a:r>
            <a:r>
              <a:rPr kumimoji="1" lang="zh-CN" altLang="en-US" dirty="0"/>
              <a:t> </a:t>
            </a:r>
            <a:r>
              <a:rPr kumimoji="1" lang="en-US" altLang="zh-CN" dirty="0"/>
              <a:t>notations.</a:t>
            </a:r>
            <a:r>
              <a:rPr kumimoji="1" lang="zh-CN" altLang="en-US" dirty="0"/>
              <a:t> </a:t>
            </a:r>
          </a:p>
        </p:txBody>
      </p:sp>
      <p:pic>
        <p:nvPicPr>
          <p:cNvPr id="20" name="Picture 19">
            <a:extLst>
              <a:ext uri="{FF2B5EF4-FFF2-40B4-BE49-F238E27FC236}">
                <a16:creationId xmlns:a16="http://schemas.microsoft.com/office/drawing/2014/main" id="{2D1B9706-20F6-18C7-02BF-4E104A00B462}"/>
              </a:ext>
            </a:extLst>
          </p:cNvPr>
          <p:cNvPicPr>
            <a:picLocks noChangeAspect="1"/>
          </p:cNvPicPr>
          <p:nvPr/>
        </p:nvPicPr>
        <p:blipFill>
          <a:blip r:embed="rId2"/>
          <a:stretch>
            <a:fillRect/>
          </a:stretch>
        </p:blipFill>
        <p:spPr>
          <a:xfrm>
            <a:off x="1451868" y="1894520"/>
            <a:ext cx="749300" cy="254000"/>
          </a:xfrm>
          <a:prstGeom prst="rect">
            <a:avLst/>
          </a:prstGeom>
        </p:spPr>
      </p:pic>
      <p:pic>
        <p:nvPicPr>
          <p:cNvPr id="21" name="Picture 20">
            <a:extLst>
              <a:ext uri="{FF2B5EF4-FFF2-40B4-BE49-F238E27FC236}">
                <a16:creationId xmlns:a16="http://schemas.microsoft.com/office/drawing/2014/main" id="{F34E4D8C-63BE-8598-BDE1-AF63C3057DB1}"/>
              </a:ext>
            </a:extLst>
          </p:cNvPr>
          <p:cNvPicPr>
            <a:picLocks noChangeAspect="1"/>
          </p:cNvPicPr>
          <p:nvPr/>
        </p:nvPicPr>
        <p:blipFill>
          <a:blip r:embed="rId3"/>
          <a:stretch>
            <a:fillRect/>
          </a:stretch>
        </p:blipFill>
        <p:spPr>
          <a:xfrm>
            <a:off x="2201168" y="1932620"/>
            <a:ext cx="4305300" cy="215900"/>
          </a:xfrm>
          <a:prstGeom prst="rect">
            <a:avLst/>
          </a:prstGeom>
        </p:spPr>
      </p:pic>
      <p:pic>
        <p:nvPicPr>
          <p:cNvPr id="22" name="Picture 21">
            <a:extLst>
              <a:ext uri="{FF2B5EF4-FFF2-40B4-BE49-F238E27FC236}">
                <a16:creationId xmlns:a16="http://schemas.microsoft.com/office/drawing/2014/main" id="{FD334C56-771A-25A5-E197-53B44E5AA644}"/>
              </a:ext>
            </a:extLst>
          </p:cNvPr>
          <p:cNvPicPr>
            <a:picLocks noChangeAspect="1"/>
          </p:cNvPicPr>
          <p:nvPr/>
        </p:nvPicPr>
        <p:blipFill>
          <a:blip r:embed="rId4"/>
          <a:stretch>
            <a:fillRect/>
          </a:stretch>
        </p:blipFill>
        <p:spPr>
          <a:xfrm>
            <a:off x="1451868" y="2320711"/>
            <a:ext cx="2311400" cy="266700"/>
          </a:xfrm>
          <a:prstGeom prst="rect">
            <a:avLst/>
          </a:prstGeom>
        </p:spPr>
      </p:pic>
      <p:pic>
        <p:nvPicPr>
          <p:cNvPr id="23" name="Picture 22">
            <a:extLst>
              <a:ext uri="{FF2B5EF4-FFF2-40B4-BE49-F238E27FC236}">
                <a16:creationId xmlns:a16="http://schemas.microsoft.com/office/drawing/2014/main" id="{4B2BF661-C0E0-8B51-B24A-139D6DD85313}"/>
              </a:ext>
            </a:extLst>
          </p:cNvPr>
          <p:cNvPicPr>
            <a:picLocks noChangeAspect="1"/>
          </p:cNvPicPr>
          <p:nvPr/>
        </p:nvPicPr>
        <p:blipFill>
          <a:blip r:embed="rId5"/>
          <a:stretch>
            <a:fillRect/>
          </a:stretch>
        </p:blipFill>
        <p:spPr>
          <a:xfrm>
            <a:off x="3763268" y="2364116"/>
            <a:ext cx="2603500" cy="241300"/>
          </a:xfrm>
          <a:prstGeom prst="rect">
            <a:avLst/>
          </a:prstGeom>
        </p:spPr>
      </p:pic>
      <p:pic>
        <p:nvPicPr>
          <p:cNvPr id="24" name="Picture 23">
            <a:extLst>
              <a:ext uri="{FF2B5EF4-FFF2-40B4-BE49-F238E27FC236}">
                <a16:creationId xmlns:a16="http://schemas.microsoft.com/office/drawing/2014/main" id="{D0B957AB-F1FE-62B7-075E-8F5F89D7BB38}"/>
              </a:ext>
            </a:extLst>
          </p:cNvPr>
          <p:cNvPicPr>
            <a:picLocks noChangeAspect="1"/>
          </p:cNvPicPr>
          <p:nvPr/>
        </p:nvPicPr>
        <p:blipFill>
          <a:blip r:embed="rId6"/>
          <a:stretch>
            <a:fillRect/>
          </a:stretch>
        </p:blipFill>
        <p:spPr>
          <a:xfrm>
            <a:off x="1444912" y="2759602"/>
            <a:ext cx="1422400" cy="292100"/>
          </a:xfrm>
          <a:prstGeom prst="rect">
            <a:avLst/>
          </a:prstGeom>
        </p:spPr>
      </p:pic>
      <p:pic>
        <p:nvPicPr>
          <p:cNvPr id="3" name="Picture 2">
            <a:extLst>
              <a:ext uri="{FF2B5EF4-FFF2-40B4-BE49-F238E27FC236}">
                <a16:creationId xmlns:a16="http://schemas.microsoft.com/office/drawing/2014/main" id="{A38F9D89-C726-1E67-FAB4-02F46D31B0FE}"/>
              </a:ext>
            </a:extLst>
          </p:cNvPr>
          <p:cNvPicPr>
            <a:picLocks noChangeAspect="1"/>
          </p:cNvPicPr>
          <p:nvPr/>
        </p:nvPicPr>
        <p:blipFill>
          <a:blip r:embed="rId7"/>
          <a:stretch>
            <a:fillRect/>
          </a:stretch>
        </p:blipFill>
        <p:spPr>
          <a:xfrm>
            <a:off x="993844" y="3332584"/>
            <a:ext cx="6692900" cy="330200"/>
          </a:xfrm>
          <a:prstGeom prst="rect">
            <a:avLst/>
          </a:prstGeom>
        </p:spPr>
      </p:pic>
      <p:pic>
        <p:nvPicPr>
          <p:cNvPr id="5" name="Picture 4">
            <a:extLst>
              <a:ext uri="{FF2B5EF4-FFF2-40B4-BE49-F238E27FC236}">
                <a16:creationId xmlns:a16="http://schemas.microsoft.com/office/drawing/2014/main" id="{DF30C763-1B10-EACD-6702-C04AB690B1B9}"/>
              </a:ext>
            </a:extLst>
          </p:cNvPr>
          <p:cNvPicPr>
            <a:picLocks noChangeAspect="1"/>
          </p:cNvPicPr>
          <p:nvPr/>
        </p:nvPicPr>
        <p:blipFill>
          <a:blip r:embed="rId8"/>
          <a:stretch>
            <a:fillRect/>
          </a:stretch>
        </p:blipFill>
        <p:spPr>
          <a:xfrm>
            <a:off x="993844" y="3943666"/>
            <a:ext cx="5080000" cy="812800"/>
          </a:xfrm>
          <a:prstGeom prst="rect">
            <a:avLst/>
          </a:prstGeom>
        </p:spPr>
      </p:pic>
      <p:pic>
        <p:nvPicPr>
          <p:cNvPr id="7" name="Picture 6">
            <a:extLst>
              <a:ext uri="{FF2B5EF4-FFF2-40B4-BE49-F238E27FC236}">
                <a16:creationId xmlns:a16="http://schemas.microsoft.com/office/drawing/2014/main" id="{5BE5ADE5-7BF1-8F35-1150-51D5A9A21B98}"/>
              </a:ext>
            </a:extLst>
          </p:cNvPr>
          <p:cNvPicPr>
            <a:picLocks noChangeAspect="1"/>
          </p:cNvPicPr>
          <p:nvPr/>
        </p:nvPicPr>
        <p:blipFill>
          <a:blip r:embed="rId9"/>
          <a:stretch>
            <a:fillRect/>
          </a:stretch>
        </p:blipFill>
        <p:spPr>
          <a:xfrm>
            <a:off x="993844" y="4846848"/>
            <a:ext cx="4394200" cy="1066800"/>
          </a:xfrm>
          <a:prstGeom prst="rect">
            <a:avLst/>
          </a:prstGeom>
        </p:spPr>
      </p:pic>
      <p:sp>
        <p:nvSpPr>
          <p:cNvPr id="9" name="TextBox 8">
            <a:extLst>
              <a:ext uri="{FF2B5EF4-FFF2-40B4-BE49-F238E27FC236}">
                <a16:creationId xmlns:a16="http://schemas.microsoft.com/office/drawing/2014/main" id="{0D6E6CC7-7853-A677-B336-96BB3BA0D171}"/>
              </a:ext>
            </a:extLst>
          </p:cNvPr>
          <p:cNvSpPr txBox="1"/>
          <p:nvPr/>
        </p:nvSpPr>
        <p:spPr>
          <a:xfrm>
            <a:off x="7301552" y="2129051"/>
            <a:ext cx="595035" cy="369332"/>
          </a:xfrm>
          <a:prstGeom prst="rect">
            <a:avLst/>
          </a:prstGeom>
          <a:noFill/>
        </p:spPr>
        <p:txBody>
          <a:bodyPr wrap="none" rtlCol="0">
            <a:spAutoFit/>
          </a:bodyPr>
          <a:lstStyle/>
          <a:p>
            <a:r>
              <a:rPr kumimoji="1" lang="en-US" altLang="zh-CN" dirty="0" err="1"/>
              <a:t>zgw</a:t>
            </a:r>
            <a:endParaRPr kumimoji="1" lang="zh-CN" altLang="en-US" dirty="0"/>
          </a:p>
        </p:txBody>
      </p:sp>
      <p:sp>
        <p:nvSpPr>
          <p:cNvPr id="10" name="TextBox 9">
            <a:extLst>
              <a:ext uri="{FF2B5EF4-FFF2-40B4-BE49-F238E27FC236}">
                <a16:creationId xmlns:a16="http://schemas.microsoft.com/office/drawing/2014/main" id="{39C240F8-316F-7463-BA1D-0DD4AE174C0F}"/>
              </a:ext>
            </a:extLst>
          </p:cNvPr>
          <p:cNvSpPr txBox="1"/>
          <p:nvPr/>
        </p:nvSpPr>
        <p:spPr>
          <a:xfrm>
            <a:off x="8256896" y="3261815"/>
            <a:ext cx="543739" cy="369332"/>
          </a:xfrm>
          <a:prstGeom prst="rect">
            <a:avLst/>
          </a:prstGeom>
          <a:noFill/>
        </p:spPr>
        <p:txBody>
          <a:bodyPr wrap="none" rtlCol="0">
            <a:spAutoFit/>
          </a:bodyPr>
          <a:lstStyle/>
          <a:p>
            <a:r>
              <a:rPr kumimoji="1" lang="en-US" altLang="zh-CN" dirty="0" err="1"/>
              <a:t>xbz</a:t>
            </a:r>
            <a:endParaRPr kumimoji="1" lang="zh-CN" altLang="en-US" dirty="0"/>
          </a:p>
        </p:txBody>
      </p:sp>
      <mc:AlternateContent xmlns:mc="http://schemas.openxmlformats.org/markup-compatibility/2006" xmlns:a14="http://schemas.microsoft.com/office/drawing/2010/main">
        <mc:Choice Requires="a14">
          <p:sp>
            <p:nvSpPr>
              <p:cNvPr id="11" name="Rectangular Callout 10">
                <a:extLst>
                  <a:ext uri="{FF2B5EF4-FFF2-40B4-BE49-F238E27FC236}">
                    <a16:creationId xmlns:a16="http://schemas.microsoft.com/office/drawing/2014/main" id="{08D54D16-024D-263C-B6EB-240FC2F93A16}"/>
                  </a:ext>
                </a:extLst>
              </p:cNvPr>
              <p:cNvSpPr/>
              <p:nvPr/>
            </p:nvSpPr>
            <p:spPr>
              <a:xfrm>
                <a:off x="7183766" y="1087261"/>
                <a:ext cx="1677822" cy="624689"/>
              </a:xfrm>
              <a:prstGeom prst="wedgeRectCallout">
                <a:avLst>
                  <a:gd name="adj1" fmla="val -28967"/>
                  <a:gd name="adj2" fmla="val 11493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a:t>我们约定</a:t>
                </a:r>
                <a14:m>
                  <m:oMath xmlns:m="http://schemas.openxmlformats.org/officeDocument/2006/math">
                    <m:r>
                      <a:rPr kumimoji="1" lang="en-US" altLang="zh-CN" b="0" i="1" smtClean="0">
                        <a:latin typeface="Cambria Math" panose="02040503050406030204" pitchFamily="18" charset="0"/>
                      </a:rPr>
                      <m:t>𝑘</m:t>
                    </m:r>
                    <m:r>
                      <a:rPr kumimoji="1" lang="en-US" altLang="zh-CN" b="0" i="1" smtClean="0">
                        <a:latin typeface="Cambria Math" panose="02040503050406030204" pitchFamily="18" charset="0"/>
                      </a:rPr>
                      <m:t>=19260817</m:t>
                    </m:r>
                  </m:oMath>
                </a14:m>
                <a:endParaRPr kumimoji="1" lang="zh-CN" altLang="en-US" dirty="0"/>
              </a:p>
            </p:txBody>
          </p:sp>
        </mc:Choice>
        <mc:Fallback xmlns="">
          <p:sp>
            <p:nvSpPr>
              <p:cNvPr id="11" name="Rectangular Callout 10">
                <a:extLst>
                  <a:ext uri="{FF2B5EF4-FFF2-40B4-BE49-F238E27FC236}">
                    <a16:creationId xmlns:a16="http://schemas.microsoft.com/office/drawing/2014/main" id="{08D54D16-024D-263C-B6EB-240FC2F93A16}"/>
                  </a:ext>
                </a:extLst>
              </p:cNvPr>
              <p:cNvSpPr>
                <a:spLocks noRot="1" noChangeAspect="1" noMove="1" noResize="1" noEditPoints="1" noAdjustHandles="1" noChangeArrowheads="1" noChangeShapeType="1" noTextEdit="1"/>
              </p:cNvSpPr>
              <p:nvPr/>
            </p:nvSpPr>
            <p:spPr>
              <a:xfrm>
                <a:off x="7183766" y="1087261"/>
                <a:ext cx="1677822" cy="624689"/>
              </a:xfrm>
              <a:prstGeom prst="wedgeRectCallout">
                <a:avLst>
                  <a:gd name="adj1" fmla="val -28967"/>
                  <a:gd name="adj2" fmla="val 114934"/>
                </a:avLst>
              </a:prstGeom>
              <a:blipFill>
                <a:blip r:embed="rId10"/>
                <a:stretch>
                  <a:fillRect t="-2353"/>
                </a:stretch>
              </a:blipFill>
            </p:spPr>
            <p:txBody>
              <a:bodyPr/>
              <a:lstStyle/>
              <a:p>
                <a:r>
                  <a:rPr lang="zh-CN" altLang="en-US">
                    <a:noFill/>
                  </a:rPr>
                  <a:t> </a:t>
                </a:r>
              </a:p>
            </p:txBody>
          </p:sp>
        </mc:Fallback>
      </mc:AlternateContent>
      <p:sp>
        <p:nvSpPr>
          <p:cNvPr id="25" name="Rectangular Callout 24">
            <a:extLst>
              <a:ext uri="{FF2B5EF4-FFF2-40B4-BE49-F238E27FC236}">
                <a16:creationId xmlns:a16="http://schemas.microsoft.com/office/drawing/2014/main" id="{581BE323-ACCA-FECC-0AD8-4FBE9C12D080}"/>
              </a:ext>
            </a:extLst>
          </p:cNvPr>
          <p:cNvSpPr/>
          <p:nvPr/>
        </p:nvSpPr>
        <p:spPr>
          <a:xfrm>
            <a:off x="7183766" y="3991916"/>
            <a:ext cx="1677822" cy="624689"/>
          </a:xfrm>
          <a:prstGeom prst="wedgeRectCallout">
            <a:avLst>
              <a:gd name="adj1" fmla="val 23092"/>
              <a:gd name="adj2" fmla="val -10135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a:t>好</a:t>
            </a:r>
          </a:p>
        </p:txBody>
      </p:sp>
      <p:sp>
        <p:nvSpPr>
          <p:cNvPr id="13" name="TextBox 12">
            <a:extLst>
              <a:ext uri="{FF2B5EF4-FFF2-40B4-BE49-F238E27FC236}">
                <a16:creationId xmlns:a16="http://schemas.microsoft.com/office/drawing/2014/main" id="{AF366658-9C64-E680-E7FC-49AF576EF73B}"/>
              </a:ext>
            </a:extLst>
          </p:cNvPr>
          <p:cNvSpPr txBox="1"/>
          <p:nvPr/>
        </p:nvSpPr>
        <p:spPr>
          <a:xfrm>
            <a:off x="6506468" y="509895"/>
            <a:ext cx="2601994" cy="369332"/>
          </a:xfrm>
          <a:prstGeom prst="rect">
            <a:avLst/>
          </a:prstGeom>
          <a:noFill/>
        </p:spPr>
        <p:txBody>
          <a:bodyPr wrap="none" rtlCol="0">
            <a:spAutoFit/>
          </a:bodyPr>
          <a:lstStyle/>
          <a:p>
            <a:r>
              <a:rPr kumimoji="1" lang="en-US" altLang="zh-CN" dirty="0"/>
              <a:t>f(“</a:t>
            </a:r>
            <a:r>
              <a:rPr kumimoji="1" lang="en-US" altLang="zh-CN" dirty="0" err="1"/>
              <a:t>jyyyyds</a:t>
            </a:r>
            <a:r>
              <a:rPr kumimoji="1" lang="en-US" altLang="zh-CN" dirty="0"/>
              <a:t>”)=998244353</a:t>
            </a:r>
            <a:endParaRPr kumimoji="1" lang="zh-CN" altLang="en-US" dirty="0"/>
          </a:p>
        </p:txBody>
      </p:sp>
      <p:sp>
        <p:nvSpPr>
          <p:cNvPr id="26" name="Rectangle 25">
            <a:extLst>
              <a:ext uri="{FF2B5EF4-FFF2-40B4-BE49-F238E27FC236}">
                <a16:creationId xmlns:a16="http://schemas.microsoft.com/office/drawing/2014/main" id="{54C341D5-67E8-3EE1-2784-D9F3F78712FB}"/>
              </a:ext>
            </a:extLst>
          </p:cNvPr>
          <p:cNvSpPr/>
          <p:nvPr/>
        </p:nvSpPr>
        <p:spPr>
          <a:xfrm>
            <a:off x="8022677" y="2148520"/>
            <a:ext cx="1028700" cy="903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N" dirty="0">
                <a:solidFill>
                  <a:srgbClr val="000000"/>
                </a:solidFill>
                <a:effectLst/>
                <a:latin typeface="Source Code Pro for Powerline" panose="020B0509030403020204" pitchFamily="49" charset="0"/>
              </a:rPr>
              <a:t>19227001804416401</a:t>
            </a:r>
          </a:p>
        </p:txBody>
      </p:sp>
      <p:cxnSp>
        <p:nvCxnSpPr>
          <p:cNvPr id="29" name="Straight Arrow Connector 28">
            <a:extLst>
              <a:ext uri="{FF2B5EF4-FFF2-40B4-BE49-F238E27FC236}">
                <a16:creationId xmlns:a16="http://schemas.microsoft.com/office/drawing/2014/main" id="{BC609015-9543-23A0-49EF-CDBE890E3FD8}"/>
              </a:ext>
            </a:extLst>
          </p:cNvPr>
          <p:cNvCxnSpPr>
            <a:stCxn id="9" idx="2"/>
            <a:endCxn id="10" idx="1"/>
          </p:cNvCxnSpPr>
          <p:nvPr/>
        </p:nvCxnSpPr>
        <p:spPr>
          <a:xfrm>
            <a:off x="7599070" y="2498383"/>
            <a:ext cx="657826" cy="948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585085A-D9B3-314C-4C6A-896ED0E5854F}"/>
              </a:ext>
            </a:extLst>
          </p:cNvPr>
          <p:cNvSpPr txBox="1"/>
          <p:nvPr/>
        </p:nvSpPr>
        <p:spPr>
          <a:xfrm>
            <a:off x="5375020" y="4790443"/>
            <a:ext cx="3768980" cy="646331"/>
          </a:xfrm>
          <a:prstGeom prst="rect">
            <a:avLst/>
          </a:prstGeom>
          <a:noFill/>
        </p:spPr>
        <p:txBody>
          <a:bodyPr wrap="none" rtlCol="0">
            <a:spAutoFit/>
          </a:bodyPr>
          <a:lstStyle/>
          <a:p>
            <a:r>
              <a:rPr lang="en-CN" dirty="0">
                <a:solidFill>
                  <a:srgbClr val="000000"/>
                </a:solidFill>
                <a:effectLst/>
                <a:latin typeface="Source Code Pro for Powerline" panose="020B0509030403020204" pitchFamily="49" charset="0"/>
              </a:rPr>
              <a:t>19227001804416401</a:t>
            </a:r>
            <a:r>
              <a:rPr kumimoji="1" lang="en-US" altLang="zh-CN" dirty="0">
                <a:solidFill>
                  <a:srgbClr val="000000"/>
                </a:solidFill>
                <a:effectLst/>
                <a:latin typeface="Source Code Pro for Powerline" panose="020B0509030403020204" pitchFamily="49" charset="0"/>
              </a:rPr>
              <a:t>/19260817</a:t>
            </a:r>
            <a:endParaRPr kumimoji="1" lang="en-US" altLang="zh-CN" dirty="0">
              <a:solidFill>
                <a:srgbClr val="000000"/>
              </a:solidFill>
              <a:latin typeface="Source Code Pro for Powerline" panose="020B0509030403020204" pitchFamily="49" charset="0"/>
            </a:endParaRPr>
          </a:p>
          <a:p>
            <a:r>
              <a:rPr kumimoji="1" lang="en-US" altLang="zh-CN" dirty="0">
                <a:solidFill>
                  <a:srgbClr val="000000"/>
                </a:solidFill>
                <a:effectLst/>
                <a:latin typeface="Source Code Pro for Powerline" panose="020B0509030403020204" pitchFamily="49" charset="0"/>
              </a:rPr>
              <a:t>=998244353</a:t>
            </a:r>
            <a:r>
              <a:rPr kumimoji="1" lang="en-US" altLang="zh-CN" dirty="0">
                <a:solidFill>
                  <a:srgbClr val="000000"/>
                </a:solidFill>
                <a:latin typeface="Source Code Pro for Powerline" panose="020B0509030403020204" pitchFamily="49" charset="0"/>
              </a:rPr>
              <a:t>=f(“</a:t>
            </a:r>
            <a:r>
              <a:rPr kumimoji="1" lang="en-US" altLang="zh-CN" dirty="0" err="1">
                <a:solidFill>
                  <a:srgbClr val="000000"/>
                </a:solidFill>
                <a:latin typeface="Source Code Pro for Powerline" panose="020B0509030403020204" pitchFamily="49" charset="0"/>
              </a:rPr>
              <a:t>jyyyyds</a:t>
            </a:r>
            <a:r>
              <a:rPr kumimoji="1" lang="en-US" altLang="zh-CN" dirty="0">
                <a:solidFill>
                  <a:srgbClr val="000000"/>
                </a:solidFill>
                <a:latin typeface="Source Code Pro for Powerline" panose="020B0509030403020204" pitchFamily="49" charset="0"/>
              </a:rPr>
              <a:t>”)</a:t>
            </a:r>
            <a:endParaRPr kumimoji="1" lang="en-US" altLang="zh-CN" dirty="0">
              <a:solidFill>
                <a:srgbClr val="000000"/>
              </a:solidFill>
              <a:effectLst/>
              <a:latin typeface="Source Code Pro for Powerline" panose="020B0509030403020204" pitchFamily="49" charset="0"/>
            </a:endParaRPr>
          </a:p>
        </p:txBody>
      </p:sp>
    </p:spTree>
    <p:extLst>
      <p:ext uri="{BB962C8B-B14F-4D97-AF65-F5344CB8AC3E}">
        <p14:creationId xmlns:p14="http://schemas.microsoft.com/office/powerpoint/2010/main" val="2167863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5" grpId="0" animBg="1"/>
      <p:bldP spid="13" grpId="0"/>
      <p:bldP spid="26" grpId="0" animBg="1"/>
      <p:bldP spid="3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6A3BB1-A835-2F98-80DC-A423857591B6}"/>
              </a:ext>
            </a:extLst>
          </p:cNvPr>
          <p:cNvSpPr>
            <a:spLocks noGrp="1"/>
          </p:cNvSpPr>
          <p:nvPr>
            <p:ph type="sldNum" sz="quarter" idx="12"/>
          </p:nvPr>
        </p:nvSpPr>
        <p:spPr/>
        <p:txBody>
          <a:bodyPr/>
          <a:lstStyle/>
          <a:p>
            <a:fld id="{7A304655-5D53-B746-8252-3F5A598C52D3}" type="slidenum">
              <a:rPr lang="en-CN" smtClean="0"/>
              <a:pPr/>
              <a:t>34</a:t>
            </a:fld>
            <a:endParaRPr lang="en-CN"/>
          </a:p>
        </p:txBody>
      </p:sp>
      <p:sp>
        <p:nvSpPr>
          <p:cNvPr id="27" name="Title 2">
            <a:extLst>
              <a:ext uri="{FF2B5EF4-FFF2-40B4-BE49-F238E27FC236}">
                <a16:creationId xmlns:a16="http://schemas.microsoft.com/office/drawing/2014/main" id="{27FB229D-483E-0B31-24AB-358ED86AEB58}"/>
              </a:ext>
            </a:extLst>
          </p:cNvPr>
          <p:cNvSpPr>
            <a:spLocks noGrp="1"/>
          </p:cNvSpPr>
          <p:nvPr>
            <p:ph type="title"/>
          </p:nvPr>
        </p:nvSpPr>
        <p:spPr/>
        <p:txBody>
          <a:bodyPr/>
          <a:lstStyle/>
          <a:p>
            <a:r>
              <a:rPr kumimoji="1" lang="en-US" altLang="zh-CN" dirty="0"/>
              <a:t>Turing</a:t>
            </a:r>
            <a:r>
              <a:rPr kumimoji="1" lang="zh-CN" altLang="en-US" dirty="0"/>
              <a:t>的密码</a:t>
            </a:r>
            <a:r>
              <a:rPr kumimoji="1" lang="en-US" altLang="zh-CN" dirty="0"/>
              <a:t>(1)</a:t>
            </a:r>
            <a:endParaRPr kumimoji="1" lang="zh-CN" altLang="en-US" dirty="0"/>
          </a:p>
        </p:txBody>
      </p:sp>
      <p:sp>
        <p:nvSpPr>
          <p:cNvPr id="9" name="TextBox 8">
            <a:extLst>
              <a:ext uri="{FF2B5EF4-FFF2-40B4-BE49-F238E27FC236}">
                <a16:creationId xmlns:a16="http://schemas.microsoft.com/office/drawing/2014/main" id="{0D6E6CC7-7853-A677-B336-96BB3BA0D171}"/>
              </a:ext>
            </a:extLst>
          </p:cNvPr>
          <p:cNvSpPr txBox="1"/>
          <p:nvPr/>
        </p:nvSpPr>
        <p:spPr>
          <a:xfrm>
            <a:off x="7301552" y="2129051"/>
            <a:ext cx="595035" cy="369332"/>
          </a:xfrm>
          <a:prstGeom prst="rect">
            <a:avLst/>
          </a:prstGeom>
          <a:noFill/>
        </p:spPr>
        <p:txBody>
          <a:bodyPr wrap="none" rtlCol="0">
            <a:spAutoFit/>
          </a:bodyPr>
          <a:lstStyle/>
          <a:p>
            <a:r>
              <a:rPr kumimoji="1" lang="en-US" altLang="zh-CN" dirty="0" err="1"/>
              <a:t>zgw</a:t>
            </a:r>
            <a:endParaRPr kumimoji="1" lang="zh-CN" altLang="en-US" dirty="0"/>
          </a:p>
        </p:txBody>
      </p:sp>
      <p:sp>
        <p:nvSpPr>
          <p:cNvPr id="10" name="TextBox 9">
            <a:extLst>
              <a:ext uri="{FF2B5EF4-FFF2-40B4-BE49-F238E27FC236}">
                <a16:creationId xmlns:a16="http://schemas.microsoft.com/office/drawing/2014/main" id="{39C240F8-316F-7463-BA1D-0DD4AE174C0F}"/>
              </a:ext>
            </a:extLst>
          </p:cNvPr>
          <p:cNvSpPr txBox="1"/>
          <p:nvPr/>
        </p:nvSpPr>
        <p:spPr>
          <a:xfrm>
            <a:off x="8256896" y="3261815"/>
            <a:ext cx="543739" cy="369332"/>
          </a:xfrm>
          <a:prstGeom prst="rect">
            <a:avLst/>
          </a:prstGeom>
          <a:noFill/>
        </p:spPr>
        <p:txBody>
          <a:bodyPr wrap="none" rtlCol="0">
            <a:spAutoFit/>
          </a:bodyPr>
          <a:lstStyle/>
          <a:p>
            <a:r>
              <a:rPr kumimoji="1" lang="en-US" altLang="zh-CN" dirty="0" err="1"/>
              <a:t>xbz</a:t>
            </a:r>
            <a:endParaRPr kumimoji="1" lang="zh-CN" altLang="en-US" dirty="0"/>
          </a:p>
        </p:txBody>
      </p:sp>
      <mc:AlternateContent xmlns:mc="http://schemas.openxmlformats.org/markup-compatibility/2006" xmlns:a14="http://schemas.microsoft.com/office/drawing/2010/main">
        <mc:Choice Requires="a14">
          <p:sp>
            <p:nvSpPr>
              <p:cNvPr id="11" name="Rectangular Callout 10">
                <a:extLst>
                  <a:ext uri="{FF2B5EF4-FFF2-40B4-BE49-F238E27FC236}">
                    <a16:creationId xmlns:a16="http://schemas.microsoft.com/office/drawing/2014/main" id="{08D54D16-024D-263C-B6EB-240FC2F93A16}"/>
                  </a:ext>
                </a:extLst>
              </p:cNvPr>
              <p:cNvSpPr/>
              <p:nvPr/>
            </p:nvSpPr>
            <p:spPr>
              <a:xfrm>
                <a:off x="7183766" y="1087261"/>
                <a:ext cx="1677822" cy="624689"/>
              </a:xfrm>
              <a:prstGeom prst="wedgeRectCallout">
                <a:avLst>
                  <a:gd name="adj1" fmla="val -28967"/>
                  <a:gd name="adj2" fmla="val 11493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a:t>我们约定</a:t>
                </a:r>
                <a14:m>
                  <m:oMath xmlns:m="http://schemas.openxmlformats.org/officeDocument/2006/math">
                    <m:r>
                      <a:rPr kumimoji="1" lang="en-US" altLang="zh-CN" b="0" i="1" smtClean="0">
                        <a:latin typeface="Cambria Math" panose="02040503050406030204" pitchFamily="18" charset="0"/>
                      </a:rPr>
                      <m:t>𝑘</m:t>
                    </m:r>
                    <m:r>
                      <a:rPr kumimoji="1" lang="en-US" altLang="zh-CN" b="0" i="1" smtClean="0">
                        <a:latin typeface="Cambria Math" panose="02040503050406030204" pitchFamily="18" charset="0"/>
                      </a:rPr>
                      <m:t>=19260817</m:t>
                    </m:r>
                  </m:oMath>
                </a14:m>
                <a:endParaRPr kumimoji="1" lang="zh-CN" altLang="en-US" dirty="0"/>
              </a:p>
            </p:txBody>
          </p:sp>
        </mc:Choice>
        <mc:Fallback xmlns="">
          <p:sp>
            <p:nvSpPr>
              <p:cNvPr id="11" name="Rectangular Callout 10">
                <a:extLst>
                  <a:ext uri="{FF2B5EF4-FFF2-40B4-BE49-F238E27FC236}">
                    <a16:creationId xmlns:a16="http://schemas.microsoft.com/office/drawing/2014/main" id="{08D54D16-024D-263C-B6EB-240FC2F93A16}"/>
                  </a:ext>
                </a:extLst>
              </p:cNvPr>
              <p:cNvSpPr>
                <a:spLocks noRot="1" noChangeAspect="1" noMove="1" noResize="1" noEditPoints="1" noAdjustHandles="1" noChangeArrowheads="1" noChangeShapeType="1" noTextEdit="1"/>
              </p:cNvSpPr>
              <p:nvPr/>
            </p:nvSpPr>
            <p:spPr>
              <a:xfrm>
                <a:off x="7183766" y="1087261"/>
                <a:ext cx="1677822" cy="624689"/>
              </a:xfrm>
              <a:prstGeom prst="wedgeRectCallout">
                <a:avLst>
                  <a:gd name="adj1" fmla="val -28967"/>
                  <a:gd name="adj2" fmla="val 114934"/>
                </a:avLst>
              </a:prstGeom>
              <a:blipFill>
                <a:blip r:embed="rId2"/>
                <a:stretch>
                  <a:fillRect t="-2353"/>
                </a:stretch>
              </a:blipFill>
            </p:spPr>
            <p:txBody>
              <a:bodyPr/>
              <a:lstStyle/>
              <a:p>
                <a:r>
                  <a:rPr lang="zh-CN" altLang="en-US">
                    <a:noFill/>
                  </a:rPr>
                  <a:t> </a:t>
                </a:r>
              </a:p>
            </p:txBody>
          </p:sp>
        </mc:Fallback>
      </mc:AlternateContent>
      <p:sp>
        <p:nvSpPr>
          <p:cNvPr id="25" name="Rectangular Callout 24">
            <a:extLst>
              <a:ext uri="{FF2B5EF4-FFF2-40B4-BE49-F238E27FC236}">
                <a16:creationId xmlns:a16="http://schemas.microsoft.com/office/drawing/2014/main" id="{581BE323-ACCA-FECC-0AD8-4FBE9C12D080}"/>
              </a:ext>
            </a:extLst>
          </p:cNvPr>
          <p:cNvSpPr/>
          <p:nvPr/>
        </p:nvSpPr>
        <p:spPr>
          <a:xfrm>
            <a:off x="7183766" y="3991916"/>
            <a:ext cx="1677822" cy="624689"/>
          </a:xfrm>
          <a:prstGeom prst="wedgeRectCallout">
            <a:avLst>
              <a:gd name="adj1" fmla="val 23092"/>
              <a:gd name="adj2" fmla="val -10135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a:t>好</a:t>
            </a:r>
          </a:p>
        </p:txBody>
      </p:sp>
      <p:sp>
        <p:nvSpPr>
          <p:cNvPr id="13" name="TextBox 12">
            <a:extLst>
              <a:ext uri="{FF2B5EF4-FFF2-40B4-BE49-F238E27FC236}">
                <a16:creationId xmlns:a16="http://schemas.microsoft.com/office/drawing/2014/main" id="{AF366658-9C64-E680-E7FC-49AF576EF73B}"/>
              </a:ext>
            </a:extLst>
          </p:cNvPr>
          <p:cNvSpPr txBox="1"/>
          <p:nvPr/>
        </p:nvSpPr>
        <p:spPr>
          <a:xfrm>
            <a:off x="6506468" y="509895"/>
            <a:ext cx="2601994" cy="369332"/>
          </a:xfrm>
          <a:prstGeom prst="rect">
            <a:avLst/>
          </a:prstGeom>
          <a:noFill/>
        </p:spPr>
        <p:txBody>
          <a:bodyPr wrap="none" rtlCol="0">
            <a:spAutoFit/>
          </a:bodyPr>
          <a:lstStyle/>
          <a:p>
            <a:r>
              <a:rPr kumimoji="1" lang="en-US" altLang="zh-CN" dirty="0"/>
              <a:t>f(“</a:t>
            </a:r>
            <a:r>
              <a:rPr kumimoji="1" lang="en-US" altLang="zh-CN" dirty="0" err="1"/>
              <a:t>jyyyyds</a:t>
            </a:r>
            <a:r>
              <a:rPr kumimoji="1" lang="en-US" altLang="zh-CN" dirty="0"/>
              <a:t>”)=998244353</a:t>
            </a:r>
            <a:endParaRPr kumimoji="1" lang="zh-CN" altLang="en-US" dirty="0"/>
          </a:p>
        </p:txBody>
      </p:sp>
      <p:sp>
        <p:nvSpPr>
          <p:cNvPr id="26" name="Rectangle 25">
            <a:extLst>
              <a:ext uri="{FF2B5EF4-FFF2-40B4-BE49-F238E27FC236}">
                <a16:creationId xmlns:a16="http://schemas.microsoft.com/office/drawing/2014/main" id="{54C341D5-67E8-3EE1-2784-D9F3F78712FB}"/>
              </a:ext>
            </a:extLst>
          </p:cNvPr>
          <p:cNvSpPr/>
          <p:nvPr/>
        </p:nvSpPr>
        <p:spPr>
          <a:xfrm>
            <a:off x="8022677" y="2148520"/>
            <a:ext cx="1028700" cy="903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N" dirty="0">
                <a:solidFill>
                  <a:srgbClr val="000000"/>
                </a:solidFill>
                <a:effectLst/>
                <a:latin typeface="Source Code Pro for Powerline" panose="020B0509030403020204" pitchFamily="49" charset="0"/>
              </a:rPr>
              <a:t>19227001804416401</a:t>
            </a:r>
          </a:p>
        </p:txBody>
      </p:sp>
      <p:cxnSp>
        <p:nvCxnSpPr>
          <p:cNvPr id="29" name="Straight Arrow Connector 28">
            <a:extLst>
              <a:ext uri="{FF2B5EF4-FFF2-40B4-BE49-F238E27FC236}">
                <a16:creationId xmlns:a16="http://schemas.microsoft.com/office/drawing/2014/main" id="{BC609015-9543-23A0-49EF-CDBE890E3FD8}"/>
              </a:ext>
            </a:extLst>
          </p:cNvPr>
          <p:cNvCxnSpPr>
            <a:stCxn id="9" idx="2"/>
            <a:endCxn id="10" idx="1"/>
          </p:cNvCxnSpPr>
          <p:nvPr/>
        </p:nvCxnSpPr>
        <p:spPr>
          <a:xfrm>
            <a:off x="7599070" y="2498383"/>
            <a:ext cx="657826" cy="948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585085A-D9B3-314C-4C6A-896ED0E5854F}"/>
              </a:ext>
            </a:extLst>
          </p:cNvPr>
          <p:cNvSpPr txBox="1"/>
          <p:nvPr/>
        </p:nvSpPr>
        <p:spPr>
          <a:xfrm>
            <a:off x="5375020" y="4790443"/>
            <a:ext cx="3768980" cy="646331"/>
          </a:xfrm>
          <a:prstGeom prst="rect">
            <a:avLst/>
          </a:prstGeom>
          <a:noFill/>
        </p:spPr>
        <p:txBody>
          <a:bodyPr wrap="none" rtlCol="0">
            <a:spAutoFit/>
          </a:bodyPr>
          <a:lstStyle/>
          <a:p>
            <a:r>
              <a:rPr lang="en-CN" dirty="0">
                <a:solidFill>
                  <a:srgbClr val="000000"/>
                </a:solidFill>
                <a:effectLst/>
                <a:latin typeface="Source Code Pro for Powerline" panose="020B0509030403020204" pitchFamily="49" charset="0"/>
              </a:rPr>
              <a:t>19227001804416401</a:t>
            </a:r>
            <a:r>
              <a:rPr kumimoji="1" lang="en-US" altLang="zh-CN" dirty="0">
                <a:solidFill>
                  <a:srgbClr val="000000"/>
                </a:solidFill>
                <a:effectLst/>
                <a:latin typeface="Source Code Pro for Powerline" panose="020B0509030403020204" pitchFamily="49" charset="0"/>
              </a:rPr>
              <a:t>/19260817</a:t>
            </a:r>
            <a:endParaRPr kumimoji="1" lang="en-US" altLang="zh-CN" dirty="0">
              <a:solidFill>
                <a:srgbClr val="000000"/>
              </a:solidFill>
              <a:latin typeface="Source Code Pro for Powerline" panose="020B0509030403020204" pitchFamily="49" charset="0"/>
            </a:endParaRPr>
          </a:p>
          <a:p>
            <a:r>
              <a:rPr kumimoji="1" lang="en-US" altLang="zh-CN" dirty="0">
                <a:solidFill>
                  <a:srgbClr val="000000"/>
                </a:solidFill>
                <a:effectLst/>
                <a:latin typeface="Source Code Pro for Powerline" panose="020B0509030403020204" pitchFamily="49" charset="0"/>
              </a:rPr>
              <a:t>=998244353</a:t>
            </a:r>
            <a:r>
              <a:rPr kumimoji="1" lang="en-US" altLang="zh-CN" dirty="0">
                <a:solidFill>
                  <a:srgbClr val="000000"/>
                </a:solidFill>
                <a:latin typeface="Source Code Pro for Powerline" panose="020B0509030403020204" pitchFamily="49" charset="0"/>
              </a:rPr>
              <a:t>=f(“</a:t>
            </a:r>
            <a:r>
              <a:rPr kumimoji="1" lang="en-US" altLang="zh-CN" dirty="0" err="1">
                <a:solidFill>
                  <a:srgbClr val="000000"/>
                </a:solidFill>
                <a:latin typeface="Source Code Pro for Powerline" panose="020B0509030403020204" pitchFamily="49" charset="0"/>
              </a:rPr>
              <a:t>jyyyyds</a:t>
            </a:r>
            <a:r>
              <a:rPr kumimoji="1" lang="en-US" altLang="zh-CN" dirty="0">
                <a:solidFill>
                  <a:srgbClr val="000000"/>
                </a:solidFill>
                <a:latin typeface="Source Code Pro for Powerline" panose="020B0509030403020204" pitchFamily="49" charset="0"/>
              </a:rPr>
              <a:t>”)</a:t>
            </a:r>
            <a:endParaRPr kumimoji="1" lang="en-US" altLang="zh-CN" dirty="0">
              <a:solidFill>
                <a:srgbClr val="000000"/>
              </a:solidFill>
              <a:effectLst/>
              <a:latin typeface="Source Code Pro for Powerline" panose="020B0509030403020204" pitchFamily="49" charset="0"/>
            </a:endParaRPr>
          </a:p>
        </p:txBody>
      </p:sp>
      <p:sp>
        <p:nvSpPr>
          <p:cNvPr id="4" name="TextBox 3">
            <a:extLst>
              <a:ext uri="{FF2B5EF4-FFF2-40B4-BE49-F238E27FC236}">
                <a16:creationId xmlns:a16="http://schemas.microsoft.com/office/drawing/2014/main" id="{68993995-40B4-5CEC-DA47-B6EF16B22ABB}"/>
              </a:ext>
            </a:extLst>
          </p:cNvPr>
          <p:cNvSpPr txBox="1"/>
          <p:nvPr/>
        </p:nvSpPr>
        <p:spPr>
          <a:xfrm>
            <a:off x="846162" y="1337346"/>
            <a:ext cx="5772734" cy="369332"/>
          </a:xfrm>
          <a:prstGeom prst="rect">
            <a:avLst/>
          </a:prstGeom>
          <a:noFill/>
        </p:spPr>
        <p:txBody>
          <a:bodyPr wrap="none" rtlCol="0">
            <a:spAutoFit/>
          </a:bodyPr>
          <a:lstStyle/>
          <a:p>
            <a:r>
              <a:rPr kumimoji="1" lang="en-US" altLang="zh-CN" dirty="0"/>
              <a:t>Q1.</a:t>
            </a:r>
            <a:r>
              <a:rPr kumimoji="1" lang="zh-CN" altLang="en-US" dirty="0"/>
              <a:t> 你咋知道这俩数是质数</a:t>
            </a:r>
            <a:r>
              <a:rPr kumimoji="1" lang="en-US" altLang="zh-CN" dirty="0"/>
              <a:t>?</a:t>
            </a:r>
            <a:r>
              <a:rPr kumimoji="1" lang="zh-CN" altLang="en-US" dirty="0"/>
              <a:t> </a:t>
            </a:r>
            <a:r>
              <a:rPr kumimoji="1" lang="en-US" altLang="zh-CN" dirty="0"/>
              <a:t>–</a:t>
            </a:r>
            <a:r>
              <a:rPr kumimoji="1" lang="zh-CN" altLang="en-US" dirty="0"/>
              <a:t> 素性测试</a:t>
            </a:r>
            <a:r>
              <a:rPr kumimoji="1" lang="en-US" altLang="zh-CN" dirty="0"/>
              <a:t>,</a:t>
            </a:r>
            <a:r>
              <a:rPr kumimoji="1" lang="zh-CN" altLang="en-US" dirty="0"/>
              <a:t> 会排除大部分</a:t>
            </a:r>
          </a:p>
        </p:txBody>
      </p:sp>
      <p:sp>
        <p:nvSpPr>
          <p:cNvPr id="28" name="TextBox 27">
            <a:extLst>
              <a:ext uri="{FF2B5EF4-FFF2-40B4-BE49-F238E27FC236}">
                <a16:creationId xmlns:a16="http://schemas.microsoft.com/office/drawing/2014/main" id="{DCDAFF59-C5FA-4FA4-6112-6735221FDABD}"/>
              </a:ext>
            </a:extLst>
          </p:cNvPr>
          <p:cNvSpPr txBox="1"/>
          <p:nvPr/>
        </p:nvSpPr>
        <p:spPr>
          <a:xfrm>
            <a:off x="832514" y="1882891"/>
            <a:ext cx="2133918" cy="369332"/>
          </a:xfrm>
          <a:prstGeom prst="rect">
            <a:avLst/>
          </a:prstGeom>
          <a:noFill/>
        </p:spPr>
        <p:txBody>
          <a:bodyPr wrap="none" rtlCol="0">
            <a:spAutoFit/>
          </a:bodyPr>
          <a:lstStyle/>
          <a:p>
            <a:r>
              <a:rPr kumimoji="1" lang="en-US" altLang="zh-CN" dirty="0"/>
              <a:t>Q2.</a:t>
            </a:r>
            <a:r>
              <a:rPr kumimoji="1" lang="zh-CN" altLang="en-US" dirty="0"/>
              <a:t> 这玩意安全吗</a:t>
            </a:r>
            <a:r>
              <a:rPr kumimoji="1" lang="en-US" altLang="zh-CN" dirty="0"/>
              <a:t>?</a:t>
            </a:r>
            <a:endParaRPr kumimoji="1" lang="zh-CN" altLang="en-US" dirty="0"/>
          </a:p>
        </p:txBody>
      </p:sp>
      <p:sp>
        <p:nvSpPr>
          <p:cNvPr id="6" name="TextBox 5">
            <a:extLst>
              <a:ext uri="{FF2B5EF4-FFF2-40B4-BE49-F238E27FC236}">
                <a16:creationId xmlns:a16="http://schemas.microsoft.com/office/drawing/2014/main" id="{7E6635FB-3ABF-52A3-A4A4-D830E70FA207}"/>
              </a:ext>
            </a:extLst>
          </p:cNvPr>
          <p:cNvSpPr txBox="1"/>
          <p:nvPr/>
        </p:nvSpPr>
        <p:spPr>
          <a:xfrm>
            <a:off x="1247413" y="2361485"/>
            <a:ext cx="4301177" cy="369332"/>
          </a:xfrm>
          <a:prstGeom prst="rect">
            <a:avLst/>
          </a:prstGeom>
          <a:noFill/>
        </p:spPr>
        <p:txBody>
          <a:bodyPr wrap="none" rtlCol="0">
            <a:spAutoFit/>
          </a:bodyPr>
          <a:lstStyle/>
          <a:p>
            <a:r>
              <a:rPr kumimoji="1" lang="zh-CN" altLang="en-US" dirty="0"/>
              <a:t>看上去挺安全</a:t>
            </a:r>
            <a:r>
              <a:rPr kumimoji="1" lang="en-US" altLang="zh-CN" dirty="0"/>
              <a:t>,</a:t>
            </a:r>
            <a:r>
              <a:rPr kumimoji="1" lang="zh-CN" altLang="en-US" dirty="0"/>
              <a:t> 因为它很难被找到因子啊</a:t>
            </a:r>
            <a:r>
              <a:rPr kumimoji="1" lang="en-US" altLang="zh-CN" dirty="0"/>
              <a:t>!</a:t>
            </a:r>
            <a:endParaRPr kumimoji="1" lang="zh-CN" altLang="en-US" dirty="0"/>
          </a:p>
        </p:txBody>
      </p:sp>
    </p:spTree>
    <p:extLst>
      <p:ext uri="{BB962C8B-B14F-4D97-AF65-F5344CB8AC3E}">
        <p14:creationId xmlns:p14="http://schemas.microsoft.com/office/powerpoint/2010/main" val="4282437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6A3BB1-A835-2F98-80DC-A423857591B6}"/>
              </a:ext>
            </a:extLst>
          </p:cNvPr>
          <p:cNvSpPr>
            <a:spLocks noGrp="1"/>
          </p:cNvSpPr>
          <p:nvPr>
            <p:ph type="sldNum" sz="quarter" idx="12"/>
          </p:nvPr>
        </p:nvSpPr>
        <p:spPr/>
        <p:txBody>
          <a:bodyPr/>
          <a:lstStyle/>
          <a:p>
            <a:fld id="{7A304655-5D53-B746-8252-3F5A598C52D3}" type="slidenum">
              <a:rPr lang="en-CN" smtClean="0"/>
              <a:pPr/>
              <a:t>35</a:t>
            </a:fld>
            <a:endParaRPr lang="en-CN"/>
          </a:p>
        </p:txBody>
      </p:sp>
      <p:sp>
        <p:nvSpPr>
          <p:cNvPr id="27" name="Title 2">
            <a:extLst>
              <a:ext uri="{FF2B5EF4-FFF2-40B4-BE49-F238E27FC236}">
                <a16:creationId xmlns:a16="http://schemas.microsoft.com/office/drawing/2014/main" id="{27FB229D-483E-0B31-24AB-358ED86AEB58}"/>
              </a:ext>
            </a:extLst>
          </p:cNvPr>
          <p:cNvSpPr>
            <a:spLocks noGrp="1"/>
          </p:cNvSpPr>
          <p:nvPr>
            <p:ph type="title"/>
          </p:nvPr>
        </p:nvSpPr>
        <p:spPr/>
        <p:txBody>
          <a:bodyPr/>
          <a:lstStyle/>
          <a:p>
            <a:r>
              <a:rPr kumimoji="1" lang="en-US" altLang="zh-CN" dirty="0"/>
              <a:t>Turing</a:t>
            </a:r>
            <a:r>
              <a:rPr kumimoji="1" lang="zh-CN" altLang="en-US" dirty="0"/>
              <a:t>的密码</a:t>
            </a:r>
            <a:r>
              <a:rPr kumimoji="1" lang="en-US" altLang="zh-CN" dirty="0"/>
              <a:t>(1)</a:t>
            </a:r>
            <a:endParaRPr kumimoji="1" lang="zh-CN" altLang="en-US" dirty="0"/>
          </a:p>
        </p:txBody>
      </p:sp>
      <p:sp>
        <p:nvSpPr>
          <p:cNvPr id="9" name="TextBox 8">
            <a:extLst>
              <a:ext uri="{FF2B5EF4-FFF2-40B4-BE49-F238E27FC236}">
                <a16:creationId xmlns:a16="http://schemas.microsoft.com/office/drawing/2014/main" id="{0D6E6CC7-7853-A677-B336-96BB3BA0D171}"/>
              </a:ext>
            </a:extLst>
          </p:cNvPr>
          <p:cNvSpPr txBox="1"/>
          <p:nvPr/>
        </p:nvSpPr>
        <p:spPr>
          <a:xfrm>
            <a:off x="1739107" y="3715724"/>
            <a:ext cx="534932" cy="276999"/>
          </a:xfrm>
          <a:prstGeom prst="rect">
            <a:avLst/>
          </a:prstGeom>
          <a:noFill/>
        </p:spPr>
        <p:txBody>
          <a:bodyPr wrap="square" rtlCol="0">
            <a:spAutoFit/>
          </a:bodyPr>
          <a:lstStyle/>
          <a:p>
            <a:r>
              <a:rPr kumimoji="1" lang="en-US" altLang="zh-CN" sz="1200" dirty="0" err="1"/>
              <a:t>zgw</a:t>
            </a:r>
            <a:endParaRPr kumimoji="1" lang="zh-CN" altLang="en-US" sz="1200" dirty="0"/>
          </a:p>
        </p:txBody>
      </p:sp>
      <p:sp>
        <p:nvSpPr>
          <p:cNvPr id="10" name="TextBox 9">
            <a:extLst>
              <a:ext uri="{FF2B5EF4-FFF2-40B4-BE49-F238E27FC236}">
                <a16:creationId xmlns:a16="http://schemas.microsoft.com/office/drawing/2014/main" id="{39C240F8-316F-7463-BA1D-0DD4AE174C0F}"/>
              </a:ext>
            </a:extLst>
          </p:cNvPr>
          <p:cNvSpPr txBox="1"/>
          <p:nvPr/>
        </p:nvSpPr>
        <p:spPr>
          <a:xfrm>
            <a:off x="2689270" y="4848488"/>
            <a:ext cx="488817" cy="276999"/>
          </a:xfrm>
          <a:prstGeom prst="rect">
            <a:avLst/>
          </a:prstGeom>
          <a:noFill/>
        </p:spPr>
        <p:txBody>
          <a:bodyPr wrap="square" rtlCol="0">
            <a:spAutoFit/>
          </a:bodyPr>
          <a:lstStyle/>
          <a:p>
            <a:r>
              <a:rPr kumimoji="1" lang="en-US" altLang="zh-CN" sz="1200" dirty="0" err="1"/>
              <a:t>xbz</a:t>
            </a:r>
            <a:endParaRPr kumimoji="1" lang="zh-CN" altLang="en-US" sz="1200" dirty="0"/>
          </a:p>
        </p:txBody>
      </p:sp>
      <mc:AlternateContent xmlns:mc="http://schemas.openxmlformats.org/markup-compatibility/2006" xmlns:a14="http://schemas.microsoft.com/office/drawing/2010/main">
        <mc:Choice Requires="a14">
          <p:sp>
            <p:nvSpPr>
              <p:cNvPr id="11" name="Rectangular Callout 10">
                <a:extLst>
                  <a:ext uri="{FF2B5EF4-FFF2-40B4-BE49-F238E27FC236}">
                    <a16:creationId xmlns:a16="http://schemas.microsoft.com/office/drawing/2014/main" id="{08D54D16-024D-263C-B6EB-240FC2F93A16}"/>
                  </a:ext>
                </a:extLst>
              </p:cNvPr>
              <p:cNvSpPr/>
              <p:nvPr/>
            </p:nvSpPr>
            <p:spPr>
              <a:xfrm>
                <a:off x="1674193" y="3025880"/>
                <a:ext cx="1723808" cy="403120"/>
              </a:xfrm>
              <a:prstGeom prst="wedgeRectCallout">
                <a:avLst>
                  <a:gd name="adj1" fmla="val -28967"/>
                  <a:gd name="adj2" fmla="val 11493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200" dirty="0"/>
                  <a:t>我们约定</a:t>
                </a:r>
                <a14:m>
                  <m:oMath xmlns:m="http://schemas.openxmlformats.org/officeDocument/2006/math">
                    <m:r>
                      <a:rPr kumimoji="1" lang="en-US" altLang="zh-CN" sz="1200" b="0" i="1" smtClean="0">
                        <a:latin typeface="Cambria Math" panose="02040503050406030204" pitchFamily="18" charset="0"/>
                      </a:rPr>
                      <m:t>𝑘</m:t>
                    </m:r>
                    <m:r>
                      <a:rPr kumimoji="1" lang="en-US" altLang="zh-CN" sz="1200" b="0" i="1" smtClean="0">
                        <a:latin typeface="Cambria Math" panose="02040503050406030204" pitchFamily="18" charset="0"/>
                      </a:rPr>
                      <m:t>=19260817</m:t>
                    </m:r>
                  </m:oMath>
                </a14:m>
                <a:endParaRPr kumimoji="1" lang="zh-CN" altLang="en-US" sz="1200" dirty="0"/>
              </a:p>
            </p:txBody>
          </p:sp>
        </mc:Choice>
        <mc:Fallback xmlns="">
          <p:sp>
            <p:nvSpPr>
              <p:cNvPr id="11" name="Rectangular Callout 10">
                <a:extLst>
                  <a:ext uri="{FF2B5EF4-FFF2-40B4-BE49-F238E27FC236}">
                    <a16:creationId xmlns:a16="http://schemas.microsoft.com/office/drawing/2014/main" id="{08D54D16-024D-263C-B6EB-240FC2F93A16}"/>
                  </a:ext>
                </a:extLst>
              </p:cNvPr>
              <p:cNvSpPr>
                <a:spLocks noRot="1" noChangeAspect="1" noMove="1" noResize="1" noEditPoints="1" noAdjustHandles="1" noChangeArrowheads="1" noChangeShapeType="1" noTextEdit="1"/>
              </p:cNvSpPr>
              <p:nvPr/>
            </p:nvSpPr>
            <p:spPr>
              <a:xfrm>
                <a:off x="1674193" y="3025880"/>
                <a:ext cx="1723808" cy="403120"/>
              </a:xfrm>
              <a:prstGeom prst="wedgeRectCallout">
                <a:avLst>
                  <a:gd name="adj1" fmla="val -28967"/>
                  <a:gd name="adj2" fmla="val 114934"/>
                </a:avLst>
              </a:prstGeom>
              <a:blipFill>
                <a:blip r:embed="rId2"/>
                <a:stretch>
                  <a:fillRect t="-1786"/>
                </a:stretch>
              </a:blipFill>
            </p:spPr>
            <p:txBody>
              <a:bodyPr/>
              <a:lstStyle/>
              <a:p>
                <a:r>
                  <a:rPr lang="zh-CN" altLang="en-US">
                    <a:noFill/>
                  </a:rPr>
                  <a:t> </a:t>
                </a:r>
              </a:p>
            </p:txBody>
          </p:sp>
        </mc:Fallback>
      </mc:AlternateContent>
      <p:sp>
        <p:nvSpPr>
          <p:cNvPr id="25" name="Rectangular Callout 24">
            <a:extLst>
              <a:ext uri="{FF2B5EF4-FFF2-40B4-BE49-F238E27FC236}">
                <a16:creationId xmlns:a16="http://schemas.microsoft.com/office/drawing/2014/main" id="{581BE323-ACCA-FECC-0AD8-4FBE9C12D080}"/>
              </a:ext>
            </a:extLst>
          </p:cNvPr>
          <p:cNvSpPr/>
          <p:nvPr/>
        </p:nvSpPr>
        <p:spPr>
          <a:xfrm>
            <a:off x="1941768" y="4627154"/>
            <a:ext cx="1508349" cy="240599"/>
          </a:xfrm>
          <a:prstGeom prst="wedgeRectCallout">
            <a:avLst>
              <a:gd name="adj1" fmla="val 20377"/>
              <a:gd name="adj2" fmla="val 91508"/>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200" dirty="0"/>
              <a:t>好</a:t>
            </a:r>
          </a:p>
        </p:txBody>
      </p:sp>
      <p:sp>
        <p:nvSpPr>
          <p:cNvPr id="13" name="TextBox 12">
            <a:extLst>
              <a:ext uri="{FF2B5EF4-FFF2-40B4-BE49-F238E27FC236}">
                <a16:creationId xmlns:a16="http://schemas.microsoft.com/office/drawing/2014/main" id="{AF366658-9C64-E680-E7FC-49AF576EF73B}"/>
              </a:ext>
            </a:extLst>
          </p:cNvPr>
          <p:cNvSpPr txBox="1"/>
          <p:nvPr/>
        </p:nvSpPr>
        <p:spPr>
          <a:xfrm>
            <a:off x="1393357" y="2748881"/>
            <a:ext cx="2339172" cy="276999"/>
          </a:xfrm>
          <a:prstGeom prst="rect">
            <a:avLst/>
          </a:prstGeom>
          <a:noFill/>
        </p:spPr>
        <p:txBody>
          <a:bodyPr wrap="square" rtlCol="0">
            <a:spAutoFit/>
          </a:bodyPr>
          <a:lstStyle/>
          <a:p>
            <a:r>
              <a:rPr kumimoji="1" lang="en-US" altLang="zh-CN" sz="1200" dirty="0"/>
              <a:t>f(“</a:t>
            </a:r>
            <a:r>
              <a:rPr kumimoji="1" lang="en-US" altLang="zh-CN" sz="1200" dirty="0" err="1"/>
              <a:t>jyyyyds</a:t>
            </a:r>
            <a:r>
              <a:rPr kumimoji="1" lang="en-US" altLang="zh-CN" sz="1200" dirty="0"/>
              <a:t>”)=998244353</a:t>
            </a:r>
            <a:endParaRPr kumimoji="1" lang="zh-CN" altLang="en-US" sz="1200" dirty="0"/>
          </a:p>
        </p:txBody>
      </p:sp>
      <p:sp>
        <p:nvSpPr>
          <p:cNvPr id="26" name="Rectangle 25">
            <a:extLst>
              <a:ext uri="{FF2B5EF4-FFF2-40B4-BE49-F238E27FC236}">
                <a16:creationId xmlns:a16="http://schemas.microsoft.com/office/drawing/2014/main" id="{54C341D5-67E8-3EE1-2784-D9F3F78712FB}"/>
              </a:ext>
            </a:extLst>
          </p:cNvPr>
          <p:cNvSpPr/>
          <p:nvPr/>
        </p:nvSpPr>
        <p:spPr>
          <a:xfrm>
            <a:off x="2504035" y="3698488"/>
            <a:ext cx="924793" cy="712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N" sz="1200" dirty="0">
                <a:solidFill>
                  <a:srgbClr val="000000"/>
                </a:solidFill>
                <a:effectLst/>
                <a:latin typeface="Source Code Pro for Powerline" panose="020B0509030403020204" pitchFamily="49" charset="0"/>
              </a:rPr>
              <a:t>19227001804416401</a:t>
            </a:r>
          </a:p>
        </p:txBody>
      </p:sp>
      <p:cxnSp>
        <p:nvCxnSpPr>
          <p:cNvPr id="29" name="Straight Arrow Connector 28">
            <a:extLst>
              <a:ext uri="{FF2B5EF4-FFF2-40B4-BE49-F238E27FC236}">
                <a16:creationId xmlns:a16="http://schemas.microsoft.com/office/drawing/2014/main" id="{BC609015-9543-23A0-49EF-CDBE890E3FD8}"/>
              </a:ext>
            </a:extLst>
          </p:cNvPr>
          <p:cNvCxnSpPr>
            <a:stCxn id="9" idx="2"/>
            <a:endCxn id="10" idx="1"/>
          </p:cNvCxnSpPr>
          <p:nvPr/>
        </p:nvCxnSpPr>
        <p:spPr>
          <a:xfrm>
            <a:off x="2006573" y="3992723"/>
            <a:ext cx="682697" cy="9942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585085A-D9B3-314C-4C6A-896ED0E5854F}"/>
              </a:ext>
            </a:extLst>
          </p:cNvPr>
          <p:cNvSpPr txBox="1"/>
          <p:nvPr/>
        </p:nvSpPr>
        <p:spPr>
          <a:xfrm>
            <a:off x="344246" y="5438988"/>
            <a:ext cx="3388283" cy="461665"/>
          </a:xfrm>
          <a:prstGeom prst="rect">
            <a:avLst/>
          </a:prstGeom>
          <a:noFill/>
        </p:spPr>
        <p:txBody>
          <a:bodyPr wrap="square" rtlCol="0">
            <a:spAutoFit/>
          </a:bodyPr>
          <a:lstStyle/>
          <a:p>
            <a:r>
              <a:rPr lang="en-CN" sz="1200" dirty="0">
                <a:solidFill>
                  <a:srgbClr val="000000"/>
                </a:solidFill>
                <a:effectLst/>
                <a:latin typeface="Source Code Pro for Powerline" panose="020B0509030403020204" pitchFamily="49" charset="0"/>
              </a:rPr>
              <a:t>19227001804416401</a:t>
            </a:r>
            <a:r>
              <a:rPr kumimoji="1" lang="en-US" altLang="zh-CN" sz="1200" dirty="0">
                <a:solidFill>
                  <a:srgbClr val="000000"/>
                </a:solidFill>
                <a:effectLst/>
                <a:latin typeface="Source Code Pro for Powerline" panose="020B0509030403020204" pitchFamily="49" charset="0"/>
              </a:rPr>
              <a:t>/19260817</a:t>
            </a:r>
            <a:endParaRPr kumimoji="1" lang="en-US" altLang="zh-CN" sz="1200" dirty="0">
              <a:solidFill>
                <a:srgbClr val="000000"/>
              </a:solidFill>
              <a:latin typeface="Source Code Pro for Powerline" panose="020B0509030403020204" pitchFamily="49" charset="0"/>
            </a:endParaRPr>
          </a:p>
          <a:p>
            <a:r>
              <a:rPr kumimoji="1" lang="en-US" altLang="zh-CN" sz="1200" dirty="0">
                <a:solidFill>
                  <a:srgbClr val="000000"/>
                </a:solidFill>
                <a:effectLst/>
                <a:latin typeface="Source Code Pro for Powerline" panose="020B0509030403020204" pitchFamily="49" charset="0"/>
              </a:rPr>
              <a:t>=998244353</a:t>
            </a:r>
            <a:r>
              <a:rPr kumimoji="1" lang="en-US" altLang="zh-CN" sz="1200" dirty="0">
                <a:solidFill>
                  <a:srgbClr val="000000"/>
                </a:solidFill>
                <a:latin typeface="Source Code Pro for Powerline" panose="020B0509030403020204" pitchFamily="49" charset="0"/>
              </a:rPr>
              <a:t>=f(“</a:t>
            </a:r>
            <a:r>
              <a:rPr kumimoji="1" lang="en-US" altLang="zh-CN" sz="1200" dirty="0" err="1">
                <a:solidFill>
                  <a:srgbClr val="000000"/>
                </a:solidFill>
                <a:latin typeface="Source Code Pro for Powerline" panose="020B0509030403020204" pitchFamily="49" charset="0"/>
              </a:rPr>
              <a:t>jyyyyds</a:t>
            </a:r>
            <a:r>
              <a:rPr kumimoji="1" lang="en-US" altLang="zh-CN" sz="1200" dirty="0">
                <a:solidFill>
                  <a:srgbClr val="000000"/>
                </a:solidFill>
                <a:latin typeface="Source Code Pro for Powerline" panose="020B0509030403020204" pitchFamily="49" charset="0"/>
              </a:rPr>
              <a:t>”)</a:t>
            </a:r>
            <a:endParaRPr kumimoji="1" lang="en-US" altLang="zh-CN" sz="1200" dirty="0">
              <a:solidFill>
                <a:srgbClr val="000000"/>
              </a:solidFill>
              <a:effectLst/>
              <a:latin typeface="Source Code Pro for Powerline" panose="020B0509030403020204" pitchFamily="49" charset="0"/>
            </a:endParaRPr>
          </a:p>
        </p:txBody>
      </p:sp>
      <p:sp>
        <p:nvSpPr>
          <p:cNvPr id="4" name="TextBox 3">
            <a:extLst>
              <a:ext uri="{FF2B5EF4-FFF2-40B4-BE49-F238E27FC236}">
                <a16:creationId xmlns:a16="http://schemas.microsoft.com/office/drawing/2014/main" id="{68993995-40B4-5CEC-DA47-B6EF16B22ABB}"/>
              </a:ext>
            </a:extLst>
          </p:cNvPr>
          <p:cNvSpPr txBox="1"/>
          <p:nvPr/>
        </p:nvSpPr>
        <p:spPr>
          <a:xfrm>
            <a:off x="846162" y="1337346"/>
            <a:ext cx="5772734" cy="369332"/>
          </a:xfrm>
          <a:prstGeom prst="rect">
            <a:avLst/>
          </a:prstGeom>
          <a:noFill/>
        </p:spPr>
        <p:txBody>
          <a:bodyPr wrap="none" rtlCol="0">
            <a:spAutoFit/>
          </a:bodyPr>
          <a:lstStyle/>
          <a:p>
            <a:r>
              <a:rPr kumimoji="1" lang="en-US" altLang="zh-CN" dirty="0"/>
              <a:t>Q1.</a:t>
            </a:r>
            <a:r>
              <a:rPr kumimoji="1" lang="zh-CN" altLang="en-US" dirty="0"/>
              <a:t> 你咋知道这俩数是质数</a:t>
            </a:r>
            <a:r>
              <a:rPr kumimoji="1" lang="en-US" altLang="zh-CN" dirty="0"/>
              <a:t>?</a:t>
            </a:r>
            <a:r>
              <a:rPr kumimoji="1" lang="zh-CN" altLang="en-US" dirty="0"/>
              <a:t> </a:t>
            </a:r>
            <a:r>
              <a:rPr kumimoji="1" lang="en-US" altLang="zh-CN" dirty="0"/>
              <a:t>–</a:t>
            </a:r>
            <a:r>
              <a:rPr kumimoji="1" lang="zh-CN" altLang="en-US" dirty="0"/>
              <a:t> 素性测试</a:t>
            </a:r>
            <a:r>
              <a:rPr kumimoji="1" lang="en-US" altLang="zh-CN" dirty="0"/>
              <a:t>,</a:t>
            </a:r>
            <a:r>
              <a:rPr kumimoji="1" lang="zh-CN" altLang="en-US" dirty="0"/>
              <a:t> 会排除大部分</a:t>
            </a:r>
          </a:p>
        </p:txBody>
      </p:sp>
      <p:sp>
        <p:nvSpPr>
          <p:cNvPr id="28" name="TextBox 27">
            <a:extLst>
              <a:ext uri="{FF2B5EF4-FFF2-40B4-BE49-F238E27FC236}">
                <a16:creationId xmlns:a16="http://schemas.microsoft.com/office/drawing/2014/main" id="{DCDAFF59-C5FA-4FA4-6112-6735221FDABD}"/>
              </a:ext>
            </a:extLst>
          </p:cNvPr>
          <p:cNvSpPr txBox="1"/>
          <p:nvPr/>
        </p:nvSpPr>
        <p:spPr>
          <a:xfrm>
            <a:off x="832514" y="1882891"/>
            <a:ext cx="2133918" cy="369332"/>
          </a:xfrm>
          <a:prstGeom prst="rect">
            <a:avLst/>
          </a:prstGeom>
          <a:noFill/>
        </p:spPr>
        <p:txBody>
          <a:bodyPr wrap="none" rtlCol="0">
            <a:spAutoFit/>
          </a:bodyPr>
          <a:lstStyle/>
          <a:p>
            <a:r>
              <a:rPr kumimoji="1" lang="en-US" altLang="zh-CN" dirty="0"/>
              <a:t>Q2.</a:t>
            </a:r>
            <a:r>
              <a:rPr kumimoji="1" lang="zh-CN" altLang="en-US" dirty="0"/>
              <a:t> 这玩意安全吗</a:t>
            </a:r>
            <a:r>
              <a:rPr kumimoji="1" lang="en-US" altLang="zh-CN" dirty="0"/>
              <a:t>?</a:t>
            </a:r>
            <a:endParaRPr kumimoji="1" lang="zh-CN" altLang="en-US" dirty="0"/>
          </a:p>
        </p:txBody>
      </p:sp>
      <p:sp>
        <p:nvSpPr>
          <p:cNvPr id="6" name="TextBox 5">
            <a:extLst>
              <a:ext uri="{FF2B5EF4-FFF2-40B4-BE49-F238E27FC236}">
                <a16:creationId xmlns:a16="http://schemas.microsoft.com/office/drawing/2014/main" id="{7E6635FB-3ABF-52A3-A4A4-D830E70FA207}"/>
              </a:ext>
            </a:extLst>
          </p:cNvPr>
          <p:cNvSpPr txBox="1"/>
          <p:nvPr/>
        </p:nvSpPr>
        <p:spPr>
          <a:xfrm>
            <a:off x="1247413" y="2361485"/>
            <a:ext cx="4301177" cy="369332"/>
          </a:xfrm>
          <a:prstGeom prst="rect">
            <a:avLst/>
          </a:prstGeom>
          <a:noFill/>
        </p:spPr>
        <p:txBody>
          <a:bodyPr wrap="none" rtlCol="0">
            <a:spAutoFit/>
          </a:bodyPr>
          <a:lstStyle/>
          <a:p>
            <a:r>
              <a:rPr kumimoji="1" lang="zh-CN" altLang="en-US" dirty="0"/>
              <a:t>看上去挺安全</a:t>
            </a:r>
            <a:r>
              <a:rPr kumimoji="1" lang="en-US" altLang="zh-CN" dirty="0"/>
              <a:t>,</a:t>
            </a:r>
            <a:r>
              <a:rPr kumimoji="1" lang="zh-CN" altLang="en-US" dirty="0"/>
              <a:t> 因为它很难被找到因子啊</a:t>
            </a:r>
            <a:r>
              <a:rPr kumimoji="1" lang="en-US" altLang="zh-CN" dirty="0"/>
              <a:t>!</a:t>
            </a:r>
            <a:endParaRPr kumimoji="1" lang="zh-CN" altLang="en-US" dirty="0"/>
          </a:p>
        </p:txBody>
      </p:sp>
      <p:sp>
        <p:nvSpPr>
          <p:cNvPr id="3" name="TextBox 2">
            <a:extLst>
              <a:ext uri="{FF2B5EF4-FFF2-40B4-BE49-F238E27FC236}">
                <a16:creationId xmlns:a16="http://schemas.microsoft.com/office/drawing/2014/main" id="{9920D05A-41C0-BE2C-5AA6-29733F171DA9}"/>
              </a:ext>
            </a:extLst>
          </p:cNvPr>
          <p:cNvSpPr txBox="1"/>
          <p:nvPr/>
        </p:nvSpPr>
        <p:spPr>
          <a:xfrm>
            <a:off x="2966431" y="5983321"/>
            <a:ext cx="4023858" cy="369332"/>
          </a:xfrm>
          <a:prstGeom prst="rect">
            <a:avLst/>
          </a:prstGeom>
          <a:noFill/>
        </p:spPr>
        <p:txBody>
          <a:bodyPr wrap="none" rtlCol="0">
            <a:spAutoFit/>
          </a:bodyPr>
          <a:lstStyle/>
          <a:p>
            <a:r>
              <a:rPr kumimoji="1" lang="zh-CN" altLang="en-US" dirty="0"/>
              <a:t>如果两条消息被截获了呢</a:t>
            </a:r>
            <a:r>
              <a:rPr kumimoji="1" lang="en-US" altLang="zh-CN" dirty="0"/>
              <a:t>?(</a:t>
            </a:r>
            <a:r>
              <a:rPr kumimoji="1" lang="zh-CN" altLang="en-US" dirty="0"/>
              <a:t>同一个</a:t>
            </a:r>
            <a:r>
              <a:rPr kumimoji="1" lang="en-US" altLang="zh-CN" dirty="0"/>
              <a:t>key)</a:t>
            </a:r>
            <a:endParaRPr kumimoji="1" lang="zh-CN" altLang="en-US" dirty="0"/>
          </a:p>
        </p:txBody>
      </p:sp>
      <p:sp>
        <p:nvSpPr>
          <p:cNvPr id="16" name="TextBox 15">
            <a:extLst>
              <a:ext uri="{FF2B5EF4-FFF2-40B4-BE49-F238E27FC236}">
                <a16:creationId xmlns:a16="http://schemas.microsoft.com/office/drawing/2014/main" id="{511E92EA-9E82-5D30-593F-7AE07CF3DCB4}"/>
              </a:ext>
            </a:extLst>
          </p:cNvPr>
          <p:cNvSpPr txBox="1"/>
          <p:nvPr/>
        </p:nvSpPr>
        <p:spPr>
          <a:xfrm>
            <a:off x="6313591" y="3748026"/>
            <a:ext cx="534932" cy="276999"/>
          </a:xfrm>
          <a:prstGeom prst="rect">
            <a:avLst/>
          </a:prstGeom>
          <a:noFill/>
        </p:spPr>
        <p:txBody>
          <a:bodyPr wrap="square" rtlCol="0">
            <a:spAutoFit/>
          </a:bodyPr>
          <a:lstStyle/>
          <a:p>
            <a:r>
              <a:rPr kumimoji="1" lang="en-US" altLang="zh-CN" sz="1200" dirty="0" err="1"/>
              <a:t>zgw</a:t>
            </a:r>
            <a:endParaRPr kumimoji="1" lang="zh-CN" altLang="en-US" sz="1200" dirty="0"/>
          </a:p>
        </p:txBody>
      </p:sp>
      <p:sp>
        <p:nvSpPr>
          <p:cNvPr id="17" name="TextBox 16">
            <a:extLst>
              <a:ext uri="{FF2B5EF4-FFF2-40B4-BE49-F238E27FC236}">
                <a16:creationId xmlns:a16="http://schemas.microsoft.com/office/drawing/2014/main" id="{074D71D2-F1F7-21C1-B58F-9805D2763EA2}"/>
              </a:ext>
            </a:extLst>
          </p:cNvPr>
          <p:cNvSpPr txBox="1"/>
          <p:nvPr/>
        </p:nvSpPr>
        <p:spPr>
          <a:xfrm>
            <a:off x="7263754" y="4880790"/>
            <a:ext cx="488817" cy="276999"/>
          </a:xfrm>
          <a:prstGeom prst="rect">
            <a:avLst/>
          </a:prstGeom>
          <a:noFill/>
        </p:spPr>
        <p:txBody>
          <a:bodyPr wrap="square" rtlCol="0">
            <a:spAutoFit/>
          </a:bodyPr>
          <a:lstStyle/>
          <a:p>
            <a:r>
              <a:rPr kumimoji="1" lang="en-US" altLang="zh-CN" sz="1200" dirty="0" err="1"/>
              <a:t>xbz</a:t>
            </a:r>
            <a:endParaRPr kumimoji="1" lang="zh-CN" altLang="en-US" sz="1200" dirty="0"/>
          </a:p>
        </p:txBody>
      </p:sp>
      <mc:AlternateContent xmlns:mc="http://schemas.openxmlformats.org/markup-compatibility/2006" xmlns:a14="http://schemas.microsoft.com/office/drawing/2010/main">
        <mc:Choice Requires="a14">
          <p:sp>
            <p:nvSpPr>
              <p:cNvPr id="18" name="Rectangular Callout 17">
                <a:extLst>
                  <a:ext uri="{FF2B5EF4-FFF2-40B4-BE49-F238E27FC236}">
                    <a16:creationId xmlns:a16="http://schemas.microsoft.com/office/drawing/2014/main" id="{95FC51C8-3BCB-72AE-A9C0-CDAE6E2C65DC}"/>
                  </a:ext>
                </a:extLst>
              </p:cNvPr>
              <p:cNvSpPr/>
              <p:nvPr/>
            </p:nvSpPr>
            <p:spPr>
              <a:xfrm>
                <a:off x="6248677" y="3058182"/>
                <a:ext cx="1723808" cy="403120"/>
              </a:xfrm>
              <a:prstGeom prst="wedgeRectCallout">
                <a:avLst>
                  <a:gd name="adj1" fmla="val -28967"/>
                  <a:gd name="adj2" fmla="val 11493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200" dirty="0"/>
                  <a:t>同样的约定</a:t>
                </a:r>
                <a14:m>
                  <m:oMath xmlns:m="http://schemas.openxmlformats.org/officeDocument/2006/math">
                    <m:r>
                      <a:rPr kumimoji="1" lang="en-US" altLang="zh-CN" sz="1200" b="0" i="1" smtClean="0">
                        <a:latin typeface="Cambria Math" panose="02040503050406030204" pitchFamily="18" charset="0"/>
                      </a:rPr>
                      <m:t>𝑘</m:t>
                    </m:r>
                    <m:r>
                      <a:rPr kumimoji="1" lang="en-US" altLang="zh-CN" sz="1200" b="0" i="1" smtClean="0">
                        <a:latin typeface="Cambria Math" panose="02040503050406030204" pitchFamily="18" charset="0"/>
                      </a:rPr>
                      <m:t>=19260817</m:t>
                    </m:r>
                  </m:oMath>
                </a14:m>
                <a:endParaRPr kumimoji="1" lang="zh-CN" altLang="en-US" sz="1200" dirty="0"/>
              </a:p>
            </p:txBody>
          </p:sp>
        </mc:Choice>
        <mc:Fallback xmlns="">
          <p:sp>
            <p:nvSpPr>
              <p:cNvPr id="18" name="Rectangular Callout 17">
                <a:extLst>
                  <a:ext uri="{FF2B5EF4-FFF2-40B4-BE49-F238E27FC236}">
                    <a16:creationId xmlns:a16="http://schemas.microsoft.com/office/drawing/2014/main" id="{95FC51C8-3BCB-72AE-A9C0-CDAE6E2C65DC}"/>
                  </a:ext>
                </a:extLst>
              </p:cNvPr>
              <p:cNvSpPr>
                <a:spLocks noRot="1" noChangeAspect="1" noMove="1" noResize="1" noEditPoints="1" noAdjustHandles="1" noChangeArrowheads="1" noChangeShapeType="1" noTextEdit="1"/>
              </p:cNvSpPr>
              <p:nvPr/>
            </p:nvSpPr>
            <p:spPr>
              <a:xfrm>
                <a:off x="6248677" y="3058182"/>
                <a:ext cx="1723808" cy="403120"/>
              </a:xfrm>
              <a:prstGeom prst="wedgeRectCallout">
                <a:avLst>
                  <a:gd name="adj1" fmla="val -28967"/>
                  <a:gd name="adj2" fmla="val 114934"/>
                </a:avLst>
              </a:prstGeom>
              <a:blipFill>
                <a:blip r:embed="rId3"/>
                <a:stretch>
                  <a:fillRect t="-3636"/>
                </a:stretch>
              </a:blipFill>
            </p:spPr>
            <p:txBody>
              <a:bodyPr/>
              <a:lstStyle/>
              <a:p>
                <a:r>
                  <a:rPr lang="zh-CN" altLang="en-US">
                    <a:noFill/>
                  </a:rPr>
                  <a:t> </a:t>
                </a:r>
              </a:p>
            </p:txBody>
          </p:sp>
        </mc:Fallback>
      </mc:AlternateContent>
      <p:sp>
        <p:nvSpPr>
          <p:cNvPr id="19" name="Rectangular Callout 18">
            <a:extLst>
              <a:ext uri="{FF2B5EF4-FFF2-40B4-BE49-F238E27FC236}">
                <a16:creationId xmlns:a16="http://schemas.microsoft.com/office/drawing/2014/main" id="{172918F3-FF54-8065-DA68-049364BEA91C}"/>
              </a:ext>
            </a:extLst>
          </p:cNvPr>
          <p:cNvSpPr/>
          <p:nvPr/>
        </p:nvSpPr>
        <p:spPr>
          <a:xfrm>
            <a:off x="6516252" y="4659456"/>
            <a:ext cx="1508349" cy="240599"/>
          </a:xfrm>
          <a:prstGeom prst="wedgeRectCallout">
            <a:avLst>
              <a:gd name="adj1" fmla="val 17663"/>
              <a:gd name="adj2" fmla="val 74491"/>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200" dirty="0"/>
              <a:t>好</a:t>
            </a:r>
          </a:p>
        </p:txBody>
      </p:sp>
      <p:sp>
        <p:nvSpPr>
          <p:cNvPr id="20" name="TextBox 19">
            <a:extLst>
              <a:ext uri="{FF2B5EF4-FFF2-40B4-BE49-F238E27FC236}">
                <a16:creationId xmlns:a16="http://schemas.microsoft.com/office/drawing/2014/main" id="{0FD25D40-FD5D-C7B1-1249-A0C48B296608}"/>
              </a:ext>
            </a:extLst>
          </p:cNvPr>
          <p:cNvSpPr txBox="1"/>
          <p:nvPr/>
        </p:nvSpPr>
        <p:spPr>
          <a:xfrm>
            <a:off x="5967841" y="2781183"/>
            <a:ext cx="2339172" cy="276999"/>
          </a:xfrm>
          <a:prstGeom prst="rect">
            <a:avLst/>
          </a:prstGeom>
          <a:noFill/>
        </p:spPr>
        <p:txBody>
          <a:bodyPr wrap="square" rtlCol="0">
            <a:spAutoFit/>
          </a:bodyPr>
          <a:lstStyle/>
          <a:p>
            <a:r>
              <a:rPr kumimoji="1" lang="en-US" altLang="zh-CN" sz="1200" dirty="0"/>
              <a:t>f(“</a:t>
            </a:r>
            <a:r>
              <a:rPr kumimoji="1" lang="en-US" altLang="zh-CN" sz="1200" dirty="0" err="1"/>
              <a:t>zfhyds</a:t>
            </a:r>
            <a:r>
              <a:rPr kumimoji="1" lang="en-US" altLang="zh-CN" sz="1200" dirty="0"/>
              <a:t>”)=10000000007</a:t>
            </a:r>
            <a:endParaRPr kumimoji="1" lang="zh-CN" altLang="en-US" sz="1200" dirty="0"/>
          </a:p>
        </p:txBody>
      </p:sp>
      <p:sp>
        <p:nvSpPr>
          <p:cNvPr id="21" name="Rectangle 20">
            <a:extLst>
              <a:ext uri="{FF2B5EF4-FFF2-40B4-BE49-F238E27FC236}">
                <a16:creationId xmlns:a16="http://schemas.microsoft.com/office/drawing/2014/main" id="{298B7ABE-387C-B3CB-9FBC-C56BD55341E3}"/>
              </a:ext>
            </a:extLst>
          </p:cNvPr>
          <p:cNvSpPr/>
          <p:nvPr/>
        </p:nvSpPr>
        <p:spPr>
          <a:xfrm>
            <a:off x="7078519" y="3730790"/>
            <a:ext cx="924793" cy="712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N" sz="1200" dirty="0">
                <a:solidFill>
                  <a:srgbClr val="000000"/>
                </a:solidFill>
                <a:effectLst/>
                <a:latin typeface="Source Code Pro for Powerline" panose="020B0509030403020204" pitchFamily="49" charset="0"/>
              </a:rPr>
              <a:t>192608170134825719</a:t>
            </a:r>
          </a:p>
        </p:txBody>
      </p:sp>
      <p:cxnSp>
        <p:nvCxnSpPr>
          <p:cNvPr id="22" name="Straight Arrow Connector 21">
            <a:extLst>
              <a:ext uri="{FF2B5EF4-FFF2-40B4-BE49-F238E27FC236}">
                <a16:creationId xmlns:a16="http://schemas.microsoft.com/office/drawing/2014/main" id="{0C288EE0-63FC-3A1E-E84A-6CA345E0BF0B}"/>
              </a:ext>
            </a:extLst>
          </p:cNvPr>
          <p:cNvCxnSpPr>
            <a:stCxn id="16" idx="2"/>
            <a:endCxn id="17" idx="1"/>
          </p:cNvCxnSpPr>
          <p:nvPr/>
        </p:nvCxnSpPr>
        <p:spPr>
          <a:xfrm>
            <a:off x="6581057" y="4025025"/>
            <a:ext cx="682697" cy="9942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C5A74DC-58D6-1904-0C5C-677C5F8CB081}"/>
              </a:ext>
            </a:extLst>
          </p:cNvPr>
          <p:cNvSpPr txBox="1"/>
          <p:nvPr/>
        </p:nvSpPr>
        <p:spPr>
          <a:xfrm>
            <a:off x="4918730" y="5471290"/>
            <a:ext cx="3388283" cy="461665"/>
          </a:xfrm>
          <a:prstGeom prst="rect">
            <a:avLst/>
          </a:prstGeom>
          <a:noFill/>
        </p:spPr>
        <p:txBody>
          <a:bodyPr wrap="square" rtlCol="0">
            <a:spAutoFit/>
          </a:bodyPr>
          <a:lstStyle/>
          <a:p>
            <a:r>
              <a:rPr lang="en-CN" sz="1200" dirty="0">
                <a:solidFill>
                  <a:srgbClr val="000000"/>
                </a:solidFill>
                <a:effectLst/>
                <a:latin typeface="Source Code Pro for Powerline" panose="020B0509030403020204" pitchFamily="49" charset="0"/>
              </a:rPr>
              <a:t>192608170134825719</a:t>
            </a:r>
            <a:r>
              <a:rPr kumimoji="1" lang="en-US" altLang="zh-CN" sz="1200" dirty="0">
                <a:solidFill>
                  <a:srgbClr val="000000"/>
                </a:solidFill>
                <a:effectLst/>
                <a:latin typeface="Source Code Pro for Powerline" panose="020B0509030403020204" pitchFamily="49" charset="0"/>
              </a:rPr>
              <a:t>/19260817</a:t>
            </a:r>
            <a:endParaRPr kumimoji="1" lang="en-US" altLang="zh-CN" sz="1200" dirty="0">
              <a:solidFill>
                <a:srgbClr val="000000"/>
              </a:solidFill>
              <a:latin typeface="Source Code Pro for Powerline" panose="020B0509030403020204" pitchFamily="49" charset="0"/>
            </a:endParaRPr>
          </a:p>
          <a:p>
            <a:r>
              <a:rPr kumimoji="1" lang="en-US" altLang="zh-CN" sz="1200" dirty="0">
                <a:solidFill>
                  <a:srgbClr val="000000"/>
                </a:solidFill>
                <a:effectLst/>
                <a:latin typeface="Source Code Pro for Powerline" panose="020B0509030403020204" pitchFamily="49" charset="0"/>
              </a:rPr>
              <a:t>=10000000007</a:t>
            </a:r>
            <a:r>
              <a:rPr kumimoji="1" lang="en-US" altLang="zh-CN" sz="1200" dirty="0">
                <a:solidFill>
                  <a:srgbClr val="000000"/>
                </a:solidFill>
                <a:latin typeface="Source Code Pro for Powerline" panose="020B0509030403020204" pitchFamily="49" charset="0"/>
              </a:rPr>
              <a:t>=f(“</a:t>
            </a:r>
            <a:r>
              <a:rPr kumimoji="1" lang="en-US" altLang="zh-CN" sz="1200" dirty="0" err="1">
                <a:solidFill>
                  <a:srgbClr val="000000"/>
                </a:solidFill>
                <a:latin typeface="Source Code Pro for Powerline" panose="020B0509030403020204" pitchFamily="49" charset="0"/>
              </a:rPr>
              <a:t>zfhyyds</a:t>
            </a:r>
            <a:r>
              <a:rPr kumimoji="1" lang="en-US" altLang="zh-CN" sz="1200" dirty="0">
                <a:solidFill>
                  <a:srgbClr val="000000"/>
                </a:solidFill>
                <a:latin typeface="Source Code Pro for Powerline" panose="020B0509030403020204" pitchFamily="49" charset="0"/>
              </a:rPr>
              <a:t>”)</a:t>
            </a:r>
            <a:endParaRPr kumimoji="1" lang="en-US" altLang="zh-CN" sz="1200" dirty="0">
              <a:solidFill>
                <a:srgbClr val="000000"/>
              </a:solidFill>
              <a:effectLst/>
              <a:latin typeface="Source Code Pro for Powerline" panose="020B0509030403020204" pitchFamily="49" charset="0"/>
            </a:endParaRPr>
          </a:p>
        </p:txBody>
      </p:sp>
      <p:cxnSp>
        <p:nvCxnSpPr>
          <p:cNvPr id="7" name="Straight Arrow Connector 6">
            <a:extLst>
              <a:ext uri="{FF2B5EF4-FFF2-40B4-BE49-F238E27FC236}">
                <a16:creationId xmlns:a16="http://schemas.microsoft.com/office/drawing/2014/main" id="{6C7E2D64-1A63-C7D2-025E-BAF505229EDF}"/>
              </a:ext>
            </a:extLst>
          </p:cNvPr>
          <p:cNvCxnSpPr>
            <a:stCxn id="26" idx="3"/>
            <a:endCxn id="21" idx="1"/>
          </p:cNvCxnSpPr>
          <p:nvPr/>
        </p:nvCxnSpPr>
        <p:spPr>
          <a:xfrm>
            <a:off x="3428828" y="4054890"/>
            <a:ext cx="3649691" cy="32302"/>
          </a:xfrm>
          <a:prstGeom prst="straightConnector1">
            <a:avLst/>
          </a:prstGeom>
          <a:ln w="57150">
            <a:solidFill>
              <a:schemeClr val="tx1"/>
            </a:solidFill>
            <a:headEnd type="triangle"/>
            <a:tailEnd type="triangle"/>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CD9AD566-4E04-C1B9-1CAC-F7F782D2C2A8}"/>
              </a:ext>
            </a:extLst>
          </p:cNvPr>
          <p:cNvSpPr txBox="1"/>
          <p:nvPr/>
        </p:nvSpPr>
        <p:spPr>
          <a:xfrm>
            <a:off x="4817660" y="3684896"/>
            <a:ext cx="1107996" cy="369332"/>
          </a:xfrm>
          <a:prstGeom prst="rect">
            <a:avLst/>
          </a:prstGeom>
          <a:noFill/>
        </p:spPr>
        <p:txBody>
          <a:bodyPr wrap="none" rtlCol="0">
            <a:spAutoFit/>
          </a:bodyPr>
          <a:lstStyle/>
          <a:p>
            <a:r>
              <a:rPr kumimoji="1" lang="zh-CN" altLang="en-US" dirty="0"/>
              <a:t>对比这俩</a:t>
            </a:r>
          </a:p>
        </p:txBody>
      </p:sp>
    </p:spTree>
    <p:extLst>
      <p:ext uri="{BB962C8B-B14F-4D97-AF65-F5344CB8AC3E}">
        <p14:creationId xmlns:p14="http://schemas.microsoft.com/office/powerpoint/2010/main" val="2080346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6A3BB1-A835-2F98-80DC-A423857591B6}"/>
              </a:ext>
            </a:extLst>
          </p:cNvPr>
          <p:cNvSpPr>
            <a:spLocks noGrp="1"/>
          </p:cNvSpPr>
          <p:nvPr>
            <p:ph type="sldNum" sz="quarter" idx="12"/>
          </p:nvPr>
        </p:nvSpPr>
        <p:spPr/>
        <p:txBody>
          <a:bodyPr/>
          <a:lstStyle/>
          <a:p>
            <a:fld id="{7A304655-5D53-B746-8252-3F5A598C52D3}" type="slidenum">
              <a:rPr lang="en-CN" smtClean="0"/>
              <a:pPr/>
              <a:t>36</a:t>
            </a:fld>
            <a:endParaRPr lang="en-CN"/>
          </a:p>
        </p:txBody>
      </p:sp>
      <p:sp>
        <p:nvSpPr>
          <p:cNvPr id="27" name="Title 2">
            <a:extLst>
              <a:ext uri="{FF2B5EF4-FFF2-40B4-BE49-F238E27FC236}">
                <a16:creationId xmlns:a16="http://schemas.microsoft.com/office/drawing/2014/main" id="{27FB229D-483E-0B31-24AB-358ED86AEB58}"/>
              </a:ext>
            </a:extLst>
          </p:cNvPr>
          <p:cNvSpPr>
            <a:spLocks noGrp="1"/>
          </p:cNvSpPr>
          <p:nvPr>
            <p:ph type="title"/>
          </p:nvPr>
        </p:nvSpPr>
        <p:spPr/>
        <p:txBody>
          <a:bodyPr/>
          <a:lstStyle/>
          <a:p>
            <a:r>
              <a:rPr kumimoji="1" lang="en-US" altLang="zh-CN" dirty="0"/>
              <a:t>Turing</a:t>
            </a:r>
            <a:r>
              <a:rPr kumimoji="1" lang="zh-CN" altLang="en-US" dirty="0"/>
              <a:t>的密码</a:t>
            </a:r>
            <a:r>
              <a:rPr kumimoji="1" lang="en-US" altLang="zh-CN" dirty="0"/>
              <a:t>(1)</a:t>
            </a:r>
            <a:endParaRPr kumimoji="1" lang="zh-CN" altLang="en-US" dirty="0"/>
          </a:p>
        </p:txBody>
      </p:sp>
      <p:pic>
        <p:nvPicPr>
          <p:cNvPr id="5" name="Picture 4">
            <a:extLst>
              <a:ext uri="{FF2B5EF4-FFF2-40B4-BE49-F238E27FC236}">
                <a16:creationId xmlns:a16="http://schemas.microsoft.com/office/drawing/2014/main" id="{F20ED752-3628-5209-EA97-FFABCDFFADF1}"/>
              </a:ext>
            </a:extLst>
          </p:cNvPr>
          <p:cNvPicPr>
            <a:picLocks noChangeAspect="1"/>
          </p:cNvPicPr>
          <p:nvPr/>
        </p:nvPicPr>
        <p:blipFill>
          <a:blip r:embed="rId2"/>
          <a:stretch>
            <a:fillRect/>
          </a:stretch>
        </p:blipFill>
        <p:spPr>
          <a:xfrm>
            <a:off x="1520778" y="1763132"/>
            <a:ext cx="4546600" cy="317500"/>
          </a:xfrm>
          <a:prstGeom prst="rect">
            <a:avLst/>
          </a:prstGeom>
        </p:spPr>
      </p:pic>
      <p:sp>
        <p:nvSpPr>
          <p:cNvPr id="12" name="TextBox 11">
            <a:extLst>
              <a:ext uri="{FF2B5EF4-FFF2-40B4-BE49-F238E27FC236}">
                <a16:creationId xmlns:a16="http://schemas.microsoft.com/office/drawing/2014/main" id="{40878EFA-D45F-410C-BB30-DC4F5EEC6757}"/>
              </a:ext>
            </a:extLst>
          </p:cNvPr>
          <p:cNvSpPr txBox="1"/>
          <p:nvPr/>
        </p:nvSpPr>
        <p:spPr>
          <a:xfrm>
            <a:off x="1037230" y="1296537"/>
            <a:ext cx="1539845" cy="369332"/>
          </a:xfrm>
          <a:prstGeom prst="rect">
            <a:avLst/>
          </a:prstGeom>
          <a:noFill/>
        </p:spPr>
        <p:txBody>
          <a:bodyPr wrap="none" rtlCol="0">
            <a:spAutoFit/>
          </a:bodyPr>
          <a:lstStyle/>
          <a:p>
            <a:r>
              <a:rPr kumimoji="1" lang="en-US" altLang="zh-CN" dirty="0"/>
              <a:t>We</a:t>
            </a:r>
            <a:r>
              <a:rPr kumimoji="1" lang="zh-CN" altLang="en-US" dirty="0"/>
              <a:t> </a:t>
            </a:r>
            <a:r>
              <a:rPr kumimoji="1" lang="en-US" altLang="zh-CN" dirty="0"/>
              <a:t>have</a:t>
            </a:r>
            <a:r>
              <a:rPr kumimoji="1" lang="zh-CN" altLang="en-US" dirty="0"/>
              <a:t> </a:t>
            </a:r>
            <a:r>
              <a:rPr kumimoji="1" lang="en-US" altLang="zh-CN" dirty="0"/>
              <a:t>that</a:t>
            </a:r>
            <a:endParaRPr kumimoji="1" lang="zh-CN" altLang="en-US" dirty="0"/>
          </a:p>
        </p:txBody>
      </p:sp>
      <p:pic>
        <p:nvPicPr>
          <p:cNvPr id="14" name="Picture 13">
            <a:extLst>
              <a:ext uri="{FF2B5EF4-FFF2-40B4-BE49-F238E27FC236}">
                <a16:creationId xmlns:a16="http://schemas.microsoft.com/office/drawing/2014/main" id="{D4723A47-95FD-721A-BE6D-C5AB03AA6CDD}"/>
              </a:ext>
            </a:extLst>
          </p:cNvPr>
          <p:cNvPicPr>
            <a:picLocks noChangeAspect="1"/>
          </p:cNvPicPr>
          <p:nvPr/>
        </p:nvPicPr>
        <p:blipFill>
          <a:blip r:embed="rId3"/>
          <a:stretch>
            <a:fillRect/>
          </a:stretch>
        </p:blipFill>
        <p:spPr>
          <a:xfrm>
            <a:off x="1037230" y="2276190"/>
            <a:ext cx="6731000" cy="1054100"/>
          </a:xfrm>
          <a:prstGeom prst="rect">
            <a:avLst/>
          </a:prstGeom>
        </p:spPr>
      </p:pic>
      <p:sp>
        <p:nvSpPr>
          <p:cNvPr id="15" name="TextBox 14">
            <a:extLst>
              <a:ext uri="{FF2B5EF4-FFF2-40B4-BE49-F238E27FC236}">
                <a16:creationId xmlns:a16="http://schemas.microsoft.com/office/drawing/2014/main" id="{5F4371F1-3136-D354-3329-9AD5BF868995}"/>
              </a:ext>
            </a:extLst>
          </p:cNvPr>
          <p:cNvSpPr txBox="1"/>
          <p:nvPr/>
        </p:nvSpPr>
        <p:spPr>
          <a:xfrm>
            <a:off x="1091821" y="3835021"/>
            <a:ext cx="3844322" cy="369332"/>
          </a:xfrm>
          <a:prstGeom prst="rect">
            <a:avLst/>
          </a:prstGeom>
          <a:noFill/>
        </p:spPr>
        <p:txBody>
          <a:bodyPr wrap="none" rtlCol="0">
            <a:spAutoFit/>
          </a:bodyPr>
          <a:lstStyle/>
          <a:p>
            <a:r>
              <a:rPr kumimoji="1" lang="zh-CN" altLang="en-US" dirty="0"/>
              <a:t>怎么办</a:t>
            </a:r>
            <a:r>
              <a:rPr kumimoji="1" lang="en-US" altLang="zh-CN" dirty="0"/>
              <a:t>?</a:t>
            </a:r>
            <a:r>
              <a:rPr kumimoji="1" lang="zh-CN" altLang="en-US" dirty="0"/>
              <a:t> 我们需要</a:t>
            </a:r>
            <a:r>
              <a:rPr kumimoji="1" lang="zh-CN" altLang="en-US" b="1" dirty="0"/>
              <a:t>模运算</a:t>
            </a:r>
            <a:r>
              <a:rPr kumimoji="1" lang="zh-CN" altLang="en-US" dirty="0"/>
              <a:t>帮助我们</a:t>
            </a:r>
            <a:r>
              <a:rPr kumimoji="1" lang="en-US" altLang="zh-CN" dirty="0"/>
              <a:t>…</a:t>
            </a:r>
            <a:endParaRPr kumimoji="1" lang="zh-CN" altLang="en-US" b="1" dirty="0"/>
          </a:p>
        </p:txBody>
      </p:sp>
    </p:spTree>
    <p:extLst>
      <p:ext uri="{BB962C8B-B14F-4D97-AF65-F5344CB8AC3E}">
        <p14:creationId xmlns:p14="http://schemas.microsoft.com/office/powerpoint/2010/main" val="27562860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2E432D-A79A-C4BF-3C69-4EC2CA5777A2}"/>
              </a:ext>
            </a:extLst>
          </p:cNvPr>
          <p:cNvSpPr>
            <a:spLocks noGrp="1"/>
          </p:cNvSpPr>
          <p:nvPr>
            <p:ph type="sldNum" sz="quarter" idx="12"/>
          </p:nvPr>
        </p:nvSpPr>
        <p:spPr/>
        <p:txBody>
          <a:bodyPr/>
          <a:lstStyle/>
          <a:p>
            <a:fld id="{7A304655-5D53-B746-8252-3F5A598C52D3}" type="slidenum">
              <a:rPr lang="en-CN" smtClean="0"/>
              <a:pPr/>
              <a:t>37</a:t>
            </a:fld>
            <a:endParaRPr lang="en-CN"/>
          </a:p>
        </p:txBody>
      </p:sp>
      <p:sp>
        <p:nvSpPr>
          <p:cNvPr id="3" name="Title 2">
            <a:extLst>
              <a:ext uri="{FF2B5EF4-FFF2-40B4-BE49-F238E27FC236}">
                <a16:creationId xmlns:a16="http://schemas.microsoft.com/office/drawing/2014/main" id="{420372C0-EC78-C040-BD70-49B917822508}"/>
              </a:ext>
            </a:extLst>
          </p:cNvPr>
          <p:cNvSpPr>
            <a:spLocks noGrp="1"/>
          </p:cNvSpPr>
          <p:nvPr>
            <p:ph type="title"/>
          </p:nvPr>
        </p:nvSpPr>
        <p:spPr/>
        <p:txBody>
          <a:bodyPr/>
          <a:lstStyle/>
          <a:p>
            <a:r>
              <a:rPr kumimoji="1" lang="zh-CN" altLang="en-US" dirty="0"/>
              <a:t>本章内容概览</a:t>
            </a:r>
          </a:p>
        </p:txBody>
      </p:sp>
      <p:sp>
        <p:nvSpPr>
          <p:cNvPr id="4" name="TextBox 3">
            <a:extLst>
              <a:ext uri="{FF2B5EF4-FFF2-40B4-BE49-F238E27FC236}">
                <a16:creationId xmlns:a16="http://schemas.microsoft.com/office/drawing/2014/main" id="{EF9957DC-ECE2-6F5B-3FE1-E1C208F84DD7}"/>
              </a:ext>
            </a:extLst>
          </p:cNvPr>
          <p:cNvSpPr txBox="1"/>
          <p:nvPr/>
        </p:nvSpPr>
        <p:spPr>
          <a:xfrm>
            <a:off x="1767901" y="1469318"/>
            <a:ext cx="2044149" cy="369332"/>
          </a:xfrm>
          <a:prstGeom prst="rect">
            <a:avLst/>
          </a:prstGeom>
          <a:noFill/>
        </p:spPr>
        <p:txBody>
          <a:bodyPr wrap="none" rtlCol="0">
            <a:spAutoFit/>
          </a:bodyPr>
          <a:lstStyle/>
          <a:p>
            <a:r>
              <a:rPr kumimoji="1" lang="zh-CN" altLang="en-US" dirty="0"/>
              <a:t>整除性 </a:t>
            </a:r>
            <a:r>
              <a:rPr kumimoji="1" lang="en-US" altLang="zh-CN" dirty="0"/>
              <a:t>/</a:t>
            </a:r>
            <a:r>
              <a:rPr kumimoji="1" lang="zh-CN" altLang="en-US" dirty="0"/>
              <a:t> </a:t>
            </a:r>
            <a:r>
              <a:rPr kumimoji="1" lang="en-US" altLang="zh-CN" dirty="0"/>
              <a:t>divisibility</a:t>
            </a:r>
            <a:endParaRPr kumimoji="1" lang="zh-CN" altLang="en-US" dirty="0"/>
          </a:p>
        </p:txBody>
      </p:sp>
      <p:sp>
        <p:nvSpPr>
          <p:cNvPr id="5" name="TextBox 4">
            <a:extLst>
              <a:ext uri="{FF2B5EF4-FFF2-40B4-BE49-F238E27FC236}">
                <a16:creationId xmlns:a16="http://schemas.microsoft.com/office/drawing/2014/main" id="{80FD28F0-A460-9494-00D6-A82DEE55025C}"/>
              </a:ext>
            </a:extLst>
          </p:cNvPr>
          <p:cNvSpPr txBox="1"/>
          <p:nvPr/>
        </p:nvSpPr>
        <p:spPr>
          <a:xfrm>
            <a:off x="3790282" y="1199011"/>
            <a:ext cx="1800493" cy="369332"/>
          </a:xfrm>
          <a:prstGeom prst="rect">
            <a:avLst/>
          </a:prstGeom>
          <a:noFill/>
        </p:spPr>
        <p:txBody>
          <a:bodyPr wrap="none" rtlCol="0">
            <a:spAutoFit/>
          </a:bodyPr>
          <a:lstStyle/>
          <a:p>
            <a:r>
              <a:rPr kumimoji="1" lang="zh-CN" altLang="en-US" dirty="0"/>
              <a:t>一些基本的性质</a:t>
            </a:r>
          </a:p>
        </p:txBody>
      </p:sp>
      <p:sp>
        <p:nvSpPr>
          <p:cNvPr id="6" name="TextBox 5">
            <a:extLst>
              <a:ext uri="{FF2B5EF4-FFF2-40B4-BE49-F238E27FC236}">
                <a16:creationId xmlns:a16="http://schemas.microsoft.com/office/drawing/2014/main" id="{08FD5417-A4FB-1670-7F2B-0BF1AF9BFD87}"/>
              </a:ext>
            </a:extLst>
          </p:cNvPr>
          <p:cNvSpPr txBox="1"/>
          <p:nvPr/>
        </p:nvSpPr>
        <p:spPr>
          <a:xfrm>
            <a:off x="3786791" y="1751038"/>
            <a:ext cx="1967205" cy="369332"/>
          </a:xfrm>
          <a:prstGeom prst="rect">
            <a:avLst/>
          </a:prstGeom>
          <a:noFill/>
        </p:spPr>
        <p:txBody>
          <a:bodyPr wrap="none" rtlCol="0">
            <a:spAutoFit/>
          </a:bodyPr>
          <a:lstStyle/>
          <a:p>
            <a:r>
              <a:rPr kumimoji="1" lang="zh-CN" altLang="en-US" dirty="0"/>
              <a:t>著名的</a:t>
            </a:r>
            <a:r>
              <a:rPr kumimoji="1" lang="en-US" altLang="zh-CN" dirty="0"/>
              <a:t>Euclid</a:t>
            </a:r>
            <a:r>
              <a:rPr kumimoji="1" lang="zh-CN" altLang="en-US" dirty="0"/>
              <a:t>算法</a:t>
            </a:r>
          </a:p>
        </p:txBody>
      </p:sp>
      <p:sp>
        <p:nvSpPr>
          <p:cNvPr id="7" name="TextBox 6">
            <a:extLst>
              <a:ext uri="{FF2B5EF4-FFF2-40B4-BE49-F238E27FC236}">
                <a16:creationId xmlns:a16="http://schemas.microsoft.com/office/drawing/2014/main" id="{8EDF30E8-AD65-791D-47FF-67ABA1E44750}"/>
              </a:ext>
            </a:extLst>
          </p:cNvPr>
          <p:cNvSpPr txBox="1"/>
          <p:nvPr/>
        </p:nvSpPr>
        <p:spPr>
          <a:xfrm>
            <a:off x="1767901" y="2379264"/>
            <a:ext cx="3967753" cy="369332"/>
          </a:xfrm>
          <a:prstGeom prst="rect">
            <a:avLst/>
          </a:prstGeom>
          <a:noFill/>
        </p:spPr>
        <p:txBody>
          <a:bodyPr wrap="none" rtlCol="0">
            <a:spAutoFit/>
          </a:bodyPr>
          <a:lstStyle/>
          <a:p>
            <a:r>
              <a:rPr kumimoji="1" lang="zh-CN" altLang="en-US" dirty="0"/>
              <a:t>最大公约数</a:t>
            </a:r>
            <a:r>
              <a:rPr kumimoji="1" lang="en-US" altLang="zh-CN" dirty="0"/>
              <a:t>/Greatest</a:t>
            </a:r>
            <a:r>
              <a:rPr kumimoji="1" lang="zh-CN" altLang="en-US" dirty="0"/>
              <a:t> </a:t>
            </a:r>
            <a:r>
              <a:rPr kumimoji="1" lang="en-US" altLang="zh-CN" dirty="0"/>
              <a:t>common</a:t>
            </a:r>
            <a:r>
              <a:rPr kumimoji="1" lang="zh-CN" altLang="en-US" dirty="0"/>
              <a:t> </a:t>
            </a:r>
            <a:r>
              <a:rPr kumimoji="1" lang="en-US" altLang="zh-CN" dirty="0"/>
              <a:t>divisor</a:t>
            </a:r>
            <a:endParaRPr kumimoji="1" lang="zh-CN" altLang="en-US" dirty="0"/>
          </a:p>
        </p:txBody>
      </p:sp>
      <p:sp>
        <p:nvSpPr>
          <p:cNvPr id="8" name="TextBox 7">
            <a:extLst>
              <a:ext uri="{FF2B5EF4-FFF2-40B4-BE49-F238E27FC236}">
                <a16:creationId xmlns:a16="http://schemas.microsoft.com/office/drawing/2014/main" id="{3E5F91C1-CA82-0C96-3714-687DD2B0CB41}"/>
              </a:ext>
            </a:extLst>
          </p:cNvPr>
          <p:cNvSpPr txBox="1"/>
          <p:nvPr/>
        </p:nvSpPr>
        <p:spPr>
          <a:xfrm>
            <a:off x="1767901" y="2919878"/>
            <a:ext cx="5724644" cy="369332"/>
          </a:xfrm>
          <a:prstGeom prst="rect">
            <a:avLst/>
          </a:prstGeom>
          <a:noFill/>
        </p:spPr>
        <p:txBody>
          <a:bodyPr wrap="none" rtlCol="0">
            <a:spAutoFit/>
          </a:bodyPr>
          <a:lstStyle/>
          <a:p>
            <a:r>
              <a:rPr kumimoji="1" lang="zh-CN" altLang="en-US" dirty="0"/>
              <a:t>算术基本定理</a:t>
            </a:r>
            <a:r>
              <a:rPr kumimoji="1" lang="en-US" altLang="zh-CN" dirty="0"/>
              <a:t>/The</a:t>
            </a:r>
            <a:r>
              <a:rPr kumimoji="1" lang="zh-CN" altLang="en-US" dirty="0"/>
              <a:t> </a:t>
            </a:r>
            <a:r>
              <a:rPr kumimoji="1" lang="en-US" altLang="zh-CN" dirty="0"/>
              <a:t>fundamental</a:t>
            </a:r>
            <a:r>
              <a:rPr kumimoji="1" lang="zh-CN" altLang="en-US" dirty="0"/>
              <a:t> </a:t>
            </a:r>
            <a:r>
              <a:rPr kumimoji="1" lang="en-US" altLang="zh-CN" dirty="0"/>
              <a:t>theorem</a:t>
            </a:r>
            <a:r>
              <a:rPr kumimoji="1" lang="zh-CN" altLang="en-US" dirty="0"/>
              <a:t> </a:t>
            </a:r>
            <a:r>
              <a:rPr kumimoji="1" lang="en-US" altLang="zh-CN" dirty="0"/>
              <a:t>of</a:t>
            </a:r>
            <a:r>
              <a:rPr kumimoji="1" lang="zh-CN" altLang="en-US" dirty="0"/>
              <a:t> </a:t>
            </a:r>
            <a:r>
              <a:rPr kumimoji="1" lang="en-US" altLang="zh-CN" dirty="0"/>
              <a:t>arithmetic</a:t>
            </a:r>
            <a:endParaRPr kumimoji="1" lang="zh-CN" altLang="en-US" dirty="0"/>
          </a:p>
        </p:txBody>
      </p:sp>
      <p:sp>
        <p:nvSpPr>
          <p:cNvPr id="9" name="TextBox 8">
            <a:extLst>
              <a:ext uri="{FF2B5EF4-FFF2-40B4-BE49-F238E27FC236}">
                <a16:creationId xmlns:a16="http://schemas.microsoft.com/office/drawing/2014/main" id="{FEA15832-6965-3A0F-6C29-101DDC82335A}"/>
              </a:ext>
            </a:extLst>
          </p:cNvPr>
          <p:cNvSpPr txBox="1"/>
          <p:nvPr/>
        </p:nvSpPr>
        <p:spPr>
          <a:xfrm>
            <a:off x="1767901" y="3346981"/>
            <a:ext cx="2839239" cy="369332"/>
          </a:xfrm>
          <a:prstGeom prst="rect">
            <a:avLst/>
          </a:prstGeom>
          <a:noFill/>
        </p:spPr>
        <p:txBody>
          <a:bodyPr wrap="none" rtlCol="0">
            <a:spAutoFit/>
          </a:bodyPr>
          <a:lstStyle/>
          <a:p>
            <a:r>
              <a:rPr kumimoji="1" lang="zh-CN" altLang="en-US" dirty="0">
                <a:solidFill>
                  <a:srgbClr val="FF0000"/>
                </a:solidFill>
              </a:rPr>
              <a:t>模算术</a:t>
            </a:r>
            <a:r>
              <a:rPr kumimoji="1" lang="en-US" altLang="zh-CN" dirty="0">
                <a:solidFill>
                  <a:srgbClr val="FF0000"/>
                </a:solidFill>
              </a:rPr>
              <a:t>/Modular</a:t>
            </a:r>
            <a:r>
              <a:rPr kumimoji="1" lang="zh-CN" altLang="en-US" dirty="0">
                <a:solidFill>
                  <a:srgbClr val="FF0000"/>
                </a:solidFill>
              </a:rPr>
              <a:t> </a:t>
            </a:r>
            <a:r>
              <a:rPr kumimoji="1" lang="en-US" altLang="zh-CN" dirty="0">
                <a:solidFill>
                  <a:srgbClr val="FF0000"/>
                </a:solidFill>
              </a:rPr>
              <a:t>arithmetic</a:t>
            </a:r>
            <a:endParaRPr kumimoji="1" lang="zh-CN" altLang="en-US" dirty="0">
              <a:solidFill>
                <a:srgbClr val="FF0000"/>
              </a:solidFill>
            </a:endParaRPr>
          </a:p>
        </p:txBody>
      </p:sp>
      <p:sp>
        <p:nvSpPr>
          <p:cNvPr id="11" name="TextBox 10">
            <a:extLst>
              <a:ext uri="{FF2B5EF4-FFF2-40B4-BE49-F238E27FC236}">
                <a16:creationId xmlns:a16="http://schemas.microsoft.com/office/drawing/2014/main" id="{C390193F-9710-9C8D-3DBC-16D8B1810F78}"/>
              </a:ext>
            </a:extLst>
          </p:cNvPr>
          <p:cNvSpPr txBox="1"/>
          <p:nvPr/>
        </p:nvSpPr>
        <p:spPr>
          <a:xfrm>
            <a:off x="1767901" y="3774084"/>
            <a:ext cx="3134190" cy="369332"/>
          </a:xfrm>
          <a:prstGeom prst="rect">
            <a:avLst/>
          </a:prstGeom>
          <a:noFill/>
        </p:spPr>
        <p:txBody>
          <a:bodyPr wrap="square" rtlCol="0">
            <a:spAutoFit/>
          </a:bodyPr>
          <a:lstStyle/>
          <a:p>
            <a:r>
              <a:rPr kumimoji="1" lang="en-US" altLang="zh-CN" dirty="0"/>
              <a:t>Euler</a:t>
            </a:r>
            <a:r>
              <a:rPr kumimoji="1" lang="zh-CN" altLang="en-US" dirty="0"/>
              <a:t>定理</a:t>
            </a:r>
            <a:r>
              <a:rPr kumimoji="1" lang="en-US" altLang="zh-CN" dirty="0"/>
              <a:t>/Euler‘s</a:t>
            </a:r>
            <a:r>
              <a:rPr kumimoji="1" lang="zh-CN" altLang="en-US" dirty="0"/>
              <a:t> </a:t>
            </a:r>
            <a:r>
              <a:rPr kumimoji="1" lang="en-US" altLang="zh-CN" dirty="0"/>
              <a:t>Theorem</a:t>
            </a:r>
            <a:endParaRPr kumimoji="1" lang="zh-CN" altLang="en-US" dirty="0"/>
          </a:p>
        </p:txBody>
      </p:sp>
      <p:sp>
        <p:nvSpPr>
          <p:cNvPr id="12" name="TextBox 11">
            <a:extLst>
              <a:ext uri="{FF2B5EF4-FFF2-40B4-BE49-F238E27FC236}">
                <a16:creationId xmlns:a16="http://schemas.microsoft.com/office/drawing/2014/main" id="{6DFB11D6-BD44-5A95-B758-86635A7BDD04}"/>
              </a:ext>
            </a:extLst>
          </p:cNvPr>
          <p:cNvSpPr txBox="1"/>
          <p:nvPr/>
        </p:nvSpPr>
        <p:spPr>
          <a:xfrm>
            <a:off x="1767901" y="4201187"/>
            <a:ext cx="4044762" cy="369332"/>
          </a:xfrm>
          <a:prstGeom prst="rect">
            <a:avLst/>
          </a:prstGeom>
          <a:noFill/>
        </p:spPr>
        <p:txBody>
          <a:bodyPr wrap="none" rtlCol="0">
            <a:spAutoFit/>
          </a:bodyPr>
          <a:lstStyle/>
          <a:p>
            <a:r>
              <a:rPr kumimoji="1" lang="en-US" altLang="zh-CN" dirty="0"/>
              <a:t>RSA</a:t>
            </a:r>
            <a:r>
              <a:rPr kumimoji="1" lang="zh-CN" altLang="en-US" dirty="0"/>
              <a:t>加密系统</a:t>
            </a:r>
            <a:r>
              <a:rPr kumimoji="1" lang="en-US" altLang="zh-CN" dirty="0"/>
              <a:t>/The</a:t>
            </a:r>
            <a:r>
              <a:rPr kumimoji="1" lang="zh-CN" altLang="en-US" dirty="0"/>
              <a:t> </a:t>
            </a:r>
            <a:r>
              <a:rPr kumimoji="1" lang="en-US" altLang="zh-CN" dirty="0"/>
              <a:t>RSA</a:t>
            </a:r>
            <a:r>
              <a:rPr kumimoji="1" lang="zh-CN" altLang="en-US" dirty="0"/>
              <a:t> </a:t>
            </a:r>
            <a:r>
              <a:rPr kumimoji="1" lang="en-US" altLang="zh-CN" dirty="0"/>
              <a:t>Cryptosystem</a:t>
            </a:r>
            <a:endParaRPr kumimoji="1" lang="zh-CN" altLang="en-US" dirty="0"/>
          </a:p>
        </p:txBody>
      </p:sp>
      <p:sp>
        <p:nvSpPr>
          <p:cNvPr id="13" name="TextBox 12">
            <a:extLst>
              <a:ext uri="{FF2B5EF4-FFF2-40B4-BE49-F238E27FC236}">
                <a16:creationId xmlns:a16="http://schemas.microsoft.com/office/drawing/2014/main" id="{A2D98D77-C7F9-7448-40E8-1F38D686E9CA}"/>
              </a:ext>
            </a:extLst>
          </p:cNvPr>
          <p:cNvSpPr txBox="1"/>
          <p:nvPr/>
        </p:nvSpPr>
        <p:spPr>
          <a:xfrm>
            <a:off x="1075765" y="1469318"/>
            <a:ext cx="505267" cy="369332"/>
          </a:xfrm>
          <a:prstGeom prst="rect">
            <a:avLst/>
          </a:prstGeom>
          <a:noFill/>
        </p:spPr>
        <p:txBody>
          <a:bodyPr wrap="none" rtlCol="0">
            <a:spAutoFit/>
          </a:bodyPr>
          <a:lstStyle/>
          <a:p>
            <a:r>
              <a:rPr kumimoji="1" lang="en-US" altLang="zh-CN" dirty="0"/>
              <a:t>9.1</a:t>
            </a:r>
            <a:endParaRPr kumimoji="1" lang="zh-CN" altLang="en-US" dirty="0"/>
          </a:p>
        </p:txBody>
      </p:sp>
      <p:sp>
        <p:nvSpPr>
          <p:cNvPr id="14" name="TextBox 13">
            <a:extLst>
              <a:ext uri="{FF2B5EF4-FFF2-40B4-BE49-F238E27FC236}">
                <a16:creationId xmlns:a16="http://schemas.microsoft.com/office/drawing/2014/main" id="{E98CFF3B-EBEB-9D4E-5F03-B489841C7AB3}"/>
              </a:ext>
            </a:extLst>
          </p:cNvPr>
          <p:cNvSpPr txBox="1"/>
          <p:nvPr/>
        </p:nvSpPr>
        <p:spPr>
          <a:xfrm>
            <a:off x="1075764" y="2379264"/>
            <a:ext cx="505267" cy="369332"/>
          </a:xfrm>
          <a:prstGeom prst="rect">
            <a:avLst/>
          </a:prstGeom>
          <a:noFill/>
        </p:spPr>
        <p:txBody>
          <a:bodyPr wrap="none" rtlCol="0">
            <a:spAutoFit/>
          </a:bodyPr>
          <a:lstStyle/>
          <a:p>
            <a:r>
              <a:rPr kumimoji="1" lang="en-US" altLang="zh-CN" dirty="0"/>
              <a:t>9.2</a:t>
            </a:r>
            <a:endParaRPr kumimoji="1" lang="zh-CN" altLang="en-US" dirty="0"/>
          </a:p>
        </p:txBody>
      </p:sp>
      <p:sp>
        <p:nvSpPr>
          <p:cNvPr id="15" name="TextBox 14">
            <a:extLst>
              <a:ext uri="{FF2B5EF4-FFF2-40B4-BE49-F238E27FC236}">
                <a16:creationId xmlns:a16="http://schemas.microsoft.com/office/drawing/2014/main" id="{6B725FE2-8934-6054-270E-7E4110E2C6A8}"/>
              </a:ext>
            </a:extLst>
          </p:cNvPr>
          <p:cNvSpPr txBox="1"/>
          <p:nvPr/>
        </p:nvSpPr>
        <p:spPr>
          <a:xfrm>
            <a:off x="1075764" y="2919878"/>
            <a:ext cx="505267" cy="369332"/>
          </a:xfrm>
          <a:prstGeom prst="rect">
            <a:avLst/>
          </a:prstGeom>
          <a:noFill/>
        </p:spPr>
        <p:txBody>
          <a:bodyPr wrap="none" rtlCol="0">
            <a:spAutoFit/>
          </a:bodyPr>
          <a:lstStyle/>
          <a:p>
            <a:r>
              <a:rPr kumimoji="1" lang="en-US" altLang="zh-CN" dirty="0"/>
              <a:t>9.3</a:t>
            </a:r>
            <a:endParaRPr kumimoji="1" lang="zh-CN" altLang="en-US" dirty="0"/>
          </a:p>
        </p:txBody>
      </p:sp>
      <p:sp>
        <p:nvSpPr>
          <p:cNvPr id="16" name="TextBox 15">
            <a:extLst>
              <a:ext uri="{FF2B5EF4-FFF2-40B4-BE49-F238E27FC236}">
                <a16:creationId xmlns:a16="http://schemas.microsoft.com/office/drawing/2014/main" id="{91BF43C3-5D6D-F754-E856-B388034E45AF}"/>
              </a:ext>
            </a:extLst>
          </p:cNvPr>
          <p:cNvSpPr txBox="1"/>
          <p:nvPr/>
        </p:nvSpPr>
        <p:spPr>
          <a:xfrm>
            <a:off x="1075764" y="3346981"/>
            <a:ext cx="505267" cy="369332"/>
          </a:xfrm>
          <a:prstGeom prst="rect">
            <a:avLst/>
          </a:prstGeom>
          <a:noFill/>
        </p:spPr>
        <p:txBody>
          <a:bodyPr wrap="none" rtlCol="0">
            <a:spAutoFit/>
          </a:bodyPr>
          <a:lstStyle/>
          <a:p>
            <a:r>
              <a:rPr kumimoji="1" lang="en-US" altLang="zh-CN" dirty="0"/>
              <a:t>9.4</a:t>
            </a:r>
            <a:endParaRPr kumimoji="1" lang="zh-CN" altLang="en-US" dirty="0"/>
          </a:p>
        </p:txBody>
      </p:sp>
      <p:sp>
        <p:nvSpPr>
          <p:cNvPr id="18" name="TextBox 17">
            <a:extLst>
              <a:ext uri="{FF2B5EF4-FFF2-40B4-BE49-F238E27FC236}">
                <a16:creationId xmlns:a16="http://schemas.microsoft.com/office/drawing/2014/main" id="{4167B778-76E1-DB07-6E8A-4F3218C55E9B}"/>
              </a:ext>
            </a:extLst>
          </p:cNvPr>
          <p:cNvSpPr txBox="1"/>
          <p:nvPr/>
        </p:nvSpPr>
        <p:spPr>
          <a:xfrm>
            <a:off x="1075763" y="3774084"/>
            <a:ext cx="505267" cy="369332"/>
          </a:xfrm>
          <a:prstGeom prst="rect">
            <a:avLst/>
          </a:prstGeom>
          <a:noFill/>
        </p:spPr>
        <p:txBody>
          <a:bodyPr wrap="none" rtlCol="0">
            <a:spAutoFit/>
          </a:bodyPr>
          <a:lstStyle/>
          <a:p>
            <a:r>
              <a:rPr kumimoji="1" lang="en-US" altLang="zh-CN" dirty="0"/>
              <a:t>9.5</a:t>
            </a:r>
            <a:endParaRPr kumimoji="1" lang="zh-CN" altLang="en-US" dirty="0"/>
          </a:p>
        </p:txBody>
      </p:sp>
      <p:sp>
        <p:nvSpPr>
          <p:cNvPr id="19" name="TextBox 18">
            <a:extLst>
              <a:ext uri="{FF2B5EF4-FFF2-40B4-BE49-F238E27FC236}">
                <a16:creationId xmlns:a16="http://schemas.microsoft.com/office/drawing/2014/main" id="{F122DB4B-275D-2F48-08F1-B10A6ED87A05}"/>
              </a:ext>
            </a:extLst>
          </p:cNvPr>
          <p:cNvSpPr txBox="1"/>
          <p:nvPr/>
        </p:nvSpPr>
        <p:spPr>
          <a:xfrm>
            <a:off x="1075763" y="4202069"/>
            <a:ext cx="505267" cy="369332"/>
          </a:xfrm>
          <a:prstGeom prst="rect">
            <a:avLst/>
          </a:prstGeom>
          <a:noFill/>
        </p:spPr>
        <p:txBody>
          <a:bodyPr wrap="none" rtlCol="0">
            <a:spAutoFit/>
          </a:bodyPr>
          <a:lstStyle/>
          <a:p>
            <a:r>
              <a:rPr kumimoji="1" lang="en-US" altLang="zh-CN" dirty="0"/>
              <a:t>9.6</a:t>
            </a:r>
            <a:endParaRPr kumimoji="1" lang="zh-CN" altLang="en-US" dirty="0"/>
          </a:p>
        </p:txBody>
      </p:sp>
    </p:spTree>
    <p:extLst>
      <p:ext uri="{BB962C8B-B14F-4D97-AF65-F5344CB8AC3E}">
        <p14:creationId xmlns:p14="http://schemas.microsoft.com/office/powerpoint/2010/main" val="24050863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2E432D-A79A-C4BF-3C69-4EC2CA5777A2}"/>
              </a:ext>
            </a:extLst>
          </p:cNvPr>
          <p:cNvSpPr>
            <a:spLocks noGrp="1"/>
          </p:cNvSpPr>
          <p:nvPr>
            <p:ph type="sldNum" sz="quarter" idx="12"/>
          </p:nvPr>
        </p:nvSpPr>
        <p:spPr/>
        <p:txBody>
          <a:bodyPr/>
          <a:lstStyle/>
          <a:p>
            <a:fld id="{7A304655-5D53-B746-8252-3F5A598C52D3}" type="slidenum">
              <a:rPr lang="en-CN" smtClean="0"/>
              <a:pPr/>
              <a:t>38</a:t>
            </a:fld>
            <a:endParaRPr lang="en-CN"/>
          </a:p>
        </p:txBody>
      </p:sp>
      <p:sp>
        <p:nvSpPr>
          <p:cNvPr id="3" name="Title 2">
            <a:extLst>
              <a:ext uri="{FF2B5EF4-FFF2-40B4-BE49-F238E27FC236}">
                <a16:creationId xmlns:a16="http://schemas.microsoft.com/office/drawing/2014/main" id="{420372C0-EC78-C040-BD70-49B917822508}"/>
              </a:ext>
            </a:extLst>
          </p:cNvPr>
          <p:cNvSpPr>
            <a:spLocks noGrp="1"/>
          </p:cNvSpPr>
          <p:nvPr>
            <p:ph type="title"/>
          </p:nvPr>
        </p:nvSpPr>
        <p:spPr/>
        <p:txBody>
          <a:bodyPr/>
          <a:lstStyle/>
          <a:p>
            <a:r>
              <a:rPr kumimoji="1" lang="zh-CN" altLang="en-US" dirty="0"/>
              <a:t>具有相同的余数与模</a:t>
            </a:r>
          </a:p>
        </p:txBody>
      </p:sp>
      <p:grpSp>
        <p:nvGrpSpPr>
          <p:cNvPr id="20" name="Group 19">
            <a:extLst>
              <a:ext uri="{FF2B5EF4-FFF2-40B4-BE49-F238E27FC236}">
                <a16:creationId xmlns:a16="http://schemas.microsoft.com/office/drawing/2014/main" id="{5C8BAD9D-540F-1582-BCE9-D19B63BF62C6}"/>
              </a:ext>
            </a:extLst>
          </p:cNvPr>
          <p:cNvGrpSpPr/>
          <p:nvPr/>
        </p:nvGrpSpPr>
        <p:grpSpPr>
          <a:xfrm>
            <a:off x="6762967" y="597158"/>
            <a:ext cx="2381033" cy="987913"/>
            <a:chOff x="628652" y="2280213"/>
            <a:chExt cx="5486600" cy="987913"/>
          </a:xfrm>
        </p:grpSpPr>
        <p:sp>
          <p:nvSpPr>
            <p:cNvPr id="21" name="Rectangle 20">
              <a:extLst>
                <a:ext uri="{FF2B5EF4-FFF2-40B4-BE49-F238E27FC236}">
                  <a16:creationId xmlns:a16="http://schemas.microsoft.com/office/drawing/2014/main" id="{EA6F3618-05ED-0685-CFC4-EAF035A9FC77}"/>
                </a:ext>
              </a:extLst>
            </p:cNvPr>
            <p:cNvSpPr/>
            <p:nvPr/>
          </p:nvSpPr>
          <p:spPr>
            <a:xfrm>
              <a:off x="868101" y="2280213"/>
              <a:ext cx="2407528" cy="312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Word</a:t>
              </a:r>
              <a:endParaRPr kumimoji="1" lang="zh-CN" altLang="en-US" dirty="0"/>
            </a:p>
          </p:txBody>
        </p:sp>
        <p:sp>
          <p:nvSpPr>
            <p:cNvPr id="22" name="TextBox 21">
              <a:extLst>
                <a:ext uri="{FF2B5EF4-FFF2-40B4-BE49-F238E27FC236}">
                  <a16:creationId xmlns:a16="http://schemas.microsoft.com/office/drawing/2014/main" id="{48FE6EFD-E1BB-BD73-BFE3-59E1A40AAF6B}"/>
                </a:ext>
              </a:extLst>
            </p:cNvPr>
            <p:cNvSpPr txBox="1"/>
            <p:nvPr/>
          </p:nvSpPr>
          <p:spPr>
            <a:xfrm>
              <a:off x="844954" y="2761005"/>
              <a:ext cx="5270298" cy="369332"/>
            </a:xfrm>
            <a:prstGeom prst="rect">
              <a:avLst/>
            </a:prstGeom>
            <a:noFill/>
          </p:spPr>
          <p:txBody>
            <a:bodyPr wrap="square">
              <a:spAutoFit/>
            </a:bodyPr>
            <a:lstStyle/>
            <a:p>
              <a:r>
                <a:rPr kumimoji="1" lang="en-CN" altLang="zh-CN" dirty="0"/>
                <a:t>congru</a:t>
              </a:r>
              <a:r>
                <a:rPr kumimoji="1" lang="en-US" altLang="zh-CN" dirty="0" err="1"/>
                <a:t>ence</a:t>
              </a:r>
              <a:r>
                <a:rPr kumimoji="1" lang="zh-CN" altLang="en-US" dirty="0"/>
                <a:t> 同余</a:t>
              </a:r>
            </a:p>
          </p:txBody>
        </p:sp>
        <p:sp>
          <p:nvSpPr>
            <p:cNvPr id="23" name="Rounded Rectangle 22">
              <a:extLst>
                <a:ext uri="{FF2B5EF4-FFF2-40B4-BE49-F238E27FC236}">
                  <a16:creationId xmlns:a16="http://schemas.microsoft.com/office/drawing/2014/main" id="{3BD3ABB4-406B-77DA-1CAD-F0A60CEDB355}"/>
                </a:ext>
              </a:extLst>
            </p:cNvPr>
            <p:cNvSpPr/>
            <p:nvPr/>
          </p:nvSpPr>
          <p:spPr>
            <a:xfrm>
              <a:off x="628652" y="2592729"/>
              <a:ext cx="5270298" cy="675397"/>
            </a:xfrm>
            <a:prstGeom prst="roundRect">
              <a:avLst/>
            </a:prstGeom>
            <a:solidFill>
              <a:schemeClr val="accent1">
                <a:alpha val="22261"/>
              </a:schemeClr>
            </a:solidFill>
            <a:ln>
              <a:solidFill>
                <a:schemeClr val="accent1">
                  <a:shade val="50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10" name="TextBox 9">
            <a:extLst>
              <a:ext uri="{FF2B5EF4-FFF2-40B4-BE49-F238E27FC236}">
                <a16:creationId xmlns:a16="http://schemas.microsoft.com/office/drawing/2014/main" id="{33951543-1CEC-59E9-4567-B69FA3A1CEF6}"/>
              </a:ext>
            </a:extLst>
          </p:cNvPr>
          <p:cNvSpPr txBox="1"/>
          <p:nvPr/>
        </p:nvSpPr>
        <p:spPr>
          <a:xfrm>
            <a:off x="777922" y="1269242"/>
            <a:ext cx="1595309" cy="369332"/>
          </a:xfrm>
          <a:prstGeom prst="rect">
            <a:avLst/>
          </a:prstGeom>
          <a:noFill/>
        </p:spPr>
        <p:txBody>
          <a:bodyPr wrap="none" rtlCol="0">
            <a:spAutoFit/>
          </a:bodyPr>
          <a:lstStyle/>
          <a:p>
            <a:r>
              <a:rPr kumimoji="1" lang="en-US" altLang="zh-CN" dirty="0"/>
              <a:t>1.</a:t>
            </a:r>
            <a:r>
              <a:rPr kumimoji="1" lang="zh-CN" altLang="en-US" dirty="0"/>
              <a:t> 同余的记号</a:t>
            </a:r>
          </a:p>
        </p:txBody>
      </p:sp>
      <p:pic>
        <p:nvPicPr>
          <p:cNvPr id="17" name="Picture 16">
            <a:extLst>
              <a:ext uri="{FF2B5EF4-FFF2-40B4-BE49-F238E27FC236}">
                <a16:creationId xmlns:a16="http://schemas.microsoft.com/office/drawing/2014/main" id="{7994FA8E-03F6-58E7-A7BD-AE5082A24F68}"/>
              </a:ext>
            </a:extLst>
          </p:cNvPr>
          <p:cNvPicPr>
            <a:picLocks noChangeAspect="1"/>
          </p:cNvPicPr>
          <p:nvPr/>
        </p:nvPicPr>
        <p:blipFill>
          <a:blip r:embed="rId2"/>
          <a:stretch>
            <a:fillRect/>
          </a:stretch>
        </p:blipFill>
        <p:spPr>
          <a:xfrm>
            <a:off x="1333974" y="1708542"/>
            <a:ext cx="3746500" cy="317500"/>
          </a:xfrm>
          <a:prstGeom prst="rect">
            <a:avLst/>
          </a:prstGeom>
        </p:spPr>
      </p:pic>
      <p:sp>
        <p:nvSpPr>
          <p:cNvPr id="24" name="TextBox 23">
            <a:extLst>
              <a:ext uri="{FF2B5EF4-FFF2-40B4-BE49-F238E27FC236}">
                <a16:creationId xmlns:a16="http://schemas.microsoft.com/office/drawing/2014/main" id="{A620EF2D-228C-BE0B-81FE-EF5498E4B979}"/>
              </a:ext>
            </a:extLst>
          </p:cNvPr>
          <p:cNvSpPr txBox="1"/>
          <p:nvPr/>
        </p:nvSpPr>
        <p:spPr>
          <a:xfrm>
            <a:off x="5080474" y="1708542"/>
            <a:ext cx="1188530"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Written</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as</a:t>
            </a:r>
            <a:r>
              <a:rPr kumimoji="1" lang="zh-CN" altLang="en-US" dirty="0">
                <a:latin typeface="Times New Roman" panose="02020603050405020304" pitchFamily="18" charset="0"/>
                <a:cs typeface="Times New Roman" panose="02020603050405020304" pitchFamily="18" charset="0"/>
              </a:rPr>
              <a:t> </a:t>
            </a:r>
          </a:p>
        </p:txBody>
      </p:sp>
      <p:pic>
        <p:nvPicPr>
          <p:cNvPr id="25" name="Picture 24">
            <a:extLst>
              <a:ext uri="{FF2B5EF4-FFF2-40B4-BE49-F238E27FC236}">
                <a16:creationId xmlns:a16="http://schemas.microsoft.com/office/drawing/2014/main" id="{72904416-C8F8-B9CE-1835-E5DD0EDE4141}"/>
              </a:ext>
            </a:extLst>
          </p:cNvPr>
          <p:cNvPicPr>
            <a:picLocks noChangeAspect="1"/>
          </p:cNvPicPr>
          <p:nvPr/>
        </p:nvPicPr>
        <p:blipFill>
          <a:blip r:embed="rId3"/>
          <a:stretch>
            <a:fillRect/>
          </a:stretch>
        </p:blipFill>
        <p:spPr>
          <a:xfrm>
            <a:off x="3752850" y="2203829"/>
            <a:ext cx="1638300" cy="266700"/>
          </a:xfrm>
          <a:prstGeom prst="rect">
            <a:avLst/>
          </a:prstGeom>
        </p:spPr>
      </p:pic>
      <p:pic>
        <p:nvPicPr>
          <p:cNvPr id="26" name="Picture 25">
            <a:extLst>
              <a:ext uri="{FF2B5EF4-FFF2-40B4-BE49-F238E27FC236}">
                <a16:creationId xmlns:a16="http://schemas.microsoft.com/office/drawing/2014/main" id="{71A661A7-F2A4-D821-4DB3-D2BB4C4C1FCF}"/>
              </a:ext>
            </a:extLst>
          </p:cNvPr>
          <p:cNvPicPr>
            <a:picLocks noChangeAspect="1"/>
          </p:cNvPicPr>
          <p:nvPr/>
        </p:nvPicPr>
        <p:blipFill>
          <a:blip r:embed="rId4"/>
          <a:stretch>
            <a:fillRect/>
          </a:stretch>
        </p:blipFill>
        <p:spPr>
          <a:xfrm>
            <a:off x="1333974" y="2648316"/>
            <a:ext cx="5232400" cy="647700"/>
          </a:xfrm>
          <a:prstGeom prst="rect">
            <a:avLst/>
          </a:prstGeom>
        </p:spPr>
      </p:pic>
      <p:sp>
        <p:nvSpPr>
          <p:cNvPr id="4" name="TextBox 3">
            <a:extLst>
              <a:ext uri="{FF2B5EF4-FFF2-40B4-BE49-F238E27FC236}">
                <a16:creationId xmlns:a16="http://schemas.microsoft.com/office/drawing/2014/main" id="{0755B242-C792-6565-6ADC-DE71483641B0}"/>
              </a:ext>
            </a:extLst>
          </p:cNvPr>
          <p:cNvSpPr txBox="1"/>
          <p:nvPr/>
        </p:nvSpPr>
        <p:spPr>
          <a:xfrm>
            <a:off x="955343" y="3589361"/>
            <a:ext cx="1954381" cy="369332"/>
          </a:xfrm>
          <a:prstGeom prst="rect">
            <a:avLst/>
          </a:prstGeom>
          <a:noFill/>
        </p:spPr>
        <p:txBody>
          <a:bodyPr wrap="none" rtlCol="0">
            <a:spAutoFit/>
          </a:bodyPr>
          <a:lstStyle/>
          <a:p>
            <a:r>
              <a:rPr kumimoji="1" lang="en-US" altLang="zh-CN" dirty="0"/>
              <a:t>2.</a:t>
            </a:r>
            <a:r>
              <a:rPr kumimoji="1" lang="zh-CN" altLang="en-US" dirty="0"/>
              <a:t> </a:t>
            </a:r>
            <a:r>
              <a:rPr kumimoji="1" lang="zh-CN" altLang="en-CN" dirty="0"/>
              <a:t>同余</a:t>
            </a:r>
            <a:r>
              <a:rPr kumimoji="1" lang="en-US" altLang="zh-CN" dirty="0"/>
              <a:t>:</a:t>
            </a:r>
            <a:r>
              <a:rPr kumimoji="1" lang="zh-CN" altLang="en-US" dirty="0"/>
              <a:t> 余数相同</a:t>
            </a:r>
          </a:p>
        </p:txBody>
      </p:sp>
      <p:pic>
        <p:nvPicPr>
          <p:cNvPr id="5" name="Picture 4">
            <a:extLst>
              <a:ext uri="{FF2B5EF4-FFF2-40B4-BE49-F238E27FC236}">
                <a16:creationId xmlns:a16="http://schemas.microsoft.com/office/drawing/2014/main" id="{48EB6A46-00E2-54A3-1497-EFF8CD4C028D}"/>
              </a:ext>
            </a:extLst>
          </p:cNvPr>
          <p:cNvPicPr>
            <a:picLocks noChangeAspect="1"/>
          </p:cNvPicPr>
          <p:nvPr/>
        </p:nvPicPr>
        <p:blipFill>
          <a:blip r:embed="rId5"/>
          <a:stretch>
            <a:fillRect/>
          </a:stretch>
        </p:blipFill>
        <p:spPr>
          <a:xfrm>
            <a:off x="1333974" y="4086664"/>
            <a:ext cx="6235700" cy="876300"/>
          </a:xfrm>
          <a:prstGeom prst="rect">
            <a:avLst/>
          </a:prstGeom>
        </p:spPr>
      </p:pic>
      <p:sp>
        <p:nvSpPr>
          <p:cNvPr id="6" name="TextBox 5">
            <a:extLst>
              <a:ext uri="{FF2B5EF4-FFF2-40B4-BE49-F238E27FC236}">
                <a16:creationId xmlns:a16="http://schemas.microsoft.com/office/drawing/2014/main" id="{025D06A1-4F10-60F8-AD3E-5AA6813E8407}"/>
              </a:ext>
            </a:extLst>
          </p:cNvPr>
          <p:cNvSpPr txBox="1"/>
          <p:nvPr/>
        </p:nvSpPr>
        <p:spPr>
          <a:xfrm>
            <a:off x="1419367" y="5240740"/>
            <a:ext cx="3801041" cy="369332"/>
          </a:xfrm>
          <a:prstGeom prst="rect">
            <a:avLst/>
          </a:prstGeom>
          <a:noFill/>
        </p:spPr>
        <p:txBody>
          <a:bodyPr wrap="none" rtlCol="0">
            <a:spAutoFit/>
          </a:bodyPr>
          <a:lstStyle/>
          <a:p>
            <a:r>
              <a:rPr kumimoji="1" lang="zh-CN" altLang="en-US" dirty="0"/>
              <a:t>证明概要</a:t>
            </a:r>
            <a:r>
              <a:rPr kumimoji="1" lang="en-US" altLang="zh-CN" dirty="0"/>
              <a:t>:</a:t>
            </a:r>
            <a:r>
              <a:rPr kumimoji="1" lang="zh-CN" altLang="en-US" dirty="0"/>
              <a:t> 假设不同</a:t>
            </a:r>
            <a:r>
              <a:rPr kumimoji="1" lang="en-US" altLang="zh-CN" dirty="0"/>
              <a:t>,</a:t>
            </a:r>
            <a:r>
              <a:rPr kumimoji="1" lang="zh-CN" altLang="en-US" dirty="0"/>
              <a:t> 最后推出相同</a:t>
            </a:r>
            <a:r>
              <a:rPr kumimoji="1" lang="en-US" altLang="zh-CN" dirty="0"/>
              <a:t>.</a:t>
            </a:r>
            <a:r>
              <a:rPr kumimoji="1" lang="zh-CN" altLang="en-US" dirty="0"/>
              <a:t> </a:t>
            </a:r>
          </a:p>
        </p:txBody>
      </p:sp>
    </p:spTree>
    <p:extLst>
      <p:ext uri="{BB962C8B-B14F-4D97-AF65-F5344CB8AC3E}">
        <p14:creationId xmlns:p14="http://schemas.microsoft.com/office/powerpoint/2010/main" val="1535549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4" grpId="0"/>
      <p:bldP spid="4" grpId="0"/>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2E432D-A79A-C4BF-3C69-4EC2CA5777A2}"/>
              </a:ext>
            </a:extLst>
          </p:cNvPr>
          <p:cNvSpPr>
            <a:spLocks noGrp="1"/>
          </p:cNvSpPr>
          <p:nvPr>
            <p:ph type="sldNum" sz="quarter" idx="12"/>
          </p:nvPr>
        </p:nvSpPr>
        <p:spPr/>
        <p:txBody>
          <a:bodyPr/>
          <a:lstStyle/>
          <a:p>
            <a:fld id="{7A304655-5D53-B746-8252-3F5A598C52D3}" type="slidenum">
              <a:rPr lang="en-CN" smtClean="0"/>
              <a:pPr/>
              <a:t>39</a:t>
            </a:fld>
            <a:endParaRPr lang="en-CN"/>
          </a:p>
        </p:txBody>
      </p:sp>
      <p:sp>
        <p:nvSpPr>
          <p:cNvPr id="3" name="Title 2">
            <a:extLst>
              <a:ext uri="{FF2B5EF4-FFF2-40B4-BE49-F238E27FC236}">
                <a16:creationId xmlns:a16="http://schemas.microsoft.com/office/drawing/2014/main" id="{420372C0-EC78-C040-BD70-49B917822508}"/>
              </a:ext>
            </a:extLst>
          </p:cNvPr>
          <p:cNvSpPr>
            <a:spLocks noGrp="1"/>
          </p:cNvSpPr>
          <p:nvPr>
            <p:ph type="title"/>
          </p:nvPr>
        </p:nvSpPr>
        <p:spPr/>
        <p:txBody>
          <a:bodyPr/>
          <a:lstStyle/>
          <a:p>
            <a:r>
              <a:rPr kumimoji="1" lang="zh-CN" altLang="en-US" dirty="0"/>
              <a:t>具有相同的余数与模</a:t>
            </a:r>
          </a:p>
        </p:txBody>
      </p:sp>
      <p:grpSp>
        <p:nvGrpSpPr>
          <p:cNvPr id="20" name="Group 19">
            <a:extLst>
              <a:ext uri="{FF2B5EF4-FFF2-40B4-BE49-F238E27FC236}">
                <a16:creationId xmlns:a16="http://schemas.microsoft.com/office/drawing/2014/main" id="{5C8BAD9D-540F-1582-BCE9-D19B63BF62C6}"/>
              </a:ext>
            </a:extLst>
          </p:cNvPr>
          <p:cNvGrpSpPr/>
          <p:nvPr/>
        </p:nvGrpSpPr>
        <p:grpSpPr>
          <a:xfrm>
            <a:off x="6762967" y="597158"/>
            <a:ext cx="2381033" cy="987913"/>
            <a:chOff x="628652" y="2280213"/>
            <a:chExt cx="5486600" cy="987913"/>
          </a:xfrm>
        </p:grpSpPr>
        <p:sp>
          <p:nvSpPr>
            <p:cNvPr id="21" name="Rectangle 20">
              <a:extLst>
                <a:ext uri="{FF2B5EF4-FFF2-40B4-BE49-F238E27FC236}">
                  <a16:creationId xmlns:a16="http://schemas.microsoft.com/office/drawing/2014/main" id="{EA6F3618-05ED-0685-CFC4-EAF035A9FC77}"/>
                </a:ext>
              </a:extLst>
            </p:cNvPr>
            <p:cNvSpPr/>
            <p:nvPr/>
          </p:nvSpPr>
          <p:spPr>
            <a:xfrm>
              <a:off x="868101" y="2280213"/>
              <a:ext cx="2407528" cy="312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Word</a:t>
              </a:r>
              <a:endParaRPr kumimoji="1" lang="zh-CN" altLang="en-US" dirty="0"/>
            </a:p>
          </p:txBody>
        </p:sp>
        <p:sp>
          <p:nvSpPr>
            <p:cNvPr id="22" name="TextBox 21">
              <a:extLst>
                <a:ext uri="{FF2B5EF4-FFF2-40B4-BE49-F238E27FC236}">
                  <a16:creationId xmlns:a16="http://schemas.microsoft.com/office/drawing/2014/main" id="{48FE6EFD-E1BB-BD73-BFE3-59E1A40AAF6B}"/>
                </a:ext>
              </a:extLst>
            </p:cNvPr>
            <p:cNvSpPr txBox="1"/>
            <p:nvPr/>
          </p:nvSpPr>
          <p:spPr>
            <a:xfrm>
              <a:off x="844954" y="2761005"/>
              <a:ext cx="5270298" cy="369332"/>
            </a:xfrm>
            <a:prstGeom prst="rect">
              <a:avLst/>
            </a:prstGeom>
            <a:noFill/>
          </p:spPr>
          <p:txBody>
            <a:bodyPr wrap="square">
              <a:spAutoFit/>
            </a:bodyPr>
            <a:lstStyle/>
            <a:p>
              <a:r>
                <a:rPr kumimoji="1" lang="en-CN" altLang="zh-CN" dirty="0"/>
                <a:t>congru</a:t>
              </a:r>
              <a:r>
                <a:rPr kumimoji="1" lang="en-US" altLang="zh-CN" dirty="0" err="1"/>
                <a:t>ence</a:t>
              </a:r>
              <a:r>
                <a:rPr kumimoji="1" lang="zh-CN" altLang="en-US" dirty="0"/>
                <a:t> 同余</a:t>
              </a:r>
            </a:p>
          </p:txBody>
        </p:sp>
        <p:sp>
          <p:nvSpPr>
            <p:cNvPr id="23" name="Rounded Rectangle 22">
              <a:extLst>
                <a:ext uri="{FF2B5EF4-FFF2-40B4-BE49-F238E27FC236}">
                  <a16:creationId xmlns:a16="http://schemas.microsoft.com/office/drawing/2014/main" id="{3BD3ABB4-406B-77DA-1CAD-F0A60CEDB355}"/>
                </a:ext>
              </a:extLst>
            </p:cNvPr>
            <p:cNvSpPr/>
            <p:nvPr/>
          </p:nvSpPr>
          <p:spPr>
            <a:xfrm>
              <a:off x="628652" y="2592729"/>
              <a:ext cx="5270298" cy="675397"/>
            </a:xfrm>
            <a:prstGeom prst="roundRect">
              <a:avLst/>
            </a:prstGeom>
            <a:solidFill>
              <a:schemeClr val="accent1">
                <a:alpha val="22261"/>
              </a:schemeClr>
            </a:solidFill>
            <a:ln>
              <a:solidFill>
                <a:schemeClr val="accent1">
                  <a:shade val="50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7" name="TextBox 6">
            <a:extLst>
              <a:ext uri="{FF2B5EF4-FFF2-40B4-BE49-F238E27FC236}">
                <a16:creationId xmlns:a16="http://schemas.microsoft.com/office/drawing/2014/main" id="{8A9F94B9-95CD-3271-76E8-0B48E60115AB}"/>
              </a:ext>
            </a:extLst>
          </p:cNvPr>
          <p:cNvSpPr txBox="1"/>
          <p:nvPr/>
        </p:nvSpPr>
        <p:spPr>
          <a:xfrm>
            <a:off x="887104" y="1337481"/>
            <a:ext cx="2056973" cy="369332"/>
          </a:xfrm>
          <a:prstGeom prst="rect">
            <a:avLst/>
          </a:prstGeom>
          <a:noFill/>
        </p:spPr>
        <p:txBody>
          <a:bodyPr wrap="none" rtlCol="0">
            <a:spAutoFit/>
          </a:bodyPr>
          <a:lstStyle/>
          <a:p>
            <a:r>
              <a:rPr kumimoji="1" lang="en-US" altLang="zh-CN" dirty="0"/>
              <a:t>3.</a:t>
            </a:r>
            <a:r>
              <a:rPr kumimoji="1" lang="zh-CN" altLang="en-US" dirty="0"/>
              <a:t> 同余满足的关系</a:t>
            </a:r>
          </a:p>
        </p:txBody>
      </p:sp>
      <p:pic>
        <p:nvPicPr>
          <p:cNvPr id="8" name="Picture 7">
            <a:extLst>
              <a:ext uri="{FF2B5EF4-FFF2-40B4-BE49-F238E27FC236}">
                <a16:creationId xmlns:a16="http://schemas.microsoft.com/office/drawing/2014/main" id="{97E188EE-A527-7EDC-D202-C2410815C7F1}"/>
              </a:ext>
            </a:extLst>
          </p:cNvPr>
          <p:cNvPicPr>
            <a:picLocks noChangeAspect="1"/>
          </p:cNvPicPr>
          <p:nvPr/>
        </p:nvPicPr>
        <p:blipFill>
          <a:blip r:embed="rId2"/>
          <a:stretch>
            <a:fillRect/>
          </a:stretch>
        </p:blipFill>
        <p:spPr>
          <a:xfrm>
            <a:off x="887104" y="1753347"/>
            <a:ext cx="7886700" cy="977900"/>
          </a:xfrm>
          <a:prstGeom prst="rect">
            <a:avLst/>
          </a:prstGeom>
        </p:spPr>
      </p:pic>
      <p:pic>
        <p:nvPicPr>
          <p:cNvPr id="9" name="Picture 8">
            <a:extLst>
              <a:ext uri="{FF2B5EF4-FFF2-40B4-BE49-F238E27FC236}">
                <a16:creationId xmlns:a16="http://schemas.microsoft.com/office/drawing/2014/main" id="{D7272885-43B0-248B-4BA1-7C8BBFDCE454}"/>
              </a:ext>
            </a:extLst>
          </p:cNvPr>
          <p:cNvPicPr>
            <a:picLocks noChangeAspect="1"/>
          </p:cNvPicPr>
          <p:nvPr/>
        </p:nvPicPr>
        <p:blipFill>
          <a:blip r:embed="rId3"/>
          <a:stretch>
            <a:fillRect/>
          </a:stretch>
        </p:blipFill>
        <p:spPr>
          <a:xfrm>
            <a:off x="3823079" y="2677526"/>
            <a:ext cx="4800600" cy="406400"/>
          </a:xfrm>
          <a:prstGeom prst="rect">
            <a:avLst/>
          </a:prstGeom>
        </p:spPr>
      </p:pic>
      <p:pic>
        <p:nvPicPr>
          <p:cNvPr id="11" name="Picture 10">
            <a:extLst>
              <a:ext uri="{FF2B5EF4-FFF2-40B4-BE49-F238E27FC236}">
                <a16:creationId xmlns:a16="http://schemas.microsoft.com/office/drawing/2014/main" id="{F2788BA7-AE69-7561-C50B-83F3777E0851}"/>
              </a:ext>
            </a:extLst>
          </p:cNvPr>
          <p:cNvPicPr>
            <a:picLocks noChangeAspect="1"/>
          </p:cNvPicPr>
          <p:nvPr/>
        </p:nvPicPr>
        <p:blipFill>
          <a:blip r:embed="rId4"/>
          <a:stretch>
            <a:fillRect/>
          </a:stretch>
        </p:blipFill>
        <p:spPr>
          <a:xfrm>
            <a:off x="1915590" y="2971042"/>
            <a:ext cx="6743700" cy="406400"/>
          </a:xfrm>
          <a:prstGeom prst="rect">
            <a:avLst/>
          </a:prstGeom>
        </p:spPr>
      </p:pic>
      <p:sp>
        <p:nvSpPr>
          <p:cNvPr id="13" name="TextBox 12">
            <a:extLst>
              <a:ext uri="{FF2B5EF4-FFF2-40B4-BE49-F238E27FC236}">
                <a16:creationId xmlns:a16="http://schemas.microsoft.com/office/drawing/2014/main" id="{78CB6040-B61D-0A7B-2D43-D7ACF929E5AB}"/>
              </a:ext>
            </a:extLst>
          </p:cNvPr>
          <p:cNvSpPr txBox="1"/>
          <p:nvPr/>
        </p:nvSpPr>
        <p:spPr>
          <a:xfrm>
            <a:off x="1102299" y="3528747"/>
            <a:ext cx="2159566" cy="369332"/>
          </a:xfrm>
          <a:prstGeom prst="rect">
            <a:avLst/>
          </a:prstGeom>
          <a:noFill/>
        </p:spPr>
        <p:txBody>
          <a:bodyPr wrap="none" rtlCol="0">
            <a:spAutoFit/>
          </a:bodyPr>
          <a:lstStyle/>
          <a:p>
            <a:r>
              <a:rPr kumimoji="1" lang="zh-CN" altLang="en-US" dirty="0"/>
              <a:t>这是一个等价关系</a:t>
            </a:r>
            <a:r>
              <a:rPr kumimoji="1" lang="en-US" altLang="zh-CN" dirty="0"/>
              <a:t>.</a:t>
            </a:r>
            <a:r>
              <a:rPr kumimoji="1" lang="zh-CN" altLang="en-US" dirty="0"/>
              <a:t> </a:t>
            </a:r>
          </a:p>
        </p:txBody>
      </p:sp>
      <p:sp>
        <p:nvSpPr>
          <p:cNvPr id="14" name="TextBox 13">
            <a:extLst>
              <a:ext uri="{FF2B5EF4-FFF2-40B4-BE49-F238E27FC236}">
                <a16:creationId xmlns:a16="http://schemas.microsoft.com/office/drawing/2014/main" id="{31615D04-BA1A-6343-88C2-926F765298B6}"/>
              </a:ext>
            </a:extLst>
          </p:cNvPr>
          <p:cNvSpPr txBox="1"/>
          <p:nvPr/>
        </p:nvSpPr>
        <p:spPr>
          <a:xfrm>
            <a:off x="1752084" y="4238465"/>
            <a:ext cx="2383986" cy="369332"/>
          </a:xfrm>
          <a:prstGeom prst="rect">
            <a:avLst/>
          </a:prstGeom>
          <a:noFill/>
        </p:spPr>
        <p:txBody>
          <a:bodyPr wrap="none" rtlCol="0">
            <a:spAutoFit/>
          </a:bodyPr>
          <a:lstStyle/>
          <a:p>
            <a:r>
              <a:rPr kumimoji="1" lang="en-US" altLang="zh-CN" dirty="0"/>
              <a:t>Z={1,2,3,4,5,6,7,8,…}</a:t>
            </a:r>
            <a:endParaRPr kumimoji="1" lang="zh-CN" altLang="en-US" dirty="0"/>
          </a:p>
        </p:txBody>
      </p:sp>
      <p:sp>
        <p:nvSpPr>
          <p:cNvPr id="15" name="Oval 14">
            <a:extLst>
              <a:ext uri="{FF2B5EF4-FFF2-40B4-BE49-F238E27FC236}">
                <a16:creationId xmlns:a16="http://schemas.microsoft.com/office/drawing/2014/main" id="{8C73FC3E-8667-5116-E4C1-F378344FD4F1}"/>
              </a:ext>
            </a:extLst>
          </p:cNvPr>
          <p:cNvSpPr/>
          <p:nvPr/>
        </p:nvSpPr>
        <p:spPr>
          <a:xfrm>
            <a:off x="5868537" y="4497359"/>
            <a:ext cx="2483893" cy="123470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cxnSp>
        <p:nvCxnSpPr>
          <p:cNvPr id="18" name="Straight Connector 17">
            <a:extLst>
              <a:ext uri="{FF2B5EF4-FFF2-40B4-BE49-F238E27FC236}">
                <a16:creationId xmlns:a16="http://schemas.microsoft.com/office/drawing/2014/main" id="{3511538C-E85F-6929-6B92-6E133DDD8272}"/>
              </a:ext>
            </a:extLst>
          </p:cNvPr>
          <p:cNvCxnSpPr>
            <a:cxnSpLocks/>
          </p:cNvCxnSpPr>
          <p:nvPr/>
        </p:nvCxnSpPr>
        <p:spPr>
          <a:xfrm>
            <a:off x="6564573" y="4497359"/>
            <a:ext cx="0" cy="1234701"/>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0E3EF4A-E4BD-2A6B-29B2-76EC20D9A61D}"/>
              </a:ext>
            </a:extLst>
          </p:cNvPr>
          <p:cNvSpPr txBox="1"/>
          <p:nvPr/>
        </p:nvSpPr>
        <p:spPr>
          <a:xfrm>
            <a:off x="5771973" y="4930043"/>
            <a:ext cx="902811" cy="369332"/>
          </a:xfrm>
          <a:prstGeom prst="rect">
            <a:avLst/>
          </a:prstGeom>
          <a:noFill/>
        </p:spPr>
        <p:txBody>
          <a:bodyPr wrap="none" rtlCol="0">
            <a:spAutoFit/>
          </a:bodyPr>
          <a:lstStyle/>
          <a:p>
            <a:r>
              <a:rPr kumimoji="1" lang="zh-CN" altLang="en-US" dirty="0"/>
              <a:t>模</a:t>
            </a:r>
            <a:r>
              <a:rPr kumimoji="1" lang="en-US" altLang="zh-CN" dirty="0"/>
              <a:t>3</a:t>
            </a:r>
            <a:r>
              <a:rPr kumimoji="1" lang="zh-CN" altLang="en-US" dirty="0"/>
              <a:t>余</a:t>
            </a:r>
            <a:r>
              <a:rPr kumimoji="1" lang="en-US" altLang="zh-CN" dirty="0"/>
              <a:t>0</a:t>
            </a:r>
            <a:endParaRPr kumimoji="1" lang="zh-CN" altLang="en-US" dirty="0"/>
          </a:p>
        </p:txBody>
      </p:sp>
      <p:sp>
        <p:nvSpPr>
          <p:cNvPr id="27" name="TextBox 26">
            <a:extLst>
              <a:ext uri="{FF2B5EF4-FFF2-40B4-BE49-F238E27FC236}">
                <a16:creationId xmlns:a16="http://schemas.microsoft.com/office/drawing/2014/main" id="{FEC12F5F-1635-3D1C-07B8-9E76AD8DB52F}"/>
              </a:ext>
            </a:extLst>
          </p:cNvPr>
          <p:cNvSpPr txBox="1"/>
          <p:nvPr/>
        </p:nvSpPr>
        <p:spPr>
          <a:xfrm>
            <a:off x="6610795" y="4930043"/>
            <a:ext cx="902811" cy="369332"/>
          </a:xfrm>
          <a:prstGeom prst="rect">
            <a:avLst/>
          </a:prstGeom>
          <a:noFill/>
        </p:spPr>
        <p:txBody>
          <a:bodyPr wrap="none" rtlCol="0">
            <a:spAutoFit/>
          </a:bodyPr>
          <a:lstStyle/>
          <a:p>
            <a:r>
              <a:rPr kumimoji="1" lang="zh-CN" altLang="en-US" dirty="0"/>
              <a:t>模</a:t>
            </a:r>
            <a:r>
              <a:rPr kumimoji="1" lang="en-US" altLang="zh-CN" dirty="0"/>
              <a:t>3</a:t>
            </a:r>
            <a:r>
              <a:rPr kumimoji="1" lang="zh-CN" altLang="en-US" dirty="0"/>
              <a:t>余</a:t>
            </a:r>
            <a:r>
              <a:rPr kumimoji="1" lang="en-US" altLang="zh-CN" dirty="0"/>
              <a:t>1</a:t>
            </a:r>
            <a:endParaRPr kumimoji="1" lang="zh-CN" altLang="en-US" dirty="0"/>
          </a:p>
        </p:txBody>
      </p:sp>
      <p:cxnSp>
        <p:nvCxnSpPr>
          <p:cNvPr id="29" name="Straight Connector 28">
            <a:extLst>
              <a:ext uri="{FF2B5EF4-FFF2-40B4-BE49-F238E27FC236}">
                <a16:creationId xmlns:a16="http://schemas.microsoft.com/office/drawing/2014/main" id="{57EBAFD0-F331-E7D0-648E-A946F53F1640}"/>
              </a:ext>
            </a:extLst>
          </p:cNvPr>
          <p:cNvCxnSpPr>
            <a:cxnSpLocks/>
          </p:cNvCxnSpPr>
          <p:nvPr/>
        </p:nvCxnSpPr>
        <p:spPr>
          <a:xfrm>
            <a:off x="7513606" y="4497358"/>
            <a:ext cx="0" cy="1234701"/>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C04FC6D-83A7-C077-02E3-8EFC036D38CC}"/>
              </a:ext>
            </a:extLst>
          </p:cNvPr>
          <p:cNvSpPr txBox="1"/>
          <p:nvPr/>
        </p:nvSpPr>
        <p:spPr>
          <a:xfrm>
            <a:off x="7543540" y="4954136"/>
            <a:ext cx="902811" cy="369332"/>
          </a:xfrm>
          <a:prstGeom prst="rect">
            <a:avLst/>
          </a:prstGeom>
          <a:noFill/>
        </p:spPr>
        <p:txBody>
          <a:bodyPr wrap="none" rtlCol="0">
            <a:spAutoFit/>
          </a:bodyPr>
          <a:lstStyle/>
          <a:p>
            <a:r>
              <a:rPr kumimoji="1" lang="zh-CN" altLang="en-US" dirty="0"/>
              <a:t>模</a:t>
            </a:r>
            <a:r>
              <a:rPr kumimoji="1" lang="en-US" altLang="zh-CN" dirty="0"/>
              <a:t>3</a:t>
            </a:r>
            <a:r>
              <a:rPr kumimoji="1" lang="zh-CN" altLang="en-US" dirty="0"/>
              <a:t>余</a:t>
            </a:r>
            <a:r>
              <a:rPr kumimoji="1" lang="en-US" altLang="zh-CN" dirty="0"/>
              <a:t>2</a:t>
            </a:r>
            <a:endParaRPr kumimoji="1" lang="zh-CN" altLang="en-US" dirty="0"/>
          </a:p>
        </p:txBody>
      </p:sp>
      <p:sp>
        <p:nvSpPr>
          <p:cNvPr id="31" name="TextBox 30">
            <a:extLst>
              <a:ext uri="{FF2B5EF4-FFF2-40B4-BE49-F238E27FC236}">
                <a16:creationId xmlns:a16="http://schemas.microsoft.com/office/drawing/2014/main" id="{B4855E7A-9494-6B72-A9C6-57C269116585}"/>
              </a:ext>
            </a:extLst>
          </p:cNvPr>
          <p:cNvSpPr txBox="1"/>
          <p:nvPr/>
        </p:nvSpPr>
        <p:spPr>
          <a:xfrm>
            <a:off x="5923128" y="4067033"/>
            <a:ext cx="325730" cy="369332"/>
          </a:xfrm>
          <a:prstGeom prst="rect">
            <a:avLst/>
          </a:prstGeom>
          <a:noFill/>
        </p:spPr>
        <p:txBody>
          <a:bodyPr wrap="none" rtlCol="0">
            <a:spAutoFit/>
          </a:bodyPr>
          <a:lstStyle/>
          <a:p>
            <a:r>
              <a:rPr kumimoji="1" lang="en-US" altLang="zh-CN" dirty="0"/>
              <a:t>Z</a:t>
            </a:r>
            <a:endParaRPr kumimoji="1" lang="zh-CN" altLang="en-US" dirty="0"/>
          </a:p>
        </p:txBody>
      </p:sp>
      <p:sp>
        <p:nvSpPr>
          <p:cNvPr id="32" name="TextBox 31">
            <a:extLst>
              <a:ext uri="{FF2B5EF4-FFF2-40B4-BE49-F238E27FC236}">
                <a16:creationId xmlns:a16="http://schemas.microsoft.com/office/drawing/2014/main" id="{7DB43DBF-01CB-A2DB-AC2E-0B473D6BAC44}"/>
              </a:ext>
            </a:extLst>
          </p:cNvPr>
          <p:cNvSpPr txBox="1"/>
          <p:nvPr/>
        </p:nvSpPr>
        <p:spPr>
          <a:xfrm>
            <a:off x="2415086" y="5791066"/>
            <a:ext cx="3441968" cy="369332"/>
          </a:xfrm>
          <a:prstGeom prst="rect">
            <a:avLst/>
          </a:prstGeom>
          <a:noFill/>
        </p:spPr>
        <p:txBody>
          <a:bodyPr wrap="none" rtlCol="0">
            <a:spAutoFit/>
          </a:bodyPr>
          <a:lstStyle/>
          <a:p>
            <a:r>
              <a:rPr kumimoji="1" lang="zh-CN" altLang="en-US" dirty="0"/>
              <a:t>不重复</a:t>
            </a:r>
            <a:r>
              <a:rPr kumimoji="1" lang="en-US" altLang="zh-CN" dirty="0"/>
              <a:t>,</a:t>
            </a:r>
            <a:r>
              <a:rPr kumimoji="1" lang="zh-CN" altLang="en-US" dirty="0"/>
              <a:t> 不遗漏</a:t>
            </a:r>
            <a:r>
              <a:rPr kumimoji="1" lang="en-US" altLang="zh-CN" dirty="0"/>
              <a:t>,</a:t>
            </a:r>
            <a:r>
              <a:rPr kumimoji="1" lang="zh-CN" altLang="en-US" dirty="0"/>
              <a:t> 没有集合是空集</a:t>
            </a:r>
          </a:p>
        </p:txBody>
      </p:sp>
      <p:cxnSp>
        <p:nvCxnSpPr>
          <p:cNvPr id="34" name="Curved Connector 33">
            <a:extLst>
              <a:ext uri="{FF2B5EF4-FFF2-40B4-BE49-F238E27FC236}">
                <a16:creationId xmlns:a16="http://schemas.microsoft.com/office/drawing/2014/main" id="{9342177C-16A6-AC96-D69D-A2094F5FBE73}"/>
              </a:ext>
            </a:extLst>
          </p:cNvPr>
          <p:cNvCxnSpPr/>
          <p:nvPr/>
        </p:nvCxnSpPr>
        <p:spPr>
          <a:xfrm flipV="1">
            <a:off x="4830454" y="5450680"/>
            <a:ext cx="1734119" cy="28137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ACB3BA2-1E70-E826-460D-0C3444E2EF90}"/>
              </a:ext>
            </a:extLst>
          </p:cNvPr>
          <p:cNvSpPr txBox="1"/>
          <p:nvPr/>
        </p:nvSpPr>
        <p:spPr>
          <a:xfrm>
            <a:off x="5104263" y="5418161"/>
            <a:ext cx="646331" cy="369332"/>
          </a:xfrm>
          <a:prstGeom prst="rect">
            <a:avLst/>
          </a:prstGeom>
          <a:noFill/>
        </p:spPr>
        <p:txBody>
          <a:bodyPr wrap="none" rtlCol="0">
            <a:spAutoFit/>
          </a:bodyPr>
          <a:lstStyle/>
          <a:p>
            <a:r>
              <a:rPr kumimoji="1" lang="zh-CN" altLang="en-US" dirty="0"/>
              <a:t>划分</a:t>
            </a:r>
          </a:p>
        </p:txBody>
      </p:sp>
    </p:spTree>
    <p:extLst>
      <p:ext uri="{BB962C8B-B14F-4D97-AF65-F5344CB8AC3E}">
        <p14:creationId xmlns:p14="http://schemas.microsoft.com/office/powerpoint/2010/main" val="1232282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animBg="1"/>
      <p:bldP spid="19" grpId="0"/>
      <p:bldP spid="27" grpId="0"/>
      <p:bldP spid="30" grpId="0"/>
      <p:bldP spid="31" grpId="0"/>
      <p:bldP spid="32" grpId="0"/>
      <p:bldP spid="3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ADFD68-F324-D003-8B44-08CB016BABD6}"/>
              </a:ext>
            </a:extLst>
          </p:cNvPr>
          <p:cNvSpPr>
            <a:spLocks noGrp="1"/>
          </p:cNvSpPr>
          <p:nvPr>
            <p:ph type="sldNum" sz="quarter" idx="12"/>
          </p:nvPr>
        </p:nvSpPr>
        <p:spPr/>
        <p:txBody>
          <a:bodyPr/>
          <a:lstStyle/>
          <a:p>
            <a:fld id="{7A304655-5D53-B746-8252-3F5A598C52D3}" type="slidenum">
              <a:rPr lang="en-CN" smtClean="0"/>
              <a:pPr/>
              <a:t>4</a:t>
            </a:fld>
            <a:endParaRPr lang="en-CN"/>
          </a:p>
        </p:txBody>
      </p:sp>
      <p:sp>
        <p:nvSpPr>
          <p:cNvPr id="3" name="Title 2">
            <a:extLst>
              <a:ext uri="{FF2B5EF4-FFF2-40B4-BE49-F238E27FC236}">
                <a16:creationId xmlns:a16="http://schemas.microsoft.com/office/drawing/2014/main" id="{DA2CE602-A2AA-AEE4-5A57-589636875374}"/>
              </a:ext>
            </a:extLst>
          </p:cNvPr>
          <p:cNvSpPr>
            <a:spLocks noGrp="1"/>
          </p:cNvSpPr>
          <p:nvPr>
            <p:ph type="title"/>
          </p:nvPr>
        </p:nvSpPr>
        <p:spPr/>
        <p:txBody>
          <a:bodyPr/>
          <a:lstStyle/>
          <a:p>
            <a:r>
              <a:rPr kumimoji="1" lang="zh-CN" altLang="en-US" dirty="0"/>
              <a:t>整除</a:t>
            </a:r>
          </a:p>
        </p:txBody>
      </p:sp>
      <p:sp>
        <p:nvSpPr>
          <p:cNvPr id="4" name="TextBox 3">
            <a:extLst>
              <a:ext uri="{FF2B5EF4-FFF2-40B4-BE49-F238E27FC236}">
                <a16:creationId xmlns:a16="http://schemas.microsoft.com/office/drawing/2014/main" id="{C740482F-F4AE-EA22-F12F-B9E837503AED}"/>
              </a:ext>
            </a:extLst>
          </p:cNvPr>
          <p:cNvSpPr txBox="1"/>
          <p:nvPr/>
        </p:nvSpPr>
        <p:spPr>
          <a:xfrm>
            <a:off x="742278" y="1452282"/>
            <a:ext cx="1364476" cy="369332"/>
          </a:xfrm>
          <a:prstGeom prst="rect">
            <a:avLst/>
          </a:prstGeom>
          <a:noFill/>
        </p:spPr>
        <p:txBody>
          <a:bodyPr wrap="none" rtlCol="0">
            <a:spAutoFit/>
          </a:bodyPr>
          <a:lstStyle/>
          <a:p>
            <a:r>
              <a:rPr kumimoji="1" lang="en-US" altLang="zh-CN" dirty="0"/>
              <a:t>1.</a:t>
            </a:r>
            <a:r>
              <a:rPr kumimoji="1" lang="zh-CN" altLang="en-US" dirty="0"/>
              <a:t> 整除关系</a:t>
            </a:r>
          </a:p>
        </p:txBody>
      </p:sp>
      <p:pic>
        <p:nvPicPr>
          <p:cNvPr id="5" name="Picture 4">
            <a:extLst>
              <a:ext uri="{FF2B5EF4-FFF2-40B4-BE49-F238E27FC236}">
                <a16:creationId xmlns:a16="http://schemas.microsoft.com/office/drawing/2014/main" id="{88D58024-4C50-7682-E56C-AA53BB678D2D}"/>
              </a:ext>
            </a:extLst>
          </p:cNvPr>
          <p:cNvPicPr>
            <a:picLocks noChangeAspect="1"/>
          </p:cNvPicPr>
          <p:nvPr/>
        </p:nvPicPr>
        <p:blipFill>
          <a:blip r:embed="rId2"/>
          <a:stretch>
            <a:fillRect/>
          </a:stretch>
        </p:blipFill>
        <p:spPr>
          <a:xfrm>
            <a:off x="995754" y="1909571"/>
            <a:ext cx="6330203" cy="932963"/>
          </a:xfrm>
          <a:prstGeom prst="rect">
            <a:avLst/>
          </a:prstGeom>
        </p:spPr>
      </p:pic>
      <p:sp>
        <p:nvSpPr>
          <p:cNvPr id="6" name="TextBox 5">
            <a:extLst>
              <a:ext uri="{FF2B5EF4-FFF2-40B4-BE49-F238E27FC236}">
                <a16:creationId xmlns:a16="http://schemas.microsoft.com/office/drawing/2014/main" id="{3793D923-C2BF-5C63-46FD-49BE86C4B907}"/>
              </a:ext>
            </a:extLst>
          </p:cNvPr>
          <p:cNvSpPr txBox="1"/>
          <p:nvPr/>
        </p:nvSpPr>
        <p:spPr>
          <a:xfrm>
            <a:off x="742278" y="2842534"/>
            <a:ext cx="2056973" cy="369332"/>
          </a:xfrm>
          <a:prstGeom prst="rect">
            <a:avLst/>
          </a:prstGeom>
          <a:noFill/>
        </p:spPr>
        <p:txBody>
          <a:bodyPr wrap="none" rtlCol="0">
            <a:spAutoFit/>
          </a:bodyPr>
          <a:lstStyle/>
          <a:p>
            <a:r>
              <a:rPr kumimoji="1" lang="en-US" altLang="zh-CN" dirty="0"/>
              <a:t>2.</a:t>
            </a:r>
            <a:r>
              <a:rPr kumimoji="1" lang="zh-CN" altLang="en-US" dirty="0"/>
              <a:t> 整除的一些性质</a:t>
            </a:r>
          </a:p>
        </p:txBody>
      </p:sp>
      <p:pic>
        <p:nvPicPr>
          <p:cNvPr id="8" name="Picture 7">
            <a:extLst>
              <a:ext uri="{FF2B5EF4-FFF2-40B4-BE49-F238E27FC236}">
                <a16:creationId xmlns:a16="http://schemas.microsoft.com/office/drawing/2014/main" id="{AD5D4E0F-9D94-9ABE-934E-8372C2BFC1B9}"/>
              </a:ext>
            </a:extLst>
          </p:cNvPr>
          <p:cNvPicPr>
            <a:picLocks noChangeAspect="1"/>
          </p:cNvPicPr>
          <p:nvPr/>
        </p:nvPicPr>
        <p:blipFill>
          <a:blip r:embed="rId3"/>
          <a:stretch>
            <a:fillRect/>
          </a:stretch>
        </p:blipFill>
        <p:spPr>
          <a:xfrm>
            <a:off x="995754" y="3361443"/>
            <a:ext cx="6077697" cy="700275"/>
          </a:xfrm>
          <a:prstGeom prst="rect">
            <a:avLst/>
          </a:prstGeom>
        </p:spPr>
      </p:pic>
      <p:pic>
        <p:nvPicPr>
          <p:cNvPr id="9" name="Picture 8">
            <a:extLst>
              <a:ext uri="{FF2B5EF4-FFF2-40B4-BE49-F238E27FC236}">
                <a16:creationId xmlns:a16="http://schemas.microsoft.com/office/drawing/2014/main" id="{9DBB8709-DB87-0603-ECAE-19049A0AA740}"/>
              </a:ext>
            </a:extLst>
          </p:cNvPr>
          <p:cNvPicPr>
            <a:picLocks noChangeAspect="1"/>
          </p:cNvPicPr>
          <p:nvPr/>
        </p:nvPicPr>
        <p:blipFill>
          <a:blip r:embed="rId4"/>
          <a:stretch>
            <a:fillRect/>
          </a:stretch>
        </p:blipFill>
        <p:spPr>
          <a:xfrm>
            <a:off x="995754" y="3940682"/>
            <a:ext cx="6493914" cy="93296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092F607-4D18-1C6E-BB95-379640AE65FB}"/>
                  </a:ext>
                </a:extLst>
              </p:cNvPr>
              <p:cNvSpPr txBox="1"/>
              <p:nvPr/>
            </p:nvSpPr>
            <p:spPr>
              <a:xfrm>
                <a:off x="995754" y="4986601"/>
                <a:ext cx="3850862" cy="369332"/>
              </a:xfrm>
              <a:prstGeom prst="rect">
                <a:avLst/>
              </a:prstGeom>
              <a:noFill/>
            </p:spPr>
            <p:txBody>
              <a:bodyPr wrap="none" rtlCol="0">
                <a:spAutoFit/>
              </a:bodyPr>
              <a:lstStyle/>
              <a:p>
                <a:r>
                  <a:rPr kumimoji="1" lang="zh-CN" altLang="en-US" dirty="0"/>
                  <a:t>证明方法</a:t>
                </a:r>
                <a:r>
                  <a:rPr kumimoji="1" lang="en-US" altLang="zh-CN" dirty="0"/>
                  <a:t>:</a:t>
                </a:r>
                <a:r>
                  <a:rPr kumimoji="1" lang="zh-CN" altLang="en-US" dirty="0"/>
                  <a:t> 拆分为</a:t>
                </a:r>
                <a14:m>
                  <m:oMath xmlns:m="http://schemas.openxmlformats.org/officeDocument/2006/math">
                    <m:r>
                      <a:rPr kumimoji="1" lang="en-US" altLang="zh-CN" b="0" i="1" smtClean="0">
                        <a:latin typeface="Cambria Math" panose="02040503050406030204" pitchFamily="18" charset="0"/>
                      </a:rPr>
                      <m:t>𝑎</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𝑘𝑞</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𝑟</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𝑟</m:t>
                        </m:r>
                        <m:r>
                          <a:rPr kumimoji="1" lang="en-US" altLang="zh-CN" b="0" i="1" smtClean="0">
                            <a:latin typeface="Cambria Math" panose="02040503050406030204" pitchFamily="18" charset="0"/>
                          </a:rPr>
                          <m:t>&lt;</m:t>
                        </m:r>
                        <m:r>
                          <a:rPr kumimoji="1" lang="en-US" altLang="zh-CN" b="0" i="1" smtClean="0">
                            <a:latin typeface="Cambria Math" panose="02040503050406030204" pitchFamily="18" charset="0"/>
                          </a:rPr>
                          <m:t>𝑞</m:t>
                        </m:r>
                      </m:e>
                    </m:d>
                    <m:r>
                      <a:rPr kumimoji="1" lang="en-US" altLang="zh-CN" b="0" i="1" smtClean="0">
                        <a:latin typeface="Cambria Math" panose="02040503050406030204" pitchFamily="18" charset="0"/>
                      </a:rPr>
                      <m:t>.</m:t>
                    </m:r>
                    <m:r>
                      <a:rPr kumimoji="1" lang="zh-CN" altLang="en-US" b="0" i="1" smtClean="0">
                        <a:latin typeface="Cambria Math" panose="02040503050406030204" pitchFamily="18" charset="0"/>
                      </a:rPr>
                      <m:t> </m:t>
                    </m:r>
                  </m:oMath>
                </a14:m>
                <a:endParaRPr kumimoji="1" lang="zh-CN" altLang="en-US" dirty="0"/>
              </a:p>
            </p:txBody>
          </p:sp>
        </mc:Choice>
        <mc:Fallback xmlns="">
          <p:sp>
            <p:nvSpPr>
              <p:cNvPr id="10" name="TextBox 9">
                <a:extLst>
                  <a:ext uri="{FF2B5EF4-FFF2-40B4-BE49-F238E27FC236}">
                    <a16:creationId xmlns:a16="http://schemas.microsoft.com/office/drawing/2014/main" id="{D092F607-4D18-1C6E-BB95-379640AE65FB}"/>
                  </a:ext>
                </a:extLst>
              </p:cNvPr>
              <p:cNvSpPr txBox="1">
                <a:spLocks noRot="1" noChangeAspect="1" noMove="1" noResize="1" noEditPoints="1" noAdjustHandles="1" noChangeArrowheads="1" noChangeShapeType="1" noTextEdit="1"/>
              </p:cNvSpPr>
              <p:nvPr/>
            </p:nvSpPr>
            <p:spPr>
              <a:xfrm>
                <a:off x="995754" y="4986601"/>
                <a:ext cx="3850862" cy="369332"/>
              </a:xfrm>
              <a:prstGeom prst="rect">
                <a:avLst/>
              </a:prstGeom>
              <a:blipFill>
                <a:blip r:embed="rId5"/>
                <a:stretch>
                  <a:fillRect l="-1316" t="-10000" b="-26667"/>
                </a:stretch>
              </a:blipFill>
            </p:spPr>
            <p:txBody>
              <a:bodyPr/>
              <a:lstStyle/>
              <a:p>
                <a:r>
                  <a:rPr lang="zh-CN" altLang="en-US">
                    <a:noFill/>
                  </a:rPr>
                  <a:t> </a:t>
                </a:r>
              </a:p>
            </p:txBody>
          </p:sp>
        </mc:Fallback>
      </mc:AlternateContent>
      <p:sp>
        <p:nvSpPr>
          <p:cNvPr id="11" name="Cloud Callout 10">
            <a:extLst>
              <a:ext uri="{FF2B5EF4-FFF2-40B4-BE49-F238E27FC236}">
                <a16:creationId xmlns:a16="http://schemas.microsoft.com/office/drawing/2014/main" id="{4089014F-E9B3-2252-2CAD-5CFA1D0D7C9A}"/>
              </a:ext>
            </a:extLst>
          </p:cNvPr>
          <p:cNvSpPr/>
          <p:nvPr/>
        </p:nvSpPr>
        <p:spPr>
          <a:xfrm>
            <a:off x="4242711" y="3493742"/>
            <a:ext cx="1355464" cy="624454"/>
          </a:xfrm>
          <a:prstGeom prst="cloudCallout">
            <a:avLst>
              <a:gd name="adj1" fmla="val -69047"/>
              <a:gd name="adj2" fmla="val 44021"/>
            </a:avLst>
          </a:prstGeom>
          <a:noFill/>
          <a:ln>
            <a:solidFill>
              <a:schemeClr val="tx1">
                <a:alpha val="4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zh-CN" altLang="en-US" sz="1050" dirty="0">
                <a:solidFill>
                  <a:schemeClr val="bg1">
                    <a:lumMod val="65000"/>
                  </a:schemeClr>
                </a:solidFill>
                <a:latin typeface="Times New Roman" panose="02020603050405020304" pitchFamily="18" charset="0"/>
                <a:cs typeface="Times New Roman" panose="02020603050405020304" pitchFamily="18" charset="0"/>
              </a:rPr>
              <a:t>很像线性组合</a:t>
            </a:r>
          </a:p>
        </p:txBody>
      </p:sp>
      <p:grpSp>
        <p:nvGrpSpPr>
          <p:cNvPr id="13" name="Group 12">
            <a:extLst>
              <a:ext uri="{FF2B5EF4-FFF2-40B4-BE49-F238E27FC236}">
                <a16:creationId xmlns:a16="http://schemas.microsoft.com/office/drawing/2014/main" id="{3CAD2754-8FBC-E08D-4824-C12217656F59}"/>
              </a:ext>
            </a:extLst>
          </p:cNvPr>
          <p:cNvGrpSpPr/>
          <p:nvPr/>
        </p:nvGrpSpPr>
        <p:grpSpPr>
          <a:xfrm>
            <a:off x="6282407" y="197576"/>
            <a:ext cx="2861593" cy="1342663"/>
            <a:chOff x="628652" y="2280213"/>
            <a:chExt cx="6593951" cy="1342663"/>
          </a:xfrm>
        </p:grpSpPr>
        <p:sp>
          <p:nvSpPr>
            <p:cNvPr id="14" name="Rounded Rectangle 13">
              <a:extLst>
                <a:ext uri="{FF2B5EF4-FFF2-40B4-BE49-F238E27FC236}">
                  <a16:creationId xmlns:a16="http://schemas.microsoft.com/office/drawing/2014/main" id="{B17EEDE0-71DE-7CF4-ACA3-5776B1B16042}"/>
                </a:ext>
              </a:extLst>
            </p:cNvPr>
            <p:cNvSpPr/>
            <p:nvPr/>
          </p:nvSpPr>
          <p:spPr>
            <a:xfrm>
              <a:off x="628652" y="2592729"/>
              <a:ext cx="5543020" cy="1030147"/>
            </a:xfrm>
            <a:prstGeom prst="roundRect">
              <a:avLst/>
            </a:prstGeom>
            <a:solidFill>
              <a:schemeClr val="accent1">
                <a:alpha val="22261"/>
              </a:schemeClr>
            </a:solidFill>
            <a:ln>
              <a:solidFill>
                <a:schemeClr val="accent1">
                  <a:shade val="50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Rectangle 14">
              <a:extLst>
                <a:ext uri="{FF2B5EF4-FFF2-40B4-BE49-F238E27FC236}">
                  <a16:creationId xmlns:a16="http://schemas.microsoft.com/office/drawing/2014/main" id="{83FB20B9-7208-0C0B-96F7-BA6FA29A787A}"/>
                </a:ext>
              </a:extLst>
            </p:cNvPr>
            <p:cNvSpPr/>
            <p:nvPr/>
          </p:nvSpPr>
          <p:spPr>
            <a:xfrm>
              <a:off x="868101" y="2280213"/>
              <a:ext cx="2407528" cy="312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Word</a:t>
              </a:r>
              <a:endParaRPr kumimoji="1" lang="zh-CN" altLang="en-US" dirty="0"/>
            </a:p>
          </p:txBody>
        </p:sp>
        <p:sp>
          <p:nvSpPr>
            <p:cNvPr id="16" name="TextBox 15">
              <a:extLst>
                <a:ext uri="{FF2B5EF4-FFF2-40B4-BE49-F238E27FC236}">
                  <a16:creationId xmlns:a16="http://schemas.microsoft.com/office/drawing/2014/main" id="{52F2CDEB-49A2-7157-99C8-B59D118409D5}"/>
                </a:ext>
              </a:extLst>
            </p:cNvPr>
            <p:cNvSpPr txBox="1"/>
            <p:nvPr/>
          </p:nvSpPr>
          <p:spPr>
            <a:xfrm>
              <a:off x="844952" y="2761005"/>
              <a:ext cx="6377651" cy="646331"/>
            </a:xfrm>
            <a:prstGeom prst="rect">
              <a:avLst/>
            </a:prstGeom>
            <a:noFill/>
          </p:spPr>
          <p:txBody>
            <a:bodyPr wrap="square">
              <a:spAutoFit/>
            </a:bodyPr>
            <a:lstStyle/>
            <a:p>
              <a:r>
                <a:rPr kumimoji="1" lang="en-US" altLang="zh-CN" dirty="0"/>
                <a:t>divide</a:t>
              </a:r>
              <a:r>
                <a:rPr kumimoji="1" lang="zh-CN" altLang="en-US" dirty="0"/>
                <a:t> 除法</a:t>
              </a:r>
              <a:endParaRPr kumimoji="1" lang="en-US" altLang="zh-CN" dirty="0"/>
            </a:p>
            <a:p>
              <a:r>
                <a:rPr kumimoji="1" lang="en-US" altLang="zh-CN" dirty="0"/>
                <a:t>notation</a:t>
              </a:r>
              <a:r>
                <a:rPr kumimoji="1" lang="zh-CN" altLang="en-US" dirty="0"/>
                <a:t> 记号</a:t>
              </a:r>
            </a:p>
          </p:txBody>
        </p:sp>
      </p:grpSp>
    </p:spTree>
    <p:extLst>
      <p:ext uri="{BB962C8B-B14F-4D97-AF65-F5344CB8AC3E}">
        <p14:creationId xmlns:p14="http://schemas.microsoft.com/office/powerpoint/2010/main" val="36887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2E432D-A79A-C4BF-3C69-4EC2CA5777A2}"/>
              </a:ext>
            </a:extLst>
          </p:cNvPr>
          <p:cNvSpPr>
            <a:spLocks noGrp="1"/>
          </p:cNvSpPr>
          <p:nvPr>
            <p:ph type="sldNum" sz="quarter" idx="12"/>
          </p:nvPr>
        </p:nvSpPr>
        <p:spPr/>
        <p:txBody>
          <a:bodyPr/>
          <a:lstStyle/>
          <a:p>
            <a:fld id="{7A304655-5D53-B746-8252-3F5A598C52D3}" type="slidenum">
              <a:rPr lang="en-CN" smtClean="0"/>
              <a:pPr/>
              <a:t>40</a:t>
            </a:fld>
            <a:endParaRPr lang="en-CN"/>
          </a:p>
        </p:txBody>
      </p:sp>
      <p:sp>
        <p:nvSpPr>
          <p:cNvPr id="3" name="Title 2">
            <a:extLst>
              <a:ext uri="{FF2B5EF4-FFF2-40B4-BE49-F238E27FC236}">
                <a16:creationId xmlns:a16="http://schemas.microsoft.com/office/drawing/2014/main" id="{420372C0-EC78-C040-BD70-49B917822508}"/>
              </a:ext>
            </a:extLst>
          </p:cNvPr>
          <p:cNvSpPr>
            <a:spLocks noGrp="1"/>
          </p:cNvSpPr>
          <p:nvPr>
            <p:ph type="title"/>
          </p:nvPr>
        </p:nvSpPr>
        <p:spPr/>
        <p:txBody>
          <a:bodyPr/>
          <a:lstStyle/>
          <a:p>
            <a:r>
              <a:rPr kumimoji="1" lang="zh-CN" altLang="en-US" dirty="0"/>
              <a:t>具有相同的余数与模</a:t>
            </a:r>
          </a:p>
        </p:txBody>
      </p:sp>
      <p:grpSp>
        <p:nvGrpSpPr>
          <p:cNvPr id="20" name="Group 19">
            <a:extLst>
              <a:ext uri="{FF2B5EF4-FFF2-40B4-BE49-F238E27FC236}">
                <a16:creationId xmlns:a16="http://schemas.microsoft.com/office/drawing/2014/main" id="{5C8BAD9D-540F-1582-BCE9-D19B63BF62C6}"/>
              </a:ext>
            </a:extLst>
          </p:cNvPr>
          <p:cNvGrpSpPr/>
          <p:nvPr/>
        </p:nvGrpSpPr>
        <p:grpSpPr>
          <a:xfrm>
            <a:off x="6762967" y="597158"/>
            <a:ext cx="2381033" cy="987913"/>
            <a:chOff x="628652" y="2280213"/>
            <a:chExt cx="5486600" cy="987913"/>
          </a:xfrm>
        </p:grpSpPr>
        <p:sp>
          <p:nvSpPr>
            <p:cNvPr id="21" name="Rectangle 20">
              <a:extLst>
                <a:ext uri="{FF2B5EF4-FFF2-40B4-BE49-F238E27FC236}">
                  <a16:creationId xmlns:a16="http://schemas.microsoft.com/office/drawing/2014/main" id="{EA6F3618-05ED-0685-CFC4-EAF035A9FC77}"/>
                </a:ext>
              </a:extLst>
            </p:cNvPr>
            <p:cNvSpPr/>
            <p:nvPr/>
          </p:nvSpPr>
          <p:spPr>
            <a:xfrm>
              <a:off x="868101" y="2280213"/>
              <a:ext cx="2407528" cy="312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Word</a:t>
              </a:r>
              <a:endParaRPr kumimoji="1" lang="zh-CN" altLang="en-US" dirty="0"/>
            </a:p>
          </p:txBody>
        </p:sp>
        <p:sp>
          <p:nvSpPr>
            <p:cNvPr id="22" name="TextBox 21">
              <a:extLst>
                <a:ext uri="{FF2B5EF4-FFF2-40B4-BE49-F238E27FC236}">
                  <a16:creationId xmlns:a16="http://schemas.microsoft.com/office/drawing/2014/main" id="{48FE6EFD-E1BB-BD73-BFE3-59E1A40AAF6B}"/>
                </a:ext>
              </a:extLst>
            </p:cNvPr>
            <p:cNvSpPr txBox="1"/>
            <p:nvPr/>
          </p:nvSpPr>
          <p:spPr>
            <a:xfrm>
              <a:off x="844954" y="2761005"/>
              <a:ext cx="5270298" cy="369332"/>
            </a:xfrm>
            <a:prstGeom prst="rect">
              <a:avLst/>
            </a:prstGeom>
            <a:noFill/>
          </p:spPr>
          <p:txBody>
            <a:bodyPr wrap="square">
              <a:spAutoFit/>
            </a:bodyPr>
            <a:lstStyle/>
            <a:p>
              <a:r>
                <a:rPr kumimoji="1" lang="en-CN" altLang="zh-CN" dirty="0"/>
                <a:t>congru</a:t>
              </a:r>
              <a:r>
                <a:rPr kumimoji="1" lang="en-US" altLang="zh-CN" dirty="0" err="1"/>
                <a:t>ence</a:t>
              </a:r>
              <a:r>
                <a:rPr kumimoji="1" lang="zh-CN" altLang="en-US" dirty="0"/>
                <a:t> 同余</a:t>
              </a:r>
            </a:p>
          </p:txBody>
        </p:sp>
        <p:sp>
          <p:nvSpPr>
            <p:cNvPr id="23" name="Rounded Rectangle 22">
              <a:extLst>
                <a:ext uri="{FF2B5EF4-FFF2-40B4-BE49-F238E27FC236}">
                  <a16:creationId xmlns:a16="http://schemas.microsoft.com/office/drawing/2014/main" id="{3BD3ABB4-406B-77DA-1CAD-F0A60CEDB355}"/>
                </a:ext>
              </a:extLst>
            </p:cNvPr>
            <p:cNvSpPr/>
            <p:nvPr/>
          </p:nvSpPr>
          <p:spPr>
            <a:xfrm>
              <a:off x="628652" y="2592729"/>
              <a:ext cx="5270298" cy="675397"/>
            </a:xfrm>
            <a:prstGeom prst="roundRect">
              <a:avLst/>
            </a:prstGeom>
            <a:solidFill>
              <a:schemeClr val="accent1">
                <a:alpha val="22261"/>
              </a:schemeClr>
            </a:solidFill>
            <a:ln>
              <a:solidFill>
                <a:schemeClr val="accent1">
                  <a:shade val="50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7" name="TextBox 6">
            <a:extLst>
              <a:ext uri="{FF2B5EF4-FFF2-40B4-BE49-F238E27FC236}">
                <a16:creationId xmlns:a16="http://schemas.microsoft.com/office/drawing/2014/main" id="{8A9F94B9-95CD-3271-76E8-0B48E60115AB}"/>
              </a:ext>
            </a:extLst>
          </p:cNvPr>
          <p:cNvSpPr txBox="1"/>
          <p:nvPr/>
        </p:nvSpPr>
        <p:spPr>
          <a:xfrm>
            <a:off x="887104" y="1337481"/>
            <a:ext cx="2056973" cy="369332"/>
          </a:xfrm>
          <a:prstGeom prst="rect">
            <a:avLst/>
          </a:prstGeom>
          <a:noFill/>
        </p:spPr>
        <p:txBody>
          <a:bodyPr wrap="none" rtlCol="0">
            <a:spAutoFit/>
          </a:bodyPr>
          <a:lstStyle/>
          <a:p>
            <a:r>
              <a:rPr kumimoji="1" lang="en-US" altLang="zh-CN" dirty="0"/>
              <a:t>3.</a:t>
            </a:r>
            <a:r>
              <a:rPr kumimoji="1" lang="zh-CN" altLang="en-US" dirty="0"/>
              <a:t> 同余满足的关系</a:t>
            </a:r>
          </a:p>
        </p:txBody>
      </p:sp>
      <p:pic>
        <p:nvPicPr>
          <p:cNvPr id="8" name="Picture 7">
            <a:extLst>
              <a:ext uri="{FF2B5EF4-FFF2-40B4-BE49-F238E27FC236}">
                <a16:creationId xmlns:a16="http://schemas.microsoft.com/office/drawing/2014/main" id="{97E188EE-A527-7EDC-D202-C2410815C7F1}"/>
              </a:ext>
            </a:extLst>
          </p:cNvPr>
          <p:cNvPicPr>
            <a:picLocks noChangeAspect="1"/>
          </p:cNvPicPr>
          <p:nvPr/>
        </p:nvPicPr>
        <p:blipFill>
          <a:blip r:embed="rId2"/>
          <a:stretch>
            <a:fillRect/>
          </a:stretch>
        </p:blipFill>
        <p:spPr>
          <a:xfrm>
            <a:off x="887104" y="1753347"/>
            <a:ext cx="7886700" cy="977900"/>
          </a:xfrm>
          <a:prstGeom prst="rect">
            <a:avLst/>
          </a:prstGeom>
        </p:spPr>
      </p:pic>
      <p:pic>
        <p:nvPicPr>
          <p:cNvPr id="9" name="Picture 8">
            <a:extLst>
              <a:ext uri="{FF2B5EF4-FFF2-40B4-BE49-F238E27FC236}">
                <a16:creationId xmlns:a16="http://schemas.microsoft.com/office/drawing/2014/main" id="{D7272885-43B0-248B-4BA1-7C8BBFDCE454}"/>
              </a:ext>
            </a:extLst>
          </p:cNvPr>
          <p:cNvPicPr>
            <a:picLocks noChangeAspect="1"/>
          </p:cNvPicPr>
          <p:nvPr/>
        </p:nvPicPr>
        <p:blipFill>
          <a:blip r:embed="rId3"/>
          <a:stretch>
            <a:fillRect/>
          </a:stretch>
        </p:blipFill>
        <p:spPr>
          <a:xfrm>
            <a:off x="3823079" y="2677526"/>
            <a:ext cx="4800600" cy="406400"/>
          </a:xfrm>
          <a:prstGeom prst="rect">
            <a:avLst/>
          </a:prstGeom>
        </p:spPr>
      </p:pic>
      <p:pic>
        <p:nvPicPr>
          <p:cNvPr id="11" name="Picture 10">
            <a:extLst>
              <a:ext uri="{FF2B5EF4-FFF2-40B4-BE49-F238E27FC236}">
                <a16:creationId xmlns:a16="http://schemas.microsoft.com/office/drawing/2014/main" id="{F2788BA7-AE69-7561-C50B-83F3777E0851}"/>
              </a:ext>
            </a:extLst>
          </p:cNvPr>
          <p:cNvPicPr>
            <a:picLocks noChangeAspect="1"/>
          </p:cNvPicPr>
          <p:nvPr/>
        </p:nvPicPr>
        <p:blipFill>
          <a:blip r:embed="rId4"/>
          <a:stretch>
            <a:fillRect/>
          </a:stretch>
        </p:blipFill>
        <p:spPr>
          <a:xfrm>
            <a:off x="1915590" y="2971042"/>
            <a:ext cx="6743700" cy="406400"/>
          </a:xfrm>
          <a:prstGeom prst="rect">
            <a:avLst/>
          </a:prstGeom>
        </p:spPr>
      </p:pic>
      <p:pic>
        <p:nvPicPr>
          <p:cNvPr id="4" name="Picture 3">
            <a:extLst>
              <a:ext uri="{FF2B5EF4-FFF2-40B4-BE49-F238E27FC236}">
                <a16:creationId xmlns:a16="http://schemas.microsoft.com/office/drawing/2014/main" id="{F43EF549-4B72-DC36-5C76-00D30B7374B7}"/>
              </a:ext>
            </a:extLst>
          </p:cNvPr>
          <p:cNvPicPr>
            <a:picLocks noChangeAspect="1"/>
          </p:cNvPicPr>
          <p:nvPr/>
        </p:nvPicPr>
        <p:blipFill>
          <a:blip r:embed="rId5"/>
          <a:stretch>
            <a:fillRect/>
          </a:stretch>
        </p:blipFill>
        <p:spPr>
          <a:xfrm>
            <a:off x="2222500" y="3655426"/>
            <a:ext cx="4699000" cy="1003300"/>
          </a:xfrm>
          <a:prstGeom prst="rect">
            <a:avLst/>
          </a:prstGeom>
        </p:spPr>
      </p:pic>
      <p:sp>
        <p:nvSpPr>
          <p:cNvPr id="5" name="TextBox 4">
            <a:extLst>
              <a:ext uri="{FF2B5EF4-FFF2-40B4-BE49-F238E27FC236}">
                <a16:creationId xmlns:a16="http://schemas.microsoft.com/office/drawing/2014/main" id="{1AADE885-7198-904D-8212-678187CAA9AD}"/>
              </a:ext>
            </a:extLst>
          </p:cNvPr>
          <p:cNvSpPr txBox="1"/>
          <p:nvPr/>
        </p:nvSpPr>
        <p:spPr>
          <a:xfrm>
            <a:off x="1156695" y="5304207"/>
            <a:ext cx="6865982" cy="369332"/>
          </a:xfrm>
          <a:prstGeom prst="rect">
            <a:avLst/>
          </a:prstGeom>
          <a:noFill/>
        </p:spPr>
        <p:txBody>
          <a:bodyPr wrap="none" rtlCol="0">
            <a:spAutoFit/>
          </a:bodyPr>
          <a:lstStyle/>
          <a:p>
            <a:r>
              <a:rPr kumimoji="1" lang="zh-CN" altLang="en-US" dirty="0"/>
              <a:t>取划分之后的集合的</a:t>
            </a:r>
            <a:r>
              <a:rPr kumimoji="1" lang="zh-CN" altLang="en-US" dirty="0">
                <a:solidFill>
                  <a:srgbClr val="FF0000"/>
                </a:solidFill>
              </a:rPr>
              <a:t>代表元</a:t>
            </a:r>
            <a:r>
              <a:rPr kumimoji="1" lang="zh-CN" altLang="en-US" dirty="0"/>
              <a:t>作用一下</a:t>
            </a:r>
            <a:r>
              <a:rPr kumimoji="1" lang="en-US" altLang="zh-CN" dirty="0"/>
              <a:t>,</a:t>
            </a:r>
            <a:r>
              <a:rPr kumimoji="1" lang="zh-CN" altLang="en-US" dirty="0"/>
              <a:t> 其代表的情况和原来一致吗</a:t>
            </a:r>
            <a:r>
              <a:rPr kumimoji="1" lang="en-US" altLang="zh-CN" dirty="0"/>
              <a:t>?</a:t>
            </a:r>
            <a:endParaRPr kumimoji="1" lang="zh-CN" altLang="en-US" dirty="0"/>
          </a:p>
        </p:txBody>
      </p:sp>
      <p:sp>
        <p:nvSpPr>
          <p:cNvPr id="6" name="TextBox 5">
            <a:extLst>
              <a:ext uri="{FF2B5EF4-FFF2-40B4-BE49-F238E27FC236}">
                <a16:creationId xmlns:a16="http://schemas.microsoft.com/office/drawing/2014/main" id="{39C2F3F0-C265-E82D-0524-E718201A6181}"/>
              </a:ext>
            </a:extLst>
          </p:cNvPr>
          <p:cNvSpPr txBox="1"/>
          <p:nvPr/>
        </p:nvSpPr>
        <p:spPr>
          <a:xfrm>
            <a:off x="2421010" y="4863115"/>
            <a:ext cx="1018227" cy="369332"/>
          </a:xfrm>
          <a:prstGeom prst="rect">
            <a:avLst/>
          </a:prstGeom>
          <a:noFill/>
        </p:spPr>
        <p:txBody>
          <a:bodyPr wrap="none" rtlCol="0">
            <a:spAutoFit/>
          </a:bodyPr>
          <a:lstStyle/>
          <a:p>
            <a:r>
              <a:rPr kumimoji="1" lang="en-US" altLang="zh-CN" dirty="0"/>
              <a:t>Z</a:t>
            </a:r>
            <a:r>
              <a:rPr kumimoji="1" lang="zh-CN" altLang="en-US" dirty="0"/>
              <a:t>上运算</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3A4F228-BBD5-C4A4-3461-58EA77D07213}"/>
                  </a:ext>
                </a:extLst>
              </p:cNvPr>
              <p:cNvSpPr txBox="1"/>
              <p:nvPr/>
            </p:nvSpPr>
            <p:spPr>
              <a:xfrm>
                <a:off x="5704764" y="4885899"/>
                <a:ext cx="14028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m:rPr>
                              <m:sty m:val="p"/>
                            </m:rPr>
                            <a:rPr kumimoji="1" lang="en-US" altLang="zh-CN" i="1" smtClean="0">
                              <a:latin typeface="Cambria Math" panose="02040503050406030204" pitchFamily="18" charset="0"/>
                            </a:rPr>
                            <m:t>Z</m:t>
                          </m:r>
                        </m:e>
                        <m:sub>
                          <m:r>
                            <a:rPr kumimoji="1" lang="en-US" altLang="zh-CN" b="0" i="1" smtClean="0">
                              <a:latin typeface="Cambria Math" panose="02040503050406030204" pitchFamily="18" charset="0"/>
                            </a:rPr>
                            <m:t>3</m:t>
                          </m:r>
                        </m:sub>
                      </m:sSub>
                      <m:r>
                        <a:rPr kumimoji="1" lang="zh-CN" altLang="en-US" i="1">
                          <a:latin typeface="Cambria Math" panose="02040503050406030204" pitchFamily="18" charset="0"/>
                        </a:rPr>
                        <m:t>上</m:t>
                      </m:r>
                      <m:r>
                        <a:rPr kumimoji="1" lang="zh-CN" altLang="en-US" i="1" smtClean="0">
                          <a:latin typeface="Cambria Math" panose="02040503050406030204" pitchFamily="18" charset="0"/>
                        </a:rPr>
                        <m:t>的</m:t>
                      </m:r>
                      <m:r>
                        <a:rPr kumimoji="1" lang="zh-CN" altLang="en-US" i="1">
                          <a:latin typeface="Cambria Math" panose="02040503050406030204" pitchFamily="18" charset="0"/>
                        </a:rPr>
                        <m:t>运算</m:t>
                      </m:r>
                    </m:oMath>
                  </m:oMathPara>
                </a14:m>
                <a:endParaRPr kumimoji="1" lang="zh-CN" altLang="en-US" dirty="0"/>
              </a:p>
            </p:txBody>
          </p:sp>
        </mc:Choice>
        <mc:Fallback xmlns="">
          <p:sp>
            <p:nvSpPr>
              <p:cNvPr id="10" name="TextBox 9">
                <a:extLst>
                  <a:ext uri="{FF2B5EF4-FFF2-40B4-BE49-F238E27FC236}">
                    <a16:creationId xmlns:a16="http://schemas.microsoft.com/office/drawing/2014/main" id="{A3A4F228-BBD5-C4A4-3461-58EA77D07213}"/>
                  </a:ext>
                </a:extLst>
              </p:cNvPr>
              <p:cNvSpPr txBox="1">
                <a:spLocks noRot="1" noChangeAspect="1" noMove="1" noResize="1" noEditPoints="1" noAdjustHandles="1" noChangeArrowheads="1" noChangeShapeType="1" noTextEdit="1"/>
              </p:cNvSpPr>
              <p:nvPr/>
            </p:nvSpPr>
            <p:spPr>
              <a:xfrm>
                <a:off x="5704764" y="4885899"/>
                <a:ext cx="1402884" cy="369332"/>
              </a:xfrm>
              <a:prstGeom prst="rect">
                <a:avLst/>
              </a:prstGeom>
              <a:blipFill>
                <a:blip r:embed="rId6"/>
                <a:stretch>
                  <a:fillRect b="-13333"/>
                </a:stretch>
              </a:blipFill>
            </p:spPr>
            <p:txBody>
              <a:bodyPr/>
              <a:lstStyle/>
              <a:p>
                <a:r>
                  <a:rPr lang="zh-CN" altLang="en-US">
                    <a:noFill/>
                  </a:rPr>
                  <a:t> </a:t>
                </a:r>
              </a:p>
            </p:txBody>
          </p:sp>
        </mc:Fallback>
      </mc:AlternateContent>
      <p:cxnSp>
        <p:nvCxnSpPr>
          <p:cNvPr id="16" name="Straight Arrow Connector 15">
            <a:extLst>
              <a:ext uri="{FF2B5EF4-FFF2-40B4-BE49-F238E27FC236}">
                <a16:creationId xmlns:a16="http://schemas.microsoft.com/office/drawing/2014/main" id="{5B49367D-014A-7DD2-2CCC-556D30559AF6}"/>
              </a:ext>
            </a:extLst>
          </p:cNvPr>
          <p:cNvCxnSpPr>
            <a:stCxn id="6" idx="3"/>
            <a:endCxn id="10" idx="1"/>
          </p:cNvCxnSpPr>
          <p:nvPr/>
        </p:nvCxnSpPr>
        <p:spPr>
          <a:xfrm>
            <a:off x="3439237" y="5047781"/>
            <a:ext cx="2265527" cy="22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FD8432F-CD2D-A7A8-B619-77D1604BEAF8}"/>
              </a:ext>
            </a:extLst>
          </p:cNvPr>
          <p:cNvSpPr txBox="1"/>
          <p:nvPr/>
        </p:nvSpPr>
        <p:spPr>
          <a:xfrm>
            <a:off x="4184123" y="4874507"/>
            <a:ext cx="646331" cy="369332"/>
          </a:xfrm>
          <a:prstGeom prst="rect">
            <a:avLst/>
          </a:prstGeom>
          <a:noFill/>
        </p:spPr>
        <p:txBody>
          <a:bodyPr wrap="none" rtlCol="0">
            <a:spAutoFit/>
          </a:bodyPr>
          <a:lstStyle/>
          <a:p>
            <a:r>
              <a:rPr kumimoji="1" lang="zh-CN" altLang="en-US" dirty="0"/>
              <a:t>简化</a:t>
            </a:r>
          </a:p>
        </p:txBody>
      </p:sp>
      <p:sp>
        <p:nvSpPr>
          <p:cNvPr id="24" name="TextBox 23">
            <a:extLst>
              <a:ext uri="{FF2B5EF4-FFF2-40B4-BE49-F238E27FC236}">
                <a16:creationId xmlns:a16="http://schemas.microsoft.com/office/drawing/2014/main" id="{E35A748F-AEE2-B639-6D27-76664BCFD288}"/>
              </a:ext>
            </a:extLst>
          </p:cNvPr>
          <p:cNvSpPr txBox="1"/>
          <p:nvPr/>
        </p:nvSpPr>
        <p:spPr>
          <a:xfrm>
            <a:off x="1189833" y="5718674"/>
            <a:ext cx="6737742" cy="369332"/>
          </a:xfrm>
          <a:prstGeom prst="rect">
            <a:avLst/>
          </a:prstGeom>
          <a:noFill/>
        </p:spPr>
        <p:txBody>
          <a:bodyPr wrap="none" rtlCol="0">
            <a:spAutoFit/>
          </a:bodyPr>
          <a:lstStyle/>
          <a:p>
            <a:r>
              <a:rPr lang="en-US" dirty="0"/>
              <a:t>congruence</a:t>
            </a:r>
            <a:r>
              <a:rPr lang="zh-CN" altLang="en-US" dirty="0"/>
              <a:t> </a:t>
            </a:r>
            <a:r>
              <a:rPr lang="en-US" altLang="zh-CN" dirty="0"/>
              <a:t>relations</a:t>
            </a:r>
            <a:r>
              <a:rPr lang="zh-CN" altLang="en-US" dirty="0"/>
              <a:t> </a:t>
            </a:r>
            <a:r>
              <a:rPr lang="en-US" dirty="0"/>
              <a:t>are </a:t>
            </a:r>
            <a:r>
              <a:rPr lang="en-US" i="1" dirty="0">
                <a:solidFill>
                  <a:srgbClr val="FF0000"/>
                </a:solidFill>
              </a:rPr>
              <a:t>preserved</a:t>
            </a:r>
            <a:r>
              <a:rPr lang="en-US" dirty="0"/>
              <a:t> by</a:t>
            </a:r>
            <a:r>
              <a:rPr lang="zh-CN" altLang="en-US" dirty="0"/>
              <a:t> </a:t>
            </a:r>
            <a:r>
              <a:rPr lang="en-US" altLang="zh-CN" dirty="0"/>
              <a:t>addition</a:t>
            </a:r>
            <a:r>
              <a:rPr lang="zh-CN" altLang="en-US" dirty="0"/>
              <a:t> </a:t>
            </a:r>
            <a:r>
              <a:rPr lang="en-US" altLang="zh-CN" dirty="0"/>
              <a:t>or</a:t>
            </a:r>
            <a:r>
              <a:rPr lang="zh-CN" altLang="en-US" dirty="0"/>
              <a:t> </a:t>
            </a:r>
            <a:r>
              <a:rPr lang="en-US" altLang="zh-CN" dirty="0"/>
              <a:t>multiplication?</a:t>
            </a:r>
            <a:endParaRPr kumimoji="1" lang="zh-CN" altLang="en-US" dirty="0"/>
          </a:p>
        </p:txBody>
      </p:sp>
    </p:spTree>
    <p:extLst>
      <p:ext uri="{BB962C8B-B14F-4D97-AF65-F5344CB8AC3E}">
        <p14:creationId xmlns:p14="http://schemas.microsoft.com/office/powerpoint/2010/main" val="3862952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0" grpId="0"/>
      <p:bldP spid="17" grpId="0"/>
      <p:bldP spid="2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2E432D-A79A-C4BF-3C69-4EC2CA5777A2}"/>
              </a:ext>
            </a:extLst>
          </p:cNvPr>
          <p:cNvSpPr>
            <a:spLocks noGrp="1"/>
          </p:cNvSpPr>
          <p:nvPr>
            <p:ph type="sldNum" sz="quarter" idx="12"/>
          </p:nvPr>
        </p:nvSpPr>
        <p:spPr/>
        <p:txBody>
          <a:bodyPr/>
          <a:lstStyle/>
          <a:p>
            <a:fld id="{7A304655-5D53-B746-8252-3F5A598C52D3}" type="slidenum">
              <a:rPr lang="en-CN" smtClean="0"/>
              <a:pPr/>
              <a:t>41</a:t>
            </a:fld>
            <a:endParaRPr lang="en-CN"/>
          </a:p>
        </p:txBody>
      </p:sp>
      <p:sp>
        <p:nvSpPr>
          <p:cNvPr id="3" name="Title 2">
            <a:extLst>
              <a:ext uri="{FF2B5EF4-FFF2-40B4-BE49-F238E27FC236}">
                <a16:creationId xmlns:a16="http://schemas.microsoft.com/office/drawing/2014/main" id="{420372C0-EC78-C040-BD70-49B917822508}"/>
              </a:ext>
            </a:extLst>
          </p:cNvPr>
          <p:cNvSpPr>
            <a:spLocks noGrp="1"/>
          </p:cNvSpPr>
          <p:nvPr>
            <p:ph type="title"/>
          </p:nvPr>
        </p:nvSpPr>
        <p:spPr/>
        <p:txBody>
          <a:bodyPr/>
          <a:lstStyle/>
          <a:p>
            <a:r>
              <a:rPr kumimoji="1" lang="zh-CN" altLang="en-US" dirty="0"/>
              <a:t>具有相同的余数与模</a:t>
            </a:r>
          </a:p>
        </p:txBody>
      </p:sp>
      <p:grpSp>
        <p:nvGrpSpPr>
          <p:cNvPr id="20" name="Group 19">
            <a:extLst>
              <a:ext uri="{FF2B5EF4-FFF2-40B4-BE49-F238E27FC236}">
                <a16:creationId xmlns:a16="http://schemas.microsoft.com/office/drawing/2014/main" id="{5C8BAD9D-540F-1582-BCE9-D19B63BF62C6}"/>
              </a:ext>
            </a:extLst>
          </p:cNvPr>
          <p:cNvGrpSpPr/>
          <p:nvPr/>
        </p:nvGrpSpPr>
        <p:grpSpPr>
          <a:xfrm>
            <a:off x="6762967" y="597158"/>
            <a:ext cx="2381033" cy="987913"/>
            <a:chOff x="628652" y="2280213"/>
            <a:chExt cx="5486600" cy="987913"/>
          </a:xfrm>
        </p:grpSpPr>
        <p:sp>
          <p:nvSpPr>
            <p:cNvPr id="21" name="Rectangle 20">
              <a:extLst>
                <a:ext uri="{FF2B5EF4-FFF2-40B4-BE49-F238E27FC236}">
                  <a16:creationId xmlns:a16="http://schemas.microsoft.com/office/drawing/2014/main" id="{EA6F3618-05ED-0685-CFC4-EAF035A9FC77}"/>
                </a:ext>
              </a:extLst>
            </p:cNvPr>
            <p:cNvSpPr/>
            <p:nvPr/>
          </p:nvSpPr>
          <p:spPr>
            <a:xfrm>
              <a:off x="868101" y="2280213"/>
              <a:ext cx="2407528" cy="312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Word</a:t>
              </a:r>
              <a:endParaRPr kumimoji="1" lang="zh-CN" altLang="en-US" dirty="0"/>
            </a:p>
          </p:txBody>
        </p:sp>
        <p:sp>
          <p:nvSpPr>
            <p:cNvPr id="22" name="TextBox 21">
              <a:extLst>
                <a:ext uri="{FF2B5EF4-FFF2-40B4-BE49-F238E27FC236}">
                  <a16:creationId xmlns:a16="http://schemas.microsoft.com/office/drawing/2014/main" id="{48FE6EFD-E1BB-BD73-BFE3-59E1A40AAF6B}"/>
                </a:ext>
              </a:extLst>
            </p:cNvPr>
            <p:cNvSpPr txBox="1"/>
            <p:nvPr/>
          </p:nvSpPr>
          <p:spPr>
            <a:xfrm>
              <a:off x="844954" y="2761005"/>
              <a:ext cx="5270298" cy="369332"/>
            </a:xfrm>
            <a:prstGeom prst="rect">
              <a:avLst/>
            </a:prstGeom>
            <a:noFill/>
          </p:spPr>
          <p:txBody>
            <a:bodyPr wrap="square">
              <a:spAutoFit/>
            </a:bodyPr>
            <a:lstStyle/>
            <a:p>
              <a:r>
                <a:rPr kumimoji="1" lang="en-CN" altLang="zh-CN" dirty="0"/>
                <a:t>congru</a:t>
              </a:r>
              <a:r>
                <a:rPr kumimoji="1" lang="en-US" altLang="zh-CN" dirty="0" err="1"/>
                <a:t>ence</a:t>
              </a:r>
              <a:r>
                <a:rPr kumimoji="1" lang="zh-CN" altLang="en-US" dirty="0"/>
                <a:t> 同余</a:t>
              </a:r>
            </a:p>
          </p:txBody>
        </p:sp>
        <p:sp>
          <p:nvSpPr>
            <p:cNvPr id="23" name="Rounded Rectangle 22">
              <a:extLst>
                <a:ext uri="{FF2B5EF4-FFF2-40B4-BE49-F238E27FC236}">
                  <a16:creationId xmlns:a16="http://schemas.microsoft.com/office/drawing/2014/main" id="{3BD3ABB4-406B-77DA-1CAD-F0A60CEDB355}"/>
                </a:ext>
              </a:extLst>
            </p:cNvPr>
            <p:cNvSpPr/>
            <p:nvPr/>
          </p:nvSpPr>
          <p:spPr>
            <a:xfrm>
              <a:off x="628652" y="2592729"/>
              <a:ext cx="5270298" cy="675397"/>
            </a:xfrm>
            <a:prstGeom prst="roundRect">
              <a:avLst/>
            </a:prstGeom>
            <a:solidFill>
              <a:schemeClr val="accent1">
                <a:alpha val="22261"/>
              </a:schemeClr>
            </a:solidFill>
            <a:ln>
              <a:solidFill>
                <a:schemeClr val="accent1">
                  <a:shade val="50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7" name="TextBox 6">
            <a:extLst>
              <a:ext uri="{FF2B5EF4-FFF2-40B4-BE49-F238E27FC236}">
                <a16:creationId xmlns:a16="http://schemas.microsoft.com/office/drawing/2014/main" id="{8A9F94B9-95CD-3271-76E8-0B48E60115AB}"/>
              </a:ext>
            </a:extLst>
          </p:cNvPr>
          <p:cNvSpPr txBox="1"/>
          <p:nvPr/>
        </p:nvSpPr>
        <p:spPr>
          <a:xfrm>
            <a:off x="887104" y="1337481"/>
            <a:ext cx="2056973" cy="369332"/>
          </a:xfrm>
          <a:prstGeom prst="rect">
            <a:avLst/>
          </a:prstGeom>
          <a:noFill/>
        </p:spPr>
        <p:txBody>
          <a:bodyPr wrap="none" rtlCol="0">
            <a:spAutoFit/>
          </a:bodyPr>
          <a:lstStyle/>
          <a:p>
            <a:r>
              <a:rPr kumimoji="1" lang="en-US" altLang="zh-CN" dirty="0"/>
              <a:t>3.</a:t>
            </a:r>
            <a:r>
              <a:rPr kumimoji="1" lang="zh-CN" altLang="en-US" dirty="0"/>
              <a:t> 同余满足的关系</a:t>
            </a:r>
          </a:p>
        </p:txBody>
      </p:sp>
      <p:pic>
        <p:nvPicPr>
          <p:cNvPr id="8" name="Picture 7">
            <a:extLst>
              <a:ext uri="{FF2B5EF4-FFF2-40B4-BE49-F238E27FC236}">
                <a16:creationId xmlns:a16="http://schemas.microsoft.com/office/drawing/2014/main" id="{97E188EE-A527-7EDC-D202-C2410815C7F1}"/>
              </a:ext>
            </a:extLst>
          </p:cNvPr>
          <p:cNvPicPr>
            <a:picLocks noChangeAspect="1"/>
          </p:cNvPicPr>
          <p:nvPr/>
        </p:nvPicPr>
        <p:blipFill>
          <a:blip r:embed="rId2"/>
          <a:stretch>
            <a:fillRect/>
          </a:stretch>
        </p:blipFill>
        <p:spPr>
          <a:xfrm>
            <a:off x="887104" y="1753347"/>
            <a:ext cx="7886700" cy="977900"/>
          </a:xfrm>
          <a:prstGeom prst="rect">
            <a:avLst/>
          </a:prstGeom>
        </p:spPr>
      </p:pic>
      <p:pic>
        <p:nvPicPr>
          <p:cNvPr id="9" name="Picture 8">
            <a:extLst>
              <a:ext uri="{FF2B5EF4-FFF2-40B4-BE49-F238E27FC236}">
                <a16:creationId xmlns:a16="http://schemas.microsoft.com/office/drawing/2014/main" id="{D7272885-43B0-248B-4BA1-7C8BBFDCE454}"/>
              </a:ext>
            </a:extLst>
          </p:cNvPr>
          <p:cNvPicPr>
            <a:picLocks noChangeAspect="1"/>
          </p:cNvPicPr>
          <p:nvPr/>
        </p:nvPicPr>
        <p:blipFill>
          <a:blip r:embed="rId3"/>
          <a:stretch>
            <a:fillRect/>
          </a:stretch>
        </p:blipFill>
        <p:spPr>
          <a:xfrm>
            <a:off x="3823079" y="2677526"/>
            <a:ext cx="4800600" cy="406400"/>
          </a:xfrm>
          <a:prstGeom prst="rect">
            <a:avLst/>
          </a:prstGeom>
        </p:spPr>
      </p:pic>
      <p:pic>
        <p:nvPicPr>
          <p:cNvPr id="11" name="Picture 10">
            <a:extLst>
              <a:ext uri="{FF2B5EF4-FFF2-40B4-BE49-F238E27FC236}">
                <a16:creationId xmlns:a16="http://schemas.microsoft.com/office/drawing/2014/main" id="{F2788BA7-AE69-7561-C50B-83F3777E0851}"/>
              </a:ext>
            </a:extLst>
          </p:cNvPr>
          <p:cNvPicPr>
            <a:picLocks noChangeAspect="1"/>
          </p:cNvPicPr>
          <p:nvPr/>
        </p:nvPicPr>
        <p:blipFill>
          <a:blip r:embed="rId4"/>
          <a:stretch>
            <a:fillRect/>
          </a:stretch>
        </p:blipFill>
        <p:spPr>
          <a:xfrm>
            <a:off x="1915590" y="2971042"/>
            <a:ext cx="6743700" cy="406400"/>
          </a:xfrm>
          <a:prstGeom prst="rect">
            <a:avLst/>
          </a:prstGeom>
        </p:spPr>
      </p:pic>
      <p:pic>
        <p:nvPicPr>
          <p:cNvPr id="12" name="Picture 11">
            <a:extLst>
              <a:ext uri="{FF2B5EF4-FFF2-40B4-BE49-F238E27FC236}">
                <a16:creationId xmlns:a16="http://schemas.microsoft.com/office/drawing/2014/main" id="{543112FC-A9F6-ACF9-FF21-70407C7157CD}"/>
              </a:ext>
            </a:extLst>
          </p:cNvPr>
          <p:cNvPicPr>
            <a:picLocks noChangeAspect="1"/>
          </p:cNvPicPr>
          <p:nvPr/>
        </p:nvPicPr>
        <p:blipFill>
          <a:blip r:embed="rId5"/>
          <a:stretch>
            <a:fillRect/>
          </a:stretch>
        </p:blipFill>
        <p:spPr>
          <a:xfrm>
            <a:off x="887104" y="3694813"/>
            <a:ext cx="7924800" cy="1206500"/>
          </a:xfrm>
          <a:prstGeom prst="rect">
            <a:avLst/>
          </a:prstGeom>
        </p:spPr>
      </p:pic>
      <p:sp>
        <p:nvSpPr>
          <p:cNvPr id="13" name="TextBox 12">
            <a:extLst>
              <a:ext uri="{FF2B5EF4-FFF2-40B4-BE49-F238E27FC236}">
                <a16:creationId xmlns:a16="http://schemas.microsoft.com/office/drawing/2014/main" id="{DA4A78EB-F49E-9E76-9814-C608C6A9F4F8}"/>
              </a:ext>
            </a:extLst>
          </p:cNvPr>
          <p:cNvSpPr txBox="1"/>
          <p:nvPr/>
        </p:nvSpPr>
        <p:spPr>
          <a:xfrm>
            <a:off x="887104" y="3382276"/>
            <a:ext cx="625171" cy="369332"/>
          </a:xfrm>
          <a:prstGeom prst="rect">
            <a:avLst/>
          </a:prstGeom>
          <a:noFill/>
        </p:spPr>
        <p:txBody>
          <a:bodyPr wrap="none" rtlCol="0">
            <a:spAutoFit/>
          </a:bodyPr>
          <a:lstStyle/>
          <a:p>
            <a:r>
              <a:rPr kumimoji="1" lang="en-US" altLang="zh-CN" dirty="0"/>
              <a:t>Yes!</a:t>
            </a:r>
            <a:endParaRPr kumimoji="1" lang="zh-CN" altLang="en-US" dirty="0"/>
          </a:p>
        </p:txBody>
      </p:sp>
      <p:sp>
        <p:nvSpPr>
          <p:cNvPr id="14" name="TextBox 13">
            <a:extLst>
              <a:ext uri="{FF2B5EF4-FFF2-40B4-BE49-F238E27FC236}">
                <a16:creationId xmlns:a16="http://schemas.microsoft.com/office/drawing/2014/main" id="{646C9BC1-76EA-6E4C-96E1-1D8457021992}"/>
              </a:ext>
            </a:extLst>
          </p:cNvPr>
          <p:cNvSpPr txBox="1"/>
          <p:nvPr/>
        </p:nvSpPr>
        <p:spPr>
          <a:xfrm>
            <a:off x="1064525" y="5513696"/>
            <a:ext cx="3775393" cy="369332"/>
          </a:xfrm>
          <a:prstGeom prst="rect">
            <a:avLst/>
          </a:prstGeom>
          <a:noFill/>
        </p:spPr>
        <p:txBody>
          <a:bodyPr wrap="none" rtlCol="0">
            <a:spAutoFit/>
          </a:bodyPr>
          <a:lstStyle/>
          <a:p>
            <a:r>
              <a:rPr kumimoji="1" lang="zh-CN" altLang="en-US" dirty="0"/>
              <a:t>这样我们就可以构造更多的运算了</a:t>
            </a:r>
            <a:r>
              <a:rPr kumimoji="1" lang="en-US" altLang="zh-CN" dirty="0"/>
              <a:t>!</a:t>
            </a:r>
            <a:r>
              <a:rPr kumimoji="1" lang="zh-CN" altLang="en-US" dirty="0"/>
              <a:t> </a:t>
            </a:r>
          </a:p>
        </p:txBody>
      </p:sp>
    </p:spTree>
    <p:extLst>
      <p:ext uri="{BB962C8B-B14F-4D97-AF65-F5344CB8AC3E}">
        <p14:creationId xmlns:p14="http://schemas.microsoft.com/office/powerpoint/2010/main" val="3471437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2E432D-A79A-C4BF-3C69-4EC2CA5777A2}"/>
              </a:ext>
            </a:extLst>
          </p:cNvPr>
          <p:cNvSpPr>
            <a:spLocks noGrp="1"/>
          </p:cNvSpPr>
          <p:nvPr>
            <p:ph type="sldNum" sz="quarter" idx="12"/>
          </p:nvPr>
        </p:nvSpPr>
        <p:spPr/>
        <p:txBody>
          <a:bodyPr/>
          <a:lstStyle/>
          <a:p>
            <a:fld id="{7A304655-5D53-B746-8252-3F5A598C52D3}" type="slidenum">
              <a:rPr lang="en-CN" smtClean="0"/>
              <a:pPr/>
              <a:t>42</a:t>
            </a:fld>
            <a:endParaRPr lang="en-CN"/>
          </a:p>
        </p:txBody>
      </p:sp>
      <p:sp>
        <p:nvSpPr>
          <p:cNvPr id="3" name="Title 2">
            <a:extLst>
              <a:ext uri="{FF2B5EF4-FFF2-40B4-BE49-F238E27FC236}">
                <a16:creationId xmlns:a16="http://schemas.microsoft.com/office/drawing/2014/main" id="{420372C0-EC78-C040-BD70-49B917822508}"/>
              </a:ext>
            </a:extLst>
          </p:cNvPr>
          <p:cNvSpPr>
            <a:spLocks noGrp="1"/>
          </p:cNvSpPr>
          <p:nvPr>
            <p:ph type="title"/>
          </p:nvPr>
        </p:nvSpPr>
        <p:spPr/>
        <p:txBody>
          <a:bodyPr/>
          <a:lstStyle/>
          <a:p>
            <a:r>
              <a:rPr kumimoji="1" lang="zh-CN" altLang="en-US" dirty="0"/>
              <a:t>具有相同的余数与模</a:t>
            </a:r>
          </a:p>
        </p:txBody>
      </p:sp>
      <p:sp>
        <p:nvSpPr>
          <p:cNvPr id="4" name="TextBox 3">
            <a:extLst>
              <a:ext uri="{FF2B5EF4-FFF2-40B4-BE49-F238E27FC236}">
                <a16:creationId xmlns:a16="http://schemas.microsoft.com/office/drawing/2014/main" id="{D847FA60-8AA4-A49A-1897-DF085D6D4AB2}"/>
              </a:ext>
            </a:extLst>
          </p:cNvPr>
          <p:cNvSpPr txBox="1"/>
          <p:nvPr/>
        </p:nvSpPr>
        <p:spPr>
          <a:xfrm>
            <a:off x="846161" y="1392072"/>
            <a:ext cx="2390398" cy="369332"/>
          </a:xfrm>
          <a:prstGeom prst="rect">
            <a:avLst/>
          </a:prstGeom>
          <a:noFill/>
        </p:spPr>
        <p:txBody>
          <a:bodyPr wrap="none" rtlCol="0">
            <a:spAutoFit/>
          </a:bodyPr>
          <a:lstStyle/>
          <a:p>
            <a:r>
              <a:rPr kumimoji="1" lang="zh-CN" altLang="en-US" dirty="0"/>
              <a:t>比如要求这个的余数</a:t>
            </a:r>
            <a:r>
              <a:rPr kumimoji="1" lang="en-US" altLang="zh-CN" dirty="0"/>
              <a:t>:</a:t>
            </a:r>
            <a:r>
              <a:rPr kumimoji="1" lang="zh-CN" altLang="en-US" dirty="0"/>
              <a:t> </a:t>
            </a:r>
          </a:p>
        </p:txBody>
      </p:sp>
      <p:pic>
        <p:nvPicPr>
          <p:cNvPr id="5" name="Picture 4">
            <a:extLst>
              <a:ext uri="{FF2B5EF4-FFF2-40B4-BE49-F238E27FC236}">
                <a16:creationId xmlns:a16="http://schemas.microsoft.com/office/drawing/2014/main" id="{EB313A91-A882-B5DB-7D86-C12E3277C06A}"/>
              </a:ext>
            </a:extLst>
          </p:cNvPr>
          <p:cNvPicPr>
            <a:picLocks noChangeAspect="1"/>
          </p:cNvPicPr>
          <p:nvPr/>
        </p:nvPicPr>
        <p:blipFill>
          <a:blip r:embed="rId2"/>
          <a:stretch>
            <a:fillRect/>
          </a:stretch>
        </p:blipFill>
        <p:spPr>
          <a:xfrm>
            <a:off x="1698077" y="1761404"/>
            <a:ext cx="5295900" cy="520700"/>
          </a:xfrm>
          <a:prstGeom prst="rect">
            <a:avLst/>
          </a:prstGeom>
        </p:spPr>
      </p:pic>
      <p:sp>
        <p:nvSpPr>
          <p:cNvPr id="6" name="TextBox 5">
            <a:extLst>
              <a:ext uri="{FF2B5EF4-FFF2-40B4-BE49-F238E27FC236}">
                <a16:creationId xmlns:a16="http://schemas.microsoft.com/office/drawing/2014/main" id="{64D4B236-D256-F087-CC2E-FF08579D9DAD}"/>
              </a:ext>
            </a:extLst>
          </p:cNvPr>
          <p:cNvSpPr txBox="1"/>
          <p:nvPr/>
        </p:nvSpPr>
        <p:spPr>
          <a:xfrm>
            <a:off x="968991" y="2470245"/>
            <a:ext cx="1851789" cy="369332"/>
          </a:xfrm>
          <a:prstGeom prst="rect">
            <a:avLst/>
          </a:prstGeom>
          <a:noFill/>
        </p:spPr>
        <p:txBody>
          <a:bodyPr wrap="none" rtlCol="0">
            <a:spAutoFit/>
          </a:bodyPr>
          <a:lstStyle/>
          <a:p>
            <a:r>
              <a:rPr kumimoji="1" lang="zh-CN" altLang="en-US" dirty="0"/>
              <a:t>其实就可以化为</a:t>
            </a:r>
          </a:p>
        </p:txBody>
      </p:sp>
      <p:pic>
        <p:nvPicPr>
          <p:cNvPr id="10" name="Picture 9">
            <a:extLst>
              <a:ext uri="{FF2B5EF4-FFF2-40B4-BE49-F238E27FC236}">
                <a16:creationId xmlns:a16="http://schemas.microsoft.com/office/drawing/2014/main" id="{EEF3F1FD-8021-B32D-34A6-F73AB1ECA65C}"/>
              </a:ext>
            </a:extLst>
          </p:cNvPr>
          <p:cNvPicPr>
            <a:picLocks noChangeAspect="1"/>
          </p:cNvPicPr>
          <p:nvPr/>
        </p:nvPicPr>
        <p:blipFill>
          <a:blip r:embed="rId3"/>
          <a:stretch>
            <a:fillRect/>
          </a:stretch>
        </p:blipFill>
        <p:spPr>
          <a:xfrm>
            <a:off x="1165060" y="2926404"/>
            <a:ext cx="1752600" cy="1612900"/>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A1960EF-ACC8-ACA4-AA20-7720C30B3819}"/>
                  </a:ext>
                </a:extLst>
              </p:cNvPr>
              <p:cNvSpPr txBox="1"/>
              <p:nvPr/>
            </p:nvSpPr>
            <p:spPr>
              <a:xfrm>
                <a:off x="3207224" y="3616657"/>
                <a:ext cx="4491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15" name="TextBox 14">
                <a:extLst>
                  <a:ext uri="{FF2B5EF4-FFF2-40B4-BE49-F238E27FC236}">
                    <a16:creationId xmlns:a16="http://schemas.microsoft.com/office/drawing/2014/main" id="{4A1960EF-ACC8-ACA4-AA20-7720C30B3819}"/>
                  </a:ext>
                </a:extLst>
              </p:cNvPr>
              <p:cNvSpPr txBox="1">
                <a:spLocks noRot="1" noChangeAspect="1" noMove="1" noResize="1" noEditPoints="1" noAdjustHandles="1" noChangeArrowheads="1" noChangeShapeType="1" noTextEdit="1"/>
              </p:cNvSpPr>
              <p:nvPr/>
            </p:nvSpPr>
            <p:spPr>
              <a:xfrm>
                <a:off x="3207224" y="3616657"/>
                <a:ext cx="449162" cy="369332"/>
              </a:xfrm>
              <a:prstGeom prst="rect">
                <a:avLst/>
              </a:prstGeom>
              <a:blipFill>
                <a:blip r:embed="rId4"/>
                <a:stretch>
                  <a:fillRect/>
                </a:stretch>
              </a:blipFill>
            </p:spPr>
            <p:txBody>
              <a:bodyPr/>
              <a:lstStyle/>
              <a:p>
                <a:r>
                  <a:rPr lang="zh-CN" altLang="en-US">
                    <a:noFill/>
                  </a:rPr>
                  <a:t> </a:t>
                </a:r>
              </a:p>
            </p:txBody>
          </p:sp>
        </mc:Fallback>
      </mc:AlternateContent>
      <p:pic>
        <p:nvPicPr>
          <p:cNvPr id="16" name="Picture 15">
            <a:extLst>
              <a:ext uri="{FF2B5EF4-FFF2-40B4-BE49-F238E27FC236}">
                <a16:creationId xmlns:a16="http://schemas.microsoft.com/office/drawing/2014/main" id="{384D98CB-6544-1B14-CD6D-29CD120A62F2}"/>
              </a:ext>
            </a:extLst>
          </p:cNvPr>
          <p:cNvPicPr>
            <a:picLocks noChangeAspect="1"/>
          </p:cNvPicPr>
          <p:nvPr/>
        </p:nvPicPr>
        <p:blipFill>
          <a:blip r:embed="rId5"/>
          <a:stretch>
            <a:fillRect/>
          </a:stretch>
        </p:blipFill>
        <p:spPr>
          <a:xfrm>
            <a:off x="3940340" y="3491554"/>
            <a:ext cx="4038600" cy="482600"/>
          </a:xfrm>
          <a:prstGeom prst="rect">
            <a:avLst/>
          </a:prstGeom>
        </p:spPr>
      </p:pic>
      <p:sp>
        <p:nvSpPr>
          <p:cNvPr id="17" name="TextBox 16">
            <a:extLst>
              <a:ext uri="{FF2B5EF4-FFF2-40B4-BE49-F238E27FC236}">
                <a16:creationId xmlns:a16="http://schemas.microsoft.com/office/drawing/2014/main" id="{632CA7D7-4AEA-C31A-55C3-854BF2022552}"/>
              </a:ext>
            </a:extLst>
          </p:cNvPr>
          <p:cNvSpPr txBox="1"/>
          <p:nvPr/>
        </p:nvSpPr>
        <p:spPr>
          <a:xfrm>
            <a:off x="859809" y="4804012"/>
            <a:ext cx="902811" cy="369332"/>
          </a:xfrm>
          <a:prstGeom prst="rect">
            <a:avLst/>
          </a:prstGeom>
          <a:noFill/>
        </p:spPr>
        <p:txBody>
          <a:bodyPr wrap="none" rtlCol="0">
            <a:spAutoFit/>
          </a:bodyPr>
          <a:lstStyle/>
          <a:p>
            <a:r>
              <a:rPr kumimoji="1" lang="zh-CN" altLang="en-US" dirty="0"/>
              <a:t>类似地</a:t>
            </a:r>
          </a:p>
        </p:txBody>
      </p:sp>
      <p:pic>
        <p:nvPicPr>
          <p:cNvPr id="18" name="Picture 17">
            <a:extLst>
              <a:ext uri="{FF2B5EF4-FFF2-40B4-BE49-F238E27FC236}">
                <a16:creationId xmlns:a16="http://schemas.microsoft.com/office/drawing/2014/main" id="{D6CD40AB-FD9A-8D6C-CA1C-FC173346FF21}"/>
              </a:ext>
            </a:extLst>
          </p:cNvPr>
          <p:cNvPicPr>
            <a:picLocks noChangeAspect="1"/>
          </p:cNvPicPr>
          <p:nvPr/>
        </p:nvPicPr>
        <p:blipFill>
          <a:blip r:embed="rId6"/>
          <a:stretch>
            <a:fillRect/>
          </a:stretch>
        </p:blipFill>
        <p:spPr>
          <a:xfrm>
            <a:off x="3359703" y="4575897"/>
            <a:ext cx="3124200" cy="1689100"/>
          </a:xfrm>
          <a:prstGeom prst="rect">
            <a:avLst/>
          </a:prstGeom>
        </p:spPr>
      </p:pic>
    </p:spTree>
    <p:extLst>
      <p:ext uri="{BB962C8B-B14F-4D97-AF65-F5344CB8AC3E}">
        <p14:creationId xmlns:p14="http://schemas.microsoft.com/office/powerpoint/2010/main" val="3513453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2E432D-A79A-C4BF-3C69-4EC2CA5777A2}"/>
              </a:ext>
            </a:extLst>
          </p:cNvPr>
          <p:cNvSpPr>
            <a:spLocks noGrp="1"/>
          </p:cNvSpPr>
          <p:nvPr>
            <p:ph type="sldNum" sz="quarter" idx="12"/>
          </p:nvPr>
        </p:nvSpPr>
        <p:spPr/>
        <p:txBody>
          <a:bodyPr/>
          <a:lstStyle/>
          <a:p>
            <a:fld id="{7A304655-5D53-B746-8252-3F5A598C52D3}" type="slidenum">
              <a:rPr lang="en-CN" smtClean="0"/>
              <a:pPr/>
              <a:t>43</a:t>
            </a:fld>
            <a:endParaRPr lang="en-CN"/>
          </a:p>
        </p:txBody>
      </p:sp>
      <p:sp>
        <p:nvSpPr>
          <p:cNvPr id="3" name="Title 2">
            <a:extLst>
              <a:ext uri="{FF2B5EF4-FFF2-40B4-BE49-F238E27FC236}">
                <a16:creationId xmlns:a16="http://schemas.microsoft.com/office/drawing/2014/main" id="{420372C0-EC78-C040-BD70-49B917822508}"/>
              </a:ext>
            </a:extLst>
          </p:cNvPr>
          <p:cNvSpPr>
            <a:spLocks noGrp="1"/>
          </p:cNvSpPr>
          <p:nvPr>
            <p:ph type="title"/>
          </p:nvPr>
        </p:nvSpPr>
        <p:spPr/>
        <p:txBody>
          <a:bodyPr/>
          <a:lstStyle/>
          <a:p>
            <a:r>
              <a:rPr kumimoji="1" lang="zh-CN" altLang="en-US" dirty="0"/>
              <a:t>具有相同的余数与模</a:t>
            </a:r>
          </a:p>
        </p:txBody>
      </p:sp>
      <p:pic>
        <p:nvPicPr>
          <p:cNvPr id="8" name="Picture 7">
            <a:extLst>
              <a:ext uri="{FF2B5EF4-FFF2-40B4-BE49-F238E27FC236}">
                <a16:creationId xmlns:a16="http://schemas.microsoft.com/office/drawing/2014/main" id="{C5AA160D-55B7-F536-93E0-CE4ED08DD55E}"/>
              </a:ext>
            </a:extLst>
          </p:cNvPr>
          <p:cNvPicPr>
            <a:picLocks noChangeAspect="1"/>
          </p:cNvPicPr>
          <p:nvPr/>
        </p:nvPicPr>
        <p:blipFill>
          <a:blip r:embed="rId2"/>
          <a:stretch>
            <a:fillRect/>
          </a:stretch>
        </p:blipFill>
        <p:spPr>
          <a:xfrm>
            <a:off x="692150" y="1166694"/>
            <a:ext cx="7759700" cy="3378200"/>
          </a:xfrm>
          <a:prstGeom prst="rect">
            <a:avLst/>
          </a:prstGeom>
        </p:spPr>
      </p:pic>
    </p:spTree>
    <p:extLst>
      <p:ext uri="{BB962C8B-B14F-4D97-AF65-F5344CB8AC3E}">
        <p14:creationId xmlns:p14="http://schemas.microsoft.com/office/powerpoint/2010/main" val="11872598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62B100-065D-AC8B-BC89-E1349B5C16FA}"/>
              </a:ext>
            </a:extLst>
          </p:cNvPr>
          <p:cNvSpPr>
            <a:spLocks noGrp="1"/>
          </p:cNvSpPr>
          <p:nvPr>
            <p:ph type="sldNum" sz="quarter" idx="12"/>
          </p:nvPr>
        </p:nvSpPr>
        <p:spPr/>
        <p:txBody>
          <a:bodyPr/>
          <a:lstStyle/>
          <a:p>
            <a:fld id="{7A304655-5D53-B746-8252-3F5A598C52D3}" type="slidenum">
              <a:rPr lang="en-CN" smtClean="0"/>
              <a:pPr/>
              <a:t>44</a:t>
            </a:fld>
            <a:endParaRPr lang="en-CN"/>
          </a:p>
        </p:txBody>
      </p:sp>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E54F3E1E-D985-F3DB-6644-F91249627612}"/>
                  </a:ext>
                </a:extLst>
              </p:cNvPr>
              <p:cNvSpPr>
                <a:spLocks noGrp="1"/>
              </p:cNvSpPr>
              <p:nvPr>
                <p:ph type="title"/>
              </p:nvPr>
            </p:nvSpPr>
            <p:spPr/>
            <p:txBody>
              <a:bodyPr/>
              <a:lstStyle/>
              <a:p>
                <a:r>
                  <a:rPr kumimoji="1" lang="zh-CN" altLang="en-US" dirty="0">
                    <a:solidFill>
                      <a:schemeClr val="bg1">
                        <a:lumMod val="95000"/>
                      </a:schemeClr>
                    </a:solidFill>
                  </a:rPr>
                  <a:t>环</a:t>
                </a:r>
                <a14:m>
                  <m:oMath xmlns:m="http://schemas.openxmlformats.org/officeDocument/2006/math">
                    <m:r>
                      <a:rPr kumimoji="1" lang="en-US" altLang="zh-CN" i="1" smtClean="0">
                        <a:solidFill>
                          <a:schemeClr val="bg1">
                            <a:lumMod val="95000"/>
                          </a:schemeClr>
                        </a:solidFill>
                        <a:latin typeface="Cambria Math" panose="02040503050406030204" pitchFamily="18" charset="0"/>
                        <a:ea typeface="Cambria Math" panose="02040503050406030204" pitchFamily="18" charset="0"/>
                      </a:rPr>
                      <m:t>ℤ</m:t>
                    </m:r>
                    <m:r>
                      <a:rPr kumimoji="1" lang="en-US" altLang="zh-CN" b="0" i="1" smtClean="0">
                        <a:solidFill>
                          <a:schemeClr val="bg1">
                            <a:lumMod val="95000"/>
                          </a:schemeClr>
                        </a:solidFill>
                        <a:latin typeface="Cambria Math" panose="02040503050406030204" pitchFamily="18" charset="0"/>
                        <a:ea typeface="Cambria Math" panose="02040503050406030204" pitchFamily="18" charset="0"/>
                      </a:rPr>
                      <m:t>[</m:t>
                    </m:r>
                    <m:r>
                      <a:rPr kumimoji="1" lang="en-US" altLang="zh-CN" b="0" i="1" smtClean="0">
                        <a:solidFill>
                          <a:schemeClr val="bg1">
                            <a:lumMod val="95000"/>
                          </a:schemeClr>
                        </a:solidFill>
                        <a:latin typeface="Cambria Math" panose="02040503050406030204" pitchFamily="18" charset="0"/>
                        <a:ea typeface="Cambria Math" panose="02040503050406030204" pitchFamily="18" charset="0"/>
                      </a:rPr>
                      <m:t>𝑛</m:t>
                    </m:r>
                    <m:r>
                      <a:rPr kumimoji="1" lang="en-US" altLang="zh-CN" b="0" i="1" smtClean="0">
                        <a:solidFill>
                          <a:schemeClr val="bg1">
                            <a:lumMod val="95000"/>
                          </a:schemeClr>
                        </a:solidFill>
                        <a:latin typeface="Cambria Math" panose="02040503050406030204" pitchFamily="18" charset="0"/>
                        <a:ea typeface="Cambria Math" panose="02040503050406030204" pitchFamily="18" charset="0"/>
                      </a:rPr>
                      <m:t>]</m:t>
                    </m:r>
                  </m:oMath>
                </a14:m>
                <a:endParaRPr kumimoji="1" lang="zh-CN" altLang="en-US" dirty="0">
                  <a:solidFill>
                    <a:schemeClr val="bg1">
                      <a:lumMod val="95000"/>
                    </a:schemeClr>
                  </a:solidFill>
                </a:endParaRPr>
              </a:p>
            </p:txBody>
          </p:sp>
        </mc:Choice>
        <mc:Fallback xmlns="">
          <p:sp>
            <p:nvSpPr>
              <p:cNvPr id="3" name="Title 2">
                <a:extLst>
                  <a:ext uri="{FF2B5EF4-FFF2-40B4-BE49-F238E27FC236}">
                    <a16:creationId xmlns:a16="http://schemas.microsoft.com/office/drawing/2014/main" id="{E54F3E1E-D985-F3DB-6644-F91249627612}"/>
                  </a:ext>
                </a:extLst>
              </p:cNvPr>
              <p:cNvSpPr>
                <a:spLocks noGrp="1" noRot="1" noChangeAspect="1" noMove="1" noResize="1" noEditPoints="1" noAdjustHandles="1" noChangeArrowheads="1" noChangeShapeType="1" noTextEdit="1"/>
              </p:cNvSpPr>
              <p:nvPr>
                <p:ph type="title"/>
              </p:nvPr>
            </p:nvSpPr>
            <p:spPr>
              <a:blipFill>
                <a:blip r:embed="rId2"/>
                <a:stretch>
                  <a:fillRect l="-2251" t="-18182" b="-21818"/>
                </a:stretch>
              </a:blipFill>
            </p:spPr>
            <p:txBody>
              <a:bodyPr/>
              <a:lstStyle/>
              <a:p>
                <a:r>
                  <a:rPr lang="zh-CN" altLang="en-US">
                    <a:noFill/>
                  </a:rPr>
                  <a:t> </a:t>
                </a:r>
              </a:p>
            </p:txBody>
          </p:sp>
        </mc:Fallback>
      </mc:AlternateContent>
      <p:sp>
        <p:nvSpPr>
          <p:cNvPr id="4" name="TextBox 3">
            <a:extLst>
              <a:ext uri="{FF2B5EF4-FFF2-40B4-BE49-F238E27FC236}">
                <a16:creationId xmlns:a16="http://schemas.microsoft.com/office/drawing/2014/main" id="{8251CCBF-A36E-C94F-71CF-B42EFC27284E}"/>
              </a:ext>
            </a:extLst>
          </p:cNvPr>
          <p:cNvSpPr txBox="1"/>
          <p:nvPr/>
        </p:nvSpPr>
        <p:spPr>
          <a:xfrm>
            <a:off x="859809" y="1323833"/>
            <a:ext cx="6006773" cy="369332"/>
          </a:xfrm>
          <a:prstGeom prst="rect">
            <a:avLst/>
          </a:prstGeom>
          <a:noFill/>
        </p:spPr>
        <p:txBody>
          <a:bodyPr wrap="none" rtlCol="0">
            <a:spAutoFit/>
          </a:bodyPr>
          <a:lstStyle/>
          <a:p>
            <a:r>
              <a:rPr kumimoji="1" lang="zh-CN" altLang="en-US" dirty="0"/>
              <a:t>问题</a:t>
            </a:r>
            <a:r>
              <a:rPr kumimoji="1" lang="en-US" altLang="zh-CN" dirty="0"/>
              <a:t>:</a:t>
            </a:r>
            <a:r>
              <a:rPr kumimoji="1" lang="zh-CN" altLang="en-US" dirty="0"/>
              <a:t> 这一切为什么会工作</a:t>
            </a:r>
            <a:r>
              <a:rPr kumimoji="1" lang="en-US" altLang="zh-CN" dirty="0"/>
              <a:t>?</a:t>
            </a:r>
            <a:r>
              <a:rPr kumimoji="1" lang="zh-CN" altLang="en-US" dirty="0"/>
              <a:t> 有没有其他结构同样也工作</a:t>
            </a:r>
            <a:r>
              <a:rPr kumimoji="1" lang="en-US" altLang="zh-CN" dirty="0"/>
              <a:t>?</a:t>
            </a:r>
            <a:r>
              <a:rPr kumimoji="1" lang="zh-CN" altLang="en-US" dirty="0"/>
              <a:t> </a:t>
            </a:r>
          </a:p>
        </p:txBody>
      </p:sp>
      <p:sp>
        <p:nvSpPr>
          <p:cNvPr id="5" name="TextBox 4">
            <a:extLst>
              <a:ext uri="{FF2B5EF4-FFF2-40B4-BE49-F238E27FC236}">
                <a16:creationId xmlns:a16="http://schemas.microsoft.com/office/drawing/2014/main" id="{FD16EF88-F916-A2B3-2E32-532C592D6659}"/>
              </a:ext>
            </a:extLst>
          </p:cNvPr>
          <p:cNvSpPr txBox="1"/>
          <p:nvPr/>
        </p:nvSpPr>
        <p:spPr>
          <a:xfrm>
            <a:off x="859809" y="2004612"/>
            <a:ext cx="1338828" cy="369332"/>
          </a:xfrm>
          <a:prstGeom prst="rect">
            <a:avLst/>
          </a:prstGeom>
          <a:noFill/>
        </p:spPr>
        <p:txBody>
          <a:bodyPr wrap="none" rtlCol="0">
            <a:spAutoFit/>
          </a:bodyPr>
          <a:lstStyle/>
          <a:p>
            <a:r>
              <a:rPr kumimoji="1" lang="zh-CN" altLang="en-US" dirty="0"/>
              <a:t>先引入记号</a:t>
            </a:r>
          </a:p>
        </p:txBody>
      </p:sp>
      <p:pic>
        <p:nvPicPr>
          <p:cNvPr id="6" name="Picture 5">
            <a:extLst>
              <a:ext uri="{FF2B5EF4-FFF2-40B4-BE49-F238E27FC236}">
                <a16:creationId xmlns:a16="http://schemas.microsoft.com/office/drawing/2014/main" id="{126986D5-AAD8-31B3-1915-4E9336BB79BF}"/>
              </a:ext>
            </a:extLst>
          </p:cNvPr>
          <p:cNvPicPr>
            <a:picLocks noChangeAspect="1"/>
          </p:cNvPicPr>
          <p:nvPr/>
        </p:nvPicPr>
        <p:blipFill>
          <a:blip r:embed="rId3"/>
          <a:stretch>
            <a:fillRect/>
          </a:stretch>
        </p:blipFill>
        <p:spPr>
          <a:xfrm>
            <a:off x="3073400" y="2189278"/>
            <a:ext cx="2997200" cy="901700"/>
          </a:xfrm>
          <a:prstGeom prst="rect">
            <a:avLst/>
          </a:prstGeom>
        </p:spPr>
      </p:pic>
      <p:pic>
        <p:nvPicPr>
          <p:cNvPr id="7" name="Picture 6">
            <a:extLst>
              <a:ext uri="{FF2B5EF4-FFF2-40B4-BE49-F238E27FC236}">
                <a16:creationId xmlns:a16="http://schemas.microsoft.com/office/drawing/2014/main" id="{36BC99BD-EE8D-D2D0-2629-328ADAA5DD00}"/>
              </a:ext>
            </a:extLst>
          </p:cNvPr>
          <p:cNvPicPr>
            <a:picLocks noChangeAspect="1"/>
          </p:cNvPicPr>
          <p:nvPr/>
        </p:nvPicPr>
        <p:blipFill>
          <a:blip r:embed="rId4"/>
          <a:stretch>
            <a:fillRect/>
          </a:stretch>
        </p:blipFill>
        <p:spPr>
          <a:xfrm>
            <a:off x="615950" y="3013733"/>
            <a:ext cx="7899400" cy="1409700"/>
          </a:xfrm>
          <a:prstGeom prst="rect">
            <a:avLst/>
          </a:prstGeom>
        </p:spPr>
      </p:pic>
    </p:spTree>
    <p:extLst>
      <p:ext uri="{BB962C8B-B14F-4D97-AF65-F5344CB8AC3E}">
        <p14:creationId xmlns:p14="http://schemas.microsoft.com/office/powerpoint/2010/main" val="3635181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62B100-065D-AC8B-BC89-E1349B5C16FA}"/>
              </a:ext>
            </a:extLst>
          </p:cNvPr>
          <p:cNvSpPr>
            <a:spLocks noGrp="1"/>
          </p:cNvSpPr>
          <p:nvPr>
            <p:ph type="sldNum" sz="quarter" idx="12"/>
          </p:nvPr>
        </p:nvSpPr>
        <p:spPr/>
        <p:txBody>
          <a:bodyPr/>
          <a:lstStyle/>
          <a:p>
            <a:fld id="{7A304655-5D53-B746-8252-3F5A598C52D3}" type="slidenum">
              <a:rPr lang="en-CN" smtClean="0"/>
              <a:pPr/>
              <a:t>45</a:t>
            </a:fld>
            <a:endParaRPr lang="en-CN"/>
          </a:p>
        </p:txBody>
      </p:sp>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E54F3E1E-D985-F3DB-6644-F91249627612}"/>
                  </a:ext>
                </a:extLst>
              </p:cNvPr>
              <p:cNvSpPr>
                <a:spLocks noGrp="1"/>
              </p:cNvSpPr>
              <p:nvPr>
                <p:ph type="title"/>
              </p:nvPr>
            </p:nvSpPr>
            <p:spPr/>
            <p:txBody>
              <a:bodyPr/>
              <a:lstStyle/>
              <a:p>
                <a:r>
                  <a:rPr kumimoji="1" lang="zh-CN" altLang="en-US" dirty="0"/>
                  <a:t>环</a:t>
                </a:r>
                <a14:m>
                  <m:oMath xmlns:m="http://schemas.openxmlformats.org/officeDocument/2006/math">
                    <m:r>
                      <a:rPr kumimoji="1" lang="en-US" altLang="zh-CN" i="1" smtClean="0">
                        <a:latin typeface="Cambria Math" panose="02040503050406030204" pitchFamily="18" charset="0"/>
                        <a:ea typeface="Cambria Math" panose="02040503050406030204" pitchFamily="18" charset="0"/>
                      </a:rPr>
                      <m:t>ℤ</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𝑛</m:t>
                    </m:r>
                    <m:r>
                      <a:rPr kumimoji="1" lang="en-US" altLang="zh-CN" b="0" i="1" smtClean="0">
                        <a:latin typeface="Cambria Math" panose="02040503050406030204" pitchFamily="18" charset="0"/>
                        <a:ea typeface="Cambria Math" panose="02040503050406030204" pitchFamily="18" charset="0"/>
                      </a:rPr>
                      <m:t>]</m:t>
                    </m:r>
                  </m:oMath>
                </a14:m>
                <a:endParaRPr kumimoji="1" lang="zh-CN" altLang="en-US" dirty="0"/>
              </a:p>
            </p:txBody>
          </p:sp>
        </mc:Choice>
        <mc:Fallback xmlns="">
          <p:sp>
            <p:nvSpPr>
              <p:cNvPr id="3" name="Title 2">
                <a:extLst>
                  <a:ext uri="{FF2B5EF4-FFF2-40B4-BE49-F238E27FC236}">
                    <a16:creationId xmlns:a16="http://schemas.microsoft.com/office/drawing/2014/main" id="{E54F3E1E-D985-F3DB-6644-F91249627612}"/>
                  </a:ext>
                </a:extLst>
              </p:cNvPr>
              <p:cNvSpPr>
                <a:spLocks noGrp="1" noRot="1" noChangeAspect="1" noMove="1" noResize="1" noEditPoints="1" noAdjustHandles="1" noChangeArrowheads="1" noChangeShapeType="1" noTextEdit="1"/>
              </p:cNvSpPr>
              <p:nvPr>
                <p:ph type="title"/>
              </p:nvPr>
            </p:nvSpPr>
            <p:spPr>
              <a:blipFill>
                <a:blip r:embed="rId2"/>
                <a:stretch>
                  <a:fillRect l="-2251" t="-18182" b="-21818"/>
                </a:stretch>
              </a:blipFill>
            </p:spPr>
            <p:txBody>
              <a:bodyPr/>
              <a:lstStyle/>
              <a:p>
                <a:r>
                  <a:rPr lang="zh-CN" altLang="en-US">
                    <a:noFill/>
                  </a:rPr>
                  <a:t> </a:t>
                </a:r>
              </a:p>
            </p:txBody>
          </p:sp>
        </mc:Fallback>
      </mc:AlternateContent>
      <p:sp>
        <p:nvSpPr>
          <p:cNvPr id="4" name="TextBox 3">
            <a:extLst>
              <a:ext uri="{FF2B5EF4-FFF2-40B4-BE49-F238E27FC236}">
                <a16:creationId xmlns:a16="http://schemas.microsoft.com/office/drawing/2014/main" id="{8251CCBF-A36E-C94F-71CF-B42EFC27284E}"/>
              </a:ext>
            </a:extLst>
          </p:cNvPr>
          <p:cNvSpPr txBox="1"/>
          <p:nvPr/>
        </p:nvSpPr>
        <p:spPr>
          <a:xfrm>
            <a:off x="859809" y="1323833"/>
            <a:ext cx="6006773" cy="369332"/>
          </a:xfrm>
          <a:prstGeom prst="rect">
            <a:avLst/>
          </a:prstGeom>
          <a:noFill/>
        </p:spPr>
        <p:txBody>
          <a:bodyPr wrap="none" rtlCol="0">
            <a:spAutoFit/>
          </a:bodyPr>
          <a:lstStyle/>
          <a:p>
            <a:r>
              <a:rPr kumimoji="1" lang="zh-CN" altLang="en-US" dirty="0"/>
              <a:t>问题</a:t>
            </a:r>
            <a:r>
              <a:rPr kumimoji="1" lang="en-US" altLang="zh-CN" dirty="0"/>
              <a:t>:</a:t>
            </a:r>
            <a:r>
              <a:rPr kumimoji="1" lang="zh-CN" altLang="en-US" dirty="0"/>
              <a:t> 这一切为什么会工作</a:t>
            </a:r>
            <a:r>
              <a:rPr kumimoji="1" lang="en-US" altLang="zh-CN" dirty="0"/>
              <a:t>?</a:t>
            </a:r>
            <a:r>
              <a:rPr kumimoji="1" lang="zh-CN" altLang="en-US" dirty="0"/>
              <a:t> 有没有其他结构同样也工作</a:t>
            </a:r>
            <a:r>
              <a:rPr kumimoji="1" lang="en-US" altLang="zh-CN" dirty="0"/>
              <a:t>?</a:t>
            </a:r>
            <a:r>
              <a:rPr kumimoji="1" lang="zh-CN" altLang="en-US" dirty="0"/>
              <a:t> </a:t>
            </a:r>
          </a:p>
        </p:txBody>
      </p:sp>
      <p:pic>
        <p:nvPicPr>
          <p:cNvPr id="8" name="Picture 7">
            <a:extLst>
              <a:ext uri="{FF2B5EF4-FFF2-40B4-BE49-F238E27FC236}">
                <a16:creationId xmlns:a16="http://schemas.microsoft.com/office/drawing/2014/main" id="{9A4D4542-35C4-A4B6-8437-6BF1FAFF457C}"/>
              </a:ext>
            </a:extLst>
          </p:cNvPr>
          <p:cNvPicPr>
            <a:picLocks noChangeAspect="1"/>
          </p:cNvPicPr>
          <p:nvPr/>
        </p:nvPicPr>
        <p:blipFill>
          <a:blip r:embed="rId3"/>
          <a:stretch>
            <a:fillRect/>
          </a:stretch>
        </p:blipFill>
        <p:spPr>
          <a:xfrm>
            <a:off x="1111250" y="2257567"/>
            <a:ext cx="6921500" cy="3276600"/>
          </a:xfrm>
          <a:prstGeom prst="rect">
            <a:avLst/>
          </a:prstGeom>
        </p:spPr>
      </p:pic>
    </p:spTree>
    <p:extLst>
      <p:ext uri="{BB962C8B-B14F-4D97-AF65-F5344CB8AC3E}">
        <p14:creationId xmlns:p14="http://schemas.microsoft.com/office/powerpoint/2010/main" val="778456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752A8C-47D5-3022-6534-8D7DCD197818}"/>
              </a:ext>
            </a:extLst>
          </p:cNvPr>
          <p:cNvSpPr>
            <a:spLocks noGrp="1"/>
          </p:cNvSpPr>
          <p:nvPr>
            <p:ph type="sldNum" sz="quarter" idx="12"/>
          </p:nvPr>
        </p:nvSpPr>
        <p:spPr/>
        <p:txBody>
          <a:bodyPr/>
          <a:lstStyle/>
          <a:p>
            <a:fld id="{7A304655-5D53-B746-8252-3F5A598C52D3}" type="slidenum">
              <a:rPr lang="en-CN" smtClean="0"/>
              <a:pPr/>
              <a:t>46</a:t>
            </a:fld>
            <a:endParaRPr lang="en-CN"/>
          </a:p>
        </p:txBody>
      </p:sp>
      <p:sp>
        <p:nvSpPr>
          <p:cNvPr id="8" name="Title 2">
            <a:extLst>
              <a:ext uri="{FF2B5EF4-FFF2-40B4-BE49-F238E27FC236}">
                <a16:creationId xmlns:a16="http://schemas.microsoft.com/office/drawing/2014/main" id="{9339AA29-2A0C-AD3C-FBD2-6232BBF604AC}"/>
              </a:ext>
            </a:extLst>
          </p:cNvPr>
          <p:cNvSpPr>
            <a:spLocks noGrp="1"/>
          </p:cNvSpPr>
          <p:nvPr>
            <p:ph type="title"/>
          </p:nvPr>
        </p:nvSpPr>
        <p:spPr>
          <a:xfrm>
            <a:off x="628650" y="365127"/>
            <a:ext cx="7886700" cy="675397"/>
          </a:xfrm>
        </p:spPr>
        <p:txBody>
          <a:bodyPr/>
          <a:lstStyle/>
          <a:p>
            <a:r>
              <a:rPr kumimoji="1" lang="zh-CN" altLang="en-US" dirty="0"/>
              <a:t>关于</a:t>
            </a:r>
            <a:r>
              <a:rPr kumimoji="1" lang="en-US" altLang="zh-CN" dirty="0"/>
              <a:t>Alan</a:t>
            </a:r>
            <a:r>
              <a:rPr kumimoji="1" lang="zh-CN" altLang="en-US" dirty="0"/>
              <a:t> </a:t>
            </a:r>
            <a:r>
              <a:rPr kumimoji="1" lang="en-US" altLang="zh-CN" dirty="0"/>
              <a:t>Turing</a:t>
            </a:r>
            <a:r>
              <a:rPr kumimoji="1" lang="zh-CN" altLang="en-US" dirty="0"/>
              <a:t>的故事</a:t>
            </a:r>
            <a:r>
              <a:rPr kumimoji="1" lang="en-US" altLang="zh-CN" dirty="0"/>
              <a:t>(2)</a:t>
            </a:r>
            <a:endParaRPr kumimoji="1" lang="zh-CN" altLang="en-US" dirty="0"/>
          </a:p>
        </p:txBody>
      </p:sp>
      <p:sp>
        <p:nvSpPr>
          <p:cNvPr id="9" name="TextBox 8">
            <a:extLst>
              <a:ext uri="{FF2B5EF4-FFF2-40B4-BE49-F238E27FC236}">
                <a16:creationId xmlns:a16="http://schemas.microsoft.com/office/drawing/2014/main" id="{B72DF233-85F6-65B3-421A-1BB5041217A3}"/>
              </a:ext>
            </a:extLst>
          </p:cNvPr>
          <p:cNvSpPr txBox="1"/>
          <p:nvPr/>
        </p:nvSpPr>
        <p:spPr>
          <a:xfrm>
            <a:off x="628650" y="1214651"/>
            <a:ext cx="3903633" cy="369332"/>
          </a:xfrm>
          <a:prstGeom prst="rect">
            <a:avLst/>
          </a:prstGeom>
          <a:noFill/>
        </p:spPr>
        <p:txBody>
          <a:bodyPr wrap="none" rtlCol="0">
            <a:spAutoFit/>
          </a:bodyPr>
          <a:lstStyle/>
          <a:p>
            <a:r>
              <a:rPr kumimoji="1" lang="zh-CN" altLang="en-US" dirty="0"/>
              <a:t>我们来做一个英语阅读</a:t>
            </a:r>
            <a:r>
              <a:rPr kumimoji="1" lang="en-US" altLang="zh-CN" dirty="0"/>
              <a:t>!</a:t>
            </a:r>
            <a:r>
              <a:rPr kumimoji="1" lang="zh-CN" altLang="en-US" dirty="0"/>
              <a:t> 但是很好玩</a:t>
            </a:r>
            <a:r>
              <a:rPr kumimoji="1" lang="en-US" altLang="zh-CN" dirty="0"/>
              <a:t>!</a:t>
            </a:r>
            <a:r>
              <a:rPr kumimoji="1" lang="zh-CN" altLang="en-US" dirty="0"/>
              <a:t> </a:t>
            </a:r>
          </a:p>
        </p:txBody>
      </p:sp>
      <p:sp>
        <p:nvSpPr>
          <p:cNvPr id="11" name="TextBox 10">
            <a:extLst>
              <a:ext uri="{FF2B5EF4-FFF2-40B4-BE49-F238E27FC236}">
                <a16:creationId xmlns:a16="http://schemas.microsoft.com/office/drawing/2014/main" id="{EDF097A5-1FC0-D2BB-AA08-4924661C5F40}"/>
              </a:ext>
            </a:extLst>
          </p:cNvPr>
          <p:cNvSpPr txBox="1"/>
          <p:nvPr/>
        </p:nvSpPr>
        <p:spPr>
          <a:xfrm>
            <a:off x="711763" y="1758110"/>
            <a:ext cx="4585648" cy="4524315"/>
          </a:xfrm>
          <a:prstGeom prst="rect">
            <a:avLst/>
          </a:prstGeom>
          <a:noFill/>
        </p:spPr>
        <p:txBody>
          <a:bodyPr wrap="square">
            <a:spAutoFit/>
          </a:bodyPr>
          <a:lstStyle/>
          <a:p>
            <a:r>
              <a:rPr lang="en-US" dirty="0"/>
              <a:t>In 1940, France had fallen before Hitler’s army, and Britain stood alone against the Nazis in western Europe. British resistance depended on a steady flow of supplies brought across the north Atlantic from the United States by </a:t>
            </a:r>
            <a:r>
              <a:rPr lang="en-US" dirty="0">
                <a:solidFill>
                  <a:schemeClr val="accent6"/>
                </a:solidFill>
              </a:rPr>
              <a:t>convoys</a:t>
            </a:r>
            <a:r>
              <a:rPr lang="en-US" altLang="zh-CN" dirty="0">
                <a:solidFill>
                  <a:schemeClr val="accent6"/>
                </a:solidFill>
              </a:rPr>
              <a:t>(teams)</a:t>
            </a:r>
            <a:r>
              <a:rPr lang="en-US" dirty="0"/>
              <a:t> of ships. These convoys were engaged in a cat-and-mouse game with German “U-boats” —</a:t>
            </a:r>
            <a:r>
              <a:rPr lang="en-US" dirty="0">
                <a:solidFill>
                  <a:schemeClr val="accent6"/>
                </a:solidFill>
              </a:rPr>
              <a:t>submarines</a:t>
            </a:r>
            <a:r>
              <a:rPr lang="en-US" altLang="zh-CN" dirty="0">
                <a:solidFill>
                  <a:schemeClr val="accent6"/>
                </a:solidFill>
              </a:rPr>
              <a:t>(boats</a:t>
            </a:r>
            <a:r>
              <a:rPr lang="zh-CN" altLang="en-US" dirty="0">
                <a:solidFill>
                  <a:schemeClr val="accent6"/>
                </a:solidFill>
              </a:rPr>
              <a:t> </a:t>
            </a:r>
            <a:r>
              <a:rPr lang="en-US" altLang="zh-CN" dirty="0">
                <a:solidFill>
                  <a:schemeClr val="accent6"/>
                </a:solidFill>
              </a:rPr>
              <a:t>travel</a:t>
            </a:r>
            <a:r>
              <a:rPr lang="zh-CN" altLang="en-US" dirty="0">
                <a:solidFill>
                  <a:schemeClr val="accent6"/>
                </a:solidFill>
              </a:rPr>
              <a:t> </a:t>
            </a:r>
            <a:r>
              <a:rPr lang="en-US" altLang="zh-CN" dirty="0">
                <a:solidFill>
                  <a:schemeClr val="accent6"/>
                </a:solidFill>
              </a:rPr>
              <a:t>underwater)</a:t>
            </a:r>
            <a:r>
              <a:rPr lang="en-US" dirty="0"/>
              <a:t>—which </a:t>
            </a:r>
            <a:r>
              <a:rPr lang="en-US" dirty="0">
                <a:solidFill>
                  <a:schemeClr val="accent6"/>
                </a:solidFill>
              </a:rPr>
              <a:t>prowled</a:t>
            </a:r>
            <a:r>
              <a:rPr lang="en-US" altLang="zh-CN" dirty="0">
                <a:solidFill>
                  <a:schemeClr val="accent6"/>
                </a:solidFill>
              </a:rPr>
              <a:t>(move</a:t>
            </a:r>
            <a:r>
              <a:rPr lang="zh-CN" altLang="en-US" dirty="0">
                <a:solidFill>
                  <a:schemeClr val="accent6"/>
                </a:solidFill>
              </a:rPr>
              <a:t> </a:t>
            </a:r>
            <a:r>
              <a:rPr lang="en-US" altLang="zh-CN" dirty="0">
                <a:solidFill>
                  <a:schemeClr val="accent6"/>
                </a:solidFill>
              </a:rPr>
              <a:t>to</a:t>
            </a:r>
            <a:r>
              <a:rPr lang="zh-CN" altLang="en-US" dirty="0">
                <a:solidFill>
                  <a:schemeClr val="accent6"/>
                </a:solidFill>
              </a:rPr>
              <a:t> </a:t>
            </a:r>
            <a:r>
              <a:rPr lang="en-US" altLang="zh-CN" dirty="0">
                <a:solidFill>
                  <a:schemeClr val="accent6"/>
                </a:solidFill>
              </a:rPr>
              <a:t>seek</a:t>
            </a:r>
            <a:r>
              <a:rPr lang="zh-CN" altLang="en-US" dirty="0">
                <a:solidFill>
                  <a:schemeClr val="accent6"/>
                </a:solidFill>
              </a:rPr>
              <a:t> </a:t>
            </a:r>
            <a:r>
              <a:rPr lang="en-US" altLang="zh-CN" dirty="0">
                <a:solidFill>
                  <a:schemeClr val="accent6"/>
                </a:solidFill>
              </a:rPr>
              <a:t>pray)</a:t>
            </a:r>
            <a:r>
              <a:rPr lang="en-US" dirty="0"/>
              <a:t> the Atlantic, trying to sink supply ships and starve Britain into submission. The outcome of this struggle </a:t>
            </a:r>
            <a:r>
              <a:rPr lang="en-US" dirty="0">
                <a:solidFill>
                  <a:schemeClr val="accent6"/>
                </a:solidFill>
              </a:rPr>
              <a:t>pivoted</a:t>
            </a:r>
            <a:r>
              <a:rPr lang="en-US" altLang="zh-CN" dirty="0">
                <a:solidFill>
                  <a:schemeClr val="accent6"/>
                </a:solidFill>
              </a:rPr>
              <a:t>(based)</a:t>
            </a:r>
            <a:r>
              <a:rPr lang="en-US" dirty="0"/>
              <a:t> on a balance of information: could the Germans locate convoys better than the Allies could locate U-boats, or vice versa?</a:t>
            </a:r>
            <a:endParaRPr lang="zh-CN" altLang="en-US" dirty="0"/>
          </a:p>
        </p:txBody>
      </p:sp>
      <p:pic>
        <p:nvPicPr>
          <p:cNvPr id="12" name="Picture 11">
            <a:extLst>
              <a:ext uri="{FF2B5EF4-FFF2-40B4-BE49-F238E27FC236}">
                <a16:creationId xmlns:a16="http://schemas.microsoft.com/office/drawing/2014/main" id="{63A7AB5F-61AF-9B1D-B4EE-A7EFBD856456}"/>
              </a:ext>
            </a:extLst>
          </p:cNvPr>
          <p:cNvPicPr>
            <a:picLocks noChangeAspect="1"/>
          </p:cNvPicPr>
          <p:nvPr/>
        </p:nvPicPr>
        <p:blipFill>
          <a:blip r:embed="rId2"/>
          <a:stretch>
            <a:fillRect/>
          </a:stretch>
        </p:blipFill>
        <p:spPr>
          <a:xfrm>
            <a:off x="5562837" y="1579776"/>
            <a:ext cx="3160451" cy="2688609"/>
          </a:xfrm>
          <a:prstGeom prst="rect">
            <a:avLst/>
          </a:prstGeom>
        </p:spPr>
      </p:pic>
    </p:spTree>
    <p:extLst>
      <p:ext uri="{BB962C8B-B14F-4D97-AF65-F5344CB8AC3E}">
        <p14:creationId xmlns:p14="http://schemas.microsoft.com/office/powerpoint/2010/main" val="38792363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752A8C-47D5-3022-6534-8D7DCD197818}"/>
              </a:ext>
            </a:extLst>
          </p:cNvPr>
          <p:cNvSpPr>
            <a:spLocks noGrp="1"/>
          </p:cNvSpPr>
          <p:nvPr>
            <p:ph type="sldNum" sz="quarter" idx="12"/>
          </p:nvPr>
        </p:nvSpPr>
        <p:spPr/>
        <p:txBody>
          <a:bodyPr/>
          <a:lstStyle/>
          <a:p>
            <a:fld id="{7A304655-5D53-B746-8252-3F5A598C52D3}" type="slidenum">
              <a:rPr lang="en-CN" smtClean="0"/>
              <a:pPr/>
              <a:t>47</a:t>
            </a:fld>
            <a:endParaRPr lang="en-CN"/>
          </a:p>
        </p:txBody>
      </p:sp>
      <p:sp>
        <p:nvSpPr>
          <p:cNvPr id="8" name="Title 2">
            <a:extLst>
              <a:ext uri="{FF2B5EF4-FFF2-40B4-BE49-F238E27FC236}">
                <a16:creationId xmlns:a16="http://schemas.microsoft.com/office/drawing/2014/main" id="{9339AA29-2A0C-AD3C-FBD2-6232BBF604AC}"/>
              </a:ext>
            </a:extLst>
          </p:cNvPr>
          <p:cNvSpPr>
            <a:spLocks noGrp="1"/>
          </p:cNvSpPr>
          <p:nvPr>
            <p:ph type="title"/>
          </p:nvPr>
        </p:nvSpPr>
        <p:spPr>
          <a:xfrm>
            <a:off x="628650" y="365127"/>
            <a:ext cx="7886700" cy="675397"/>
          </a:xfrm>
        </p:spPr>
        <p:txBody>
          <a:bodyPr/>
          <a:lstStyle/>
          <a:p>
            <a:r>
              <a:rPr kumimoji="1" lang="zh-CN" altLang="en-US" dirty="0"/>
              <a:t>关于</a:t>
            </a:r>
            <a:r>
              <a:rPr kumimoji="1" lang="en-US" altLang="zh-CN" dirty="0"/>
              <a:t>Alan</a:t>
            </a:r>
            <a:r>
              <a:rPr kumimoji="1" lang="zh-CN" altLang="en-US" dirty="0"/>
              <a:t> </a:t>
            </a:r>
            <a:r>
              <a:rPr kumimoji="1" lang="en-US" altLang="zh-CN" dirty="0"/>
              <a:t>Turing</a:t>
            </a:r>
            <a:r>
              <a:rPr kumimoji="1" lang="zh-CN" altLang="en-US" dirty="0"/>
              <a:t>的故事</a:t>
            </a:r>
            <a:r>
              <a:rPr kumimoji="1" lang="en-US" altLang="zh-CN" dirty="0"/>
              <a:t>(2)</a:t>
            </a:r>
            <a:endParaRPr kumimoji="1" lang="zh-CN" altLang="en-US" dirty="0"/>
          </a:p>
        </p:txBody>
      </p:sp>
      <p:sp>
        <p:nvSpPr>
          <p:cNvPr id="9" name="TextBox 8">
            <a:extLst>
              <a:ext uri="{FF2B5EF4-FFF2-40B4-BE49-F238E27FC236}">
                <a16:creationId xmlns:a16="http://schemas.microsoft.com/office/drawing/2014/main" id="{B72DF233-85F6-65B3-421A-1BB5041217A3}"/>
              </a:ext>
            </a:extLst>
          </p:cNvPr>
          <p:cNvSpPr txBox="1"/>
          <p:nvPr/>
        </p:nvSpPr>
        <p:spPr>
          <a:xfrm>
            <a:off x="628650" y="1214651"/>
            <a:ext cx="3903633" cy="369332"/>
          </a:xfrm>
          <a:prstGeom prst="rect">
            <a:avLst/>
          </a:prstGeom>
          <a:noFill/>
        </p:spPr>
        <p:txBody>
          <a:bodyPr wrap="none" rtlCol="0">
            <a:spAutoFit/>
          </a:bodyPr>
          <a:lstStyle/>
          <a:p>
            <a:r>
              <a:rPr kumimoji="1" lang="zh-CN" altLang="en-US" dirty="0"/>
              <a:t>我们来做一个英语阅读</a:t>
            </a:r>
            <a:r>
              <a:rPr kumimoji="1" lang="en-US" altLang="zh-CN" dirty="0"/>
              <a:t>!</a:t>
            </a:r>
            <a:r>
              <a:rPr kumimoji="1" lang="zh-CN" altLang="en-US" dirty="0"/>
              <a:t> 但是很好玩</a:t>
            </a:r>
            <a:r>
              <a:rPr kumimoji="1" lang="en-US" altLang="zh-CN" dirty="0"/>
              <a:t>!</a:t>
            </a:r>
            <a:r>
              <a:rPr kumimoji="1" lang="zh-CN" altLang="en-US" dirty="0"/>
              <a:t> </a:t>
            </a:r>
          </a:p>
        </p:txBody>
      </p:sp>
      <p:sp>
        <p:nvSpPr>
          <p:cNvPr id="11" name="TextBox 10">
            <a:extLst>
              <a:ext uri="{FF2B5EF4-FFF2-40B4-BE49-F238E27FC236}">
                <a16:creationId xmlns:a16="http://schemas.microsoft.com/office/drawing/2014/main" id="{EDF097A5-1FC0-D2BB-AA08-4924661C5F40}"/>
              </a:ext>
            </a:extLst>
          </p:cNvPr>
          <p:cNvSpPr txBox="1"/>
          <p:nvPr/>
        </p:nvSpPr>
        <p:spPr>
          <a:xfrm>
            <a:off x="711763" y="1758110"/>
            <a:ext cx="4585648" cy="4524315"/>
          </a:xfrm>
          <a:prstGeom prst="rect">
            <a:avLst/>
          </a:prstGeom>
          <a:noFill/>
        </p:spPr>
        <p:txBody>
          <a:bodyPr wrap="square">
            <a:spAutoFit/>
          </a:bodyPr>
          <a:lstStyle/>
          <a:p>
            <a:r>
              <a:rPr lang="en-US" dirty="0"/>
              <a:t>Germany lost.</a:t>
            </a:r>
          </a:p>
          <a:p>
            <a:endParaRPr lang="en-US" altLang="zh-CN" dirty="0"/>
          </a:p>
          <a:p>
            <a:r>
              <a:rPr lang="en-US" dirty="0"/>
              <a:t>A critical reason behind Germany’s loss was not made public until 1974: Germany’s </a:t>
            </a:r>
            <a:r>
              <a:rPr lang="en-US" dirty="0">
                <a:solidFill>
                  <a:schemeClr val="accent6"/>
                </a:solidFill>
              </a:rPr>
              <a:t>naval</a:t>
            </a:r>
            <a:r>
              <a:rPr lang="en-US" altLang="zh-CN" dirty="0">
                <a:solidFill>
                  <a:schemeClr val="accent6"/>
                </a:solidFill>
              </a:rPr>
              <a:t>(secret)</a:t>
            </a:r>
            <a:r>
              <a:rPr lang="en-US" dirty="0"/>
              <a:t> code, </a:t>
            </a:r>
            <a:r>
              <a:rPr lang="en-US" i="1" dirty="0"/>
              <a:t>Enigma</a:t>
            </a:r>
            <a:r>
              <a:rPr lang="en-US" dirty="0"/>
              <a:t>, had been broken by the </a:t>
            </a:r>
            <a:r>
              <a:rPr lang="en-US" i="1" dirty="0"/>
              <a:t>Polish Cipher Bureau</a:t>
            </a:r>
            <a:r>
              <a:rPr lang="en-US" dirty="0"/>
              <a:t>, and the secret had been turned over to the British a few weeks before the Nazi invasion of Poland in 1939.</a:t>
            </a:r>
          </a:p>
          <a:p>
            <a:endParaRPr lang="en-US" altLang="zh-CN" dirty="0"/>
          </a:p>
          <a:p>
            <a:r>
              <a:rPr lang="en-US" dirty="0"/>
              <a:t>Throughout much of the war, the Allies were able to route convoys around German submarines by listening in to German communications. The British government didn’t explain how Enigma was broken until 1996.</a:t>
            </a:r>
            <a:endParaRPr lang="zh-CN" altLang="en-US" dirty="0"/>
          </a:p>
        </p:txBody>
      </p:sp>
      <p:pic>
        <p:nvPicPr>
          <p:cNvPr id="12" name="Picture 11">
            <a:extLst>
              <a:ext uri="{FF2B5EF4-FFF2-40B4-BE49-F238E27FC236}">
                <a16:creationId xmlns:a16="http://schemas.microsoft.com/office/drawing/2014/main" id="{63A7AB5F-61AF-9B1D-B4EE-A7EFBD856456}"/>
              </a:ext>
            </a:extLst>
          </p:cNvPr>
          <p:cNvPicPr>
            <a:picLocks noChangeAspect="1"/>
          </p:cNvPicPr>
          <p:nvPr/>
        </p:nvPicPr>
        <p:blipFill>
          <a:blip r:embed="rId2"/>
          <a:stretch>
            <a:fillRect/>
          </a:stretch>
        </p:blipFill>
        <p:spPr>
          <a:xfrm>
            <a:off x="5562837" y="1579776"/>
            <a:ext cx="3160451" cy="2688609"/>
          </a:xfrm>
          <a:prstGeom prst="rect">
            <a:avLst/>
          </a:prstGeom>
        </p:spPr>
      </p:pic>
    </p:spTree>
    <p:extLst>
      <p:ext uri="{BB962C8B-B14F-4D97-AF65-F5344CB8AC3E}">
        <p14:creationId xmlns:p14="http://schemas.microsoft.com/office/powerpoint/2010/main" val="5925007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752A8C-47D5-3022-6534-8D7DCD197818}"/>
              </a:ext>
            </a:extLst>
          </p:cNvPr>
          <p:cNvSpPr>
            <a:spLocks noGrp="1"/>
          </p:cNvSpPr>
          <p:nvPr>
            <p:ph type="sldNum" sz="quarter" idx="12"/>
          </p:nvPr>
        </p:nvSpPr>
        <p:spPr/>
        <p:txBody>
          <a:bodyPr/>
          <a:lstStyle/>
          <a:p>
            <a:fld id="{7A304655-5D53-B746-8252-3F5A598C52D3}" type="slidenum">
              <a:rPr lang="en-CN" smtClean="0"/>
              <a:pPr/>
              <a:t>48</a:t>
            </a:fld>
            <a:endParaRPr lang="en-CN"/>
          </a:p>
        </p:txBody>
      </p:sp>
      <p:sp>
        <p:nvSpPr>
          <p:cNvPr id="8" name="Title 2">
            <a:extLst>
              <a:ext uri="{FF2B5EF4-FFF2-40B4-BE49-F238E27FC236}">
                <a16:creationId xmlns:a16="http://schemas.microsoft.com/office/drawing/2014/main" id="{9339AA29-2A0C-AD3C-FBD2-6232BBF604AC}"/>
              </a:ext>
            </a:extLst>
          </p:cNvPr>
          <p:cNvSpPr>
            <a:spLocks noGrp="1"/>
          </p:cNvSpPr>
          <p:nvPr>
            <p:ph type="title"/>
          </p:nvPr>
        </p:nvSpPr>
        <p:spPr>
          <a:xfrm>
            <a:off x="628650" y="365127"/>
            <a:ext cx="7886700" cy="675397"/>
          </a:xfrm>
        </p:spPr>
        <p:txBody>
          <a:bodyPr/>
          <a:lstStyle/>
          <a:p>
            <a:r>
              <a:rPr kumimoji="1" lang="zh-CN" altLang="en-US" dirty="0"/>
              <a:t>关于</a:t>
            </a:r>
            <a:r>
              <a:rPr kumimoji="1" lang="en-US" altLang="zh-CN" dirty="0"/>
              <a:t>Alan</a:t>
            </a:r>
            <a:r>
              <a:rPr kumimoji="1" lang="zh-CN" altLang="en-US" dirty="0"/>
              <a:t> </a:t>
            </a:r>
            <a:r>
              <a:rPr kumimoji="1" lang="en-US" altLang="zh-CN" dirty="0"/>
              <a:t>Turing</a:t>
            </a:r>
            <a:r>
              <a:rPr kumimoji="1" lang="zh-CN" altLang="en-US" dirty="0"/>
              <a:t>的故事</a:t>
            </a:r>
            <a:r>
              <a:rPr kumimoji="1" lang="en-US" altLang="zh-CN" dirty="0"/>
              <a:t>(2)</a:t>
            </a:r>
            <a:endParaRPr kumimoji="1" lang="zh-CN" altLang="en-US" dirty="0"/>
          </a:p>
        </p:txBody>
      </p:sp>
      <p:sp>
        <p:nvSpPr>
          <p:cNvPr id="9" name="TextBox 8">
            <a:extLst>
              <a:ext uri="{FF2B5EF4-FFF2-40B4-BE49-F238E27FC236}">
                <a16:creationId xmlns:a16="http://schemas.microsoft.com/office/drawing/2014/main" id="{B72DF233-85F6-65B3-421A-1BB5041217A3}"/>
              </a:ext>
            </a:extLst>
          </p:cNvPr>
          <p:cNvSpPr txBox="1"/>
          <p:nvPr/>
        </p:nvSpPr>
        <p:spPr>
          <a:xfrm>
            <a:off x="628650" y="1214651"/>
            <a:ext cx="3903633" cy="369332"/>
          </a:xfrm>
          <a:prstGeom prst="rect">
            <a:avLst/>
          </a:prstGeom>
          <a:noFill/>
        </p:spPr>
        <p:txBody>
          <a:bodyPr wrap="none" rtlCol="0">
            <a:spAutoFit/>
          </a:bodyPr>
          <a:lstStyle/>
          <a:p>
            <a:r>
              <a:rPr kumimoji="1" lang="zh-CN" altLang="en-US" dirty="0"/>
              <a:t>我们来做一个英语阅读</a:t>
            </a:r>
            <a:r>
              <a:rPr kumimoji="1" lang="en-US" altLang="zh-CN" dirty="0"/>
              <a:t>!</a:t>
            </a:r>
            <a:r>
              <a:rPr kumimoji="1" lang="zh-CN" altLang="en-US" dirty="0"/>
              <a:t> 但是很好玩</a:t>
            </a:r>
            <a:r>
              <a:rPr kumimoji="1" lang="en-US" altLang="zh-CN" dirty="0"/>
              <a:t>!</a:t>
            </a:r>
            <a:r>
              <a:rPr kumimoji="1" lang="zh-CN" altLang="en-US" dirty="0"/>
              <a:t> </a:t>
            </a:r>
          </a:p>
        </p:txBody>
      </p:sp>
      <p:sp>
        <p:nvSpPr>
          <p:cNvPr id="11" name="TextBox 10">
            <a:extLst>
              <a:ext uri="{FF2B5EF4-FFF2-40B4-BE49-F238E27FC236}">
                <a16:creationId xmlns:a16="http://schemas.microsoft.com/office/drawing/2014/main" id="{EDF097A5-1FC0-D2BB-AA08-4924661C5F40}"/>
              </a:ext>
            </a:extLst>
          </p:cNvPr>
          <p:cNvSpPr txBox="1"/>
          <p:nvPr/>
        </p:nvSpPr>
        <p:spPr>
          <a:xfrm>
            <a:off x="711763" y="1758110"/>
            <a:ext cx="4585648" cy="3139321"/>
          </a:xfrm>
          <a:prstGeom prst="rect">
            <a:avLst/>
          </a:prstGeom>
          <a:noFill/>
        </p:spPr>
        <p:txBody>
          <a:bodyPr wrap="square">
            <a:spAutoFit/>
          </a:bodyPr>
          <a:lstStyle/>
          <a:p>
            <a:r>
              <a:rPr lang="en-US" dirty="0"/>
              <a:t>When the story was finally released (by the US), it revealed that Alan Turing had joined the secret British codebreaking effort at </a:t>
            </a:r>
            <a:r>
              <a:rPr lang="en-US" i="1" dirty="0"/>
              <a:t>Bletchley Park </a:t>
            </a:r>
            <a:r>
              <a:rPr lang="en-US" dirty="0"/>
              <a:t>in 1939, where he became the lead developer of methods for rapid, </a:t>
            </a:r>
            <a:r>
              <a:rPr lang="en-US" dirty="0">
                <a:solidFill>
                  <a:schemeClr val="accent6"/>
                </a:solidFill>
              </a:rPr>
              <a:t>bulk</a:t>
            </a:r>
            <a:r>
              <a:rPr lang="en-US" altLang="zh-CN" dirty="0">
                <a:solidFill>
                  <a:schemeClr val="accent6"/>
                </a:solidFill>
              </a:rPr>
              <a:t>(massive,</a:t>
            </a:r>
            <a:r>
              <a:rPr lang="zh-CN" altLang="en-US" dirty="0">
                <a:solidFill>
                  <a:schemeClr val="accent6"/>
                </a:solidFill>
              </a:rPr>
              <a:t> </a:t>
            </a:r>
            <a:r>
              <a:rPr lang="en-US" altLang="zh-CN" dirty="0">
                <a:solidFill>
                  <a:schemeClr val="accent6"/>
                </a:solidFill>
              </a:rPr>
              <a:t>huge)</a:t>
            </a:r>
            <a:r>
              <a:rPr lang="en-US" dirty="0"/>
              <a:t> decryption of German Enigma messages.</a:t>
            </a:r>
          </a:p>
          <a:p>
            <a:endParaRPr lang="en-US" altLang="zh-CN" dirty="0"/>
          </a:p>
          <a:p>
            <a:r>
              <a:rPr lang="en-US" dirty="0"/>
              <a:t>Turing’s Enigma </a:t>
            </a:r>
            <a:r>
              <a:rPr lang="en-US" dirty="0">
                <a:solidFill>
                  <a:schemeClr val="accent6"/>
                </a:solidFill>
              </a:rPr>
              <a:t>deciphering</a:t>
            </a:r>
            <a:r>
              <a:rPr lang="en-US" altLang="zh-CN" dirty="0">
                <a:solidFill>
                  <a:schemeClr val="accent6"/>
                </a:solidFill>
              </a:rPr>
              <a:t>(convert</a:t>
            </a:r>
            <a:r>
              <a:rPr lang="zh-CN" altLang="en-US" dirty="0">
                <a:solidFill>
                  <a:schemeClr val="accent6"/>
                </a:solidFill>
              </a:rPr>
              <a:t> </a:t>
            </a:r>
            <a:r>
              <a:rPr lang="en-US" altLang="zh-CN" dirty="0" err="1">
                <a:solidFill>
                  <a:schemeClr val="accent6"/>
                </a:solidFill>
              </a:rPr>
              <a:t>sth</a:t>
            </a:r>
            <a:r>
              <a:rPr lang="en-US" altLang="zh-CN" dirty="0">
                <a:solidFill>
                  <a:schemeClr val="accent6"/>
                </a:solidFill>
              </a:rPr>
              <a:t>.</a:t>
            </a:r>
            <a:r>
              <a:rPr lang="zh-CN" altLang="en-US" dirty="0">
                <a:solidFill>
                  <a:schemeClr val="accent6"/>
                </a:solidFill>
              </a:rPr>
              <a:t> </a:t>
            </a:r>
            <a:r>
              <a:rPr lang="en-US" altLang="zh-CN" dirty="0">
                <a:solidFill>
                  <a:schemeClr val="accent6"/>
                </a:solidFill>
              </a:rPr>
              <a:t>into</a:t>
            </a:r>
            <a:r>
              <a:rPr lang="zh-CN" altLang="en-US" dirty="0">
                <a:solidFill>
                  <a:schemeClr val="accent6"/>
                </a:solidFill>
              </a:rPr>
              <a:t> </a:t>
            </a:r>
            <a:r>
              <a:rPr lang="en-US" altLang="zh-CN" dirty="0">
                <a:solidFill>
                  <a:schemeClr val="accent6"/>
                </a:solidFill>
              </a:rPr>
              <a:t>normal</a:t>
            </a:r>
            <a:r>
              <a:rPr lang="zh-CN" altLang="en-US" dirty="0">
                <a:solidFill>
                  <a:schemeClr val="accent6"/>
                </a:solidFill>
              </a:rPr>
              <a:t> </a:t>
            </a:r>
            <a:r>
              <a:rPr lang="en-US" altLang="zh-CN" dirty="0">
                <a:solidFill>
                  <a:schemeClr val="accent6"/>
                </a:solidFill>
              </a:rPr>
              <a:t>language)</a:t>
            </a:r>
            <a:r>
              <a:rPr lang="en-US" dirty="0"/>
              <a:t> was an invaluable contribution to the Allied victory over Hitler.</a:t>
            </a:r>
            <a:endParaRPr lang="zh-CN" altLang="en-US" dirty="0"/>
          </a:p>
        </p:txBody>
      </p:sp>
      <p:pic>
        <p:nvPicPr>
          <p:cNvPr id="12" name="Picture 11">
            <a:extLst>
              <a:ext uri="{FF2B5EF4-FFF2-40B4-BE49-F238E27FC236}">
                <a16:creationId xmlns:a16="http://schemas.microsoft.com/office/drawing/2014/main" id="{63A7AB5F-61AF-9B1D-B4EE-A7EFBD856456}"/>
              </a:ext>
            </a:extLst>
          </p:cNvPr>
          <p:cNvPicPr>
            <a:picLocks noChangeAspect="1"/>
          </p:cNvPicPr>
          <p:nvPr/>
        </p:nvPicPr>
        <p:blipFill>
          <a:blip r:embed="rId2"/>
          <a:stretch>
            <a:fillRect/>
          </a:stretch>
        </p:blipFill>
        <p:spPr>
          <a:xfrm>
            <a:off x="5562837" y="1579776"/>
            <a:ext cx="3160451" cy="2688609"/>
          </a:xfrm>
          <a:prstGeom prst="rect">
            <a:avLst/>
          </a:prstGeom>
        </p:spPr>
      </p:pic>
    </p:spTree>
    <p:extLst>
      <p:ext uri="{BB962C8B-B14F-4D97-AF65-F5344CB8AC3E}">
        <p14:creationId xmlns:p14="http://schemas.microsoft.com/office/powerpoint/2010/main" val="3962308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752A8C-47D5-3022-6534-8D7DCD197818}"/>
              </a:ext>
            </a:extLst>
          </p:cNvPr>
          <p:cNvSpPr>
            <a:spLocks noGrp="1"/>
          </p:cNvSpPr>
          <p:nvPr>
            <p:ph type="sldNum" sz="quarter" idx="12"/>
          </p:nvPr>
        </p:nvSpPr>
        <p:spPr/>
        <p:txBody>
          <a:bodyPr/>
          <a:lstStyle/>
          <a:p>
            <a:fld id="{7A304655-5D53-B746-8252-3F5A598C52D3}" type="slidenum">
              <a:rPr lang="en-CN" smtClean="0"/>
              <a:pPr/>
              <a:t>49</a:t>
            </a:fld>
            <a:endParaRPr lang="en-CN"/>
          </a:p>
        </p:txBody>
      </p:sp>
      <p:sp>
        <p:nvSpPr>
          <p:cNvPr id="8" name="Title 2">
            <a:extLst>
              <a:ext uri="{FF2B5EF4-FFF2-40B4-BE49-F238E27FC236}">
                <a16:creationId xmlns:a16="http://schemas.microsoft.com/office/drawing/2014/main" id="{9339AA29-2A0C-AD3C-FBD2-6232BBF604AC}"/>
              </a:ext>
            </a:extLst>
          </p:cNvPr>
          <p:cNvSpPr>
            <a:spLocks noGrp="1"/>
          </p:cNvSpPr>
          <p:nvPr>
            <p:ph type="title"/>
          </p:nvPr>
        </p:nvSpPr>
        <p:spPr>
          <a:xfrm>
            <a:off x="628650" y="365127"/>
            <a:ext cx="7886700" cy="675397"/>
          </a:xfrm>
        </p:spPr>
        <p:txBody>
          <a:bodyPr/>
          <a:lstStyle/>
          <a:p>
            <a:r>
              <a:rPr kumimoji="1" lang="zh-CN" altLang="en-US" dirty="0"/>
              <a:t>关于</a:t>
            </a:r>
            <a:r>
              <a:rPr kumimoji="1" lang="en-US" altLang="zh-CN" dirty="0"/>
              <a:t>Alan</a:t>
            </a:r>
            <a:r>
              <a:rPr kumimoji="1" lang="zh-CN" altLang="en-US" dirty="0"/>
              <a:t> </a:t>
            </a:r>
            <a:r>
              <a:rPr kumimoji="1" lang="en-US" altLang="zh-CN" dirty="0"/>
              <a:t>Turing</a:t>
            </a:r>
            <a:r>
              <a:rPr kumimoji="1" lang="zh-CN" altLang="en-US" dirty="0"/>
              <a:t>的故事</a:t>
            </a:r>
            <a:r>
              <a:rPr kumimoji="1" lang="en-US" altLang="zh-CN" dirty="0"/>
              <a:t>(2)</a:t>
            </a:r>
            <a:endParaRPr kumimoji="1" lang="zh-CN" altLang="en-US" dirty="0"/>
          </a:p>
        </p:txBody>
      </p:sp>
      <p:sp>
        <p:nvSpPr>
          <p:cNvPr id="9" name="TextBox 8">
            <a:extLst>
              <a:ext uri="{FF2B5EF4-FFF2-40B4-BE49-F238E27FC236}">
                <a16:creationId xmlns:a16="http://schemas.microsoft.com/office/drawing/2014/main" id="{B72DF233-85F6-65B3-421A-1BB5041217A3}"/>
              </a:ext>
            </a:extLst>
          </p:cNvPr>
          <p:cNvSpPr txBox="1"/>
          <p:nvPr/>
        </p:nvSpPr>
        <p:spPr>
          <a:xfrm>
            <a:off x="628650" y="1214651"/>
            <a:ext cx="3903633" cy="369332"/>
          </a:xfrm>
          <a:prstGeom prst="rect">
            <a:avLst/>
          </a:prstGeom>
          <a:noFill/>
        </p:spPr>
        <p:txBody>
          <a:bodyPr wrap="none" rtlCol="0">
            <a:spAutoFit/>
          </a:bodyPr>
          <a:lstStyle/>
          <a:p>
            <a:r>
              <a:rPr kumimoji="1" lang="zh-CN" altLang="en-US" dirty="0"/>
              <a:t>我们来做一个英语阅读</a:t>
            </a:r>
            <a:r>
              <a:rPr kumimoji="1" lang="en-US" altLang="zh-CN" dirty="0"/>
              <a:t>!</a:t>
            </a:r>
            <a:r>
              <a:rPr kumimoji="1" lang="zh-CN" altLang="en-US" dirty="0"/>
              <a:t> 但是很好玩</a:t>
            </a:r>
            <a:r>
              <a:rPr kumimoji="1" lang="en-US" altLang="zh-CN" dirty="0"/>
              <a:t>!</a:t>
            </a:r>
            <a:r>
              <a:rPr kumimoji="1" lang="zh-CN" altLang="en-US" dirty="0"/>
              <a:t> </a:t>
            </a:r>
          </a:p>
        </p:txBody>
      </p:sp>
      <p:sp>
        <p:nvSpPr>
          <p:cNvPr id="11" name="TextBox 10">
            <a:extLst>
              <a:ext uri="{FF2B5EF4-FFF2-40B4-BE49-F238E27FC236}">
                <a16:creationId xmlns:a16="http://schemas.microsoft.com/office/drawing/2014/main" id="{EDF097A5-1FC0-D2BB-AA08-4924661C5F40}"/>
              </a:ext>
            </a:extLst>
          </p:cNvPr>
          <p:cNvSpPr txBox="1"/>
          <p:nvPr/>
        </p:nvSpPr>
        <p:spPr>
          <a:xfrm>
            <a:off x="711762" y="1758110"/>
            <a:ext cx="5225013" cy="3970318"/>
          </a:xfrm>
          <a:prstGeom prst="rect">
            <a:avLst/>
          </a:prstGeom>
          <a:noFill/>
        </p:spPr>
        <p:txBody>
          <a:bodyPr wrap="square">
            <a:spAutoFit/>
          </a:bodyPr>
          <a:lstStyle/>
          <a:p>
            <a:r>
              <a:rPr lang="en-US" dirty="0"/>
              <a:t>Governments are always tight-lipped about cryptography, but the half-century of official silence about Turing’s role in breaking </a:t>
            </a:r>
            <a:r>
              <a:rPr lang="en-US" i="1" dirty="0"/>
              <a:t>Enigma</a:t>
            </a:r>
            <a:r>
              <a:rPr lang="en-US" dirty="0"/>
              <a:t> and saving Britain may be related to some disturbing events after the war—more on that later.</a:t>
            </a:r>
          </a:p>
          <a:p>
            <a:endParaRPr lang="en-US" altLang="zh-CN" dirty="0"/>
          </a:p>
          <a:p>
            <a:r>
              <a:rPr lang="en-US" dirty="0"/>
              <a:t>Let’s get back to number theory and consider an </a:t>
            </a:r>
            <a:r>
              <a:rPr lang="en-US" dirty="0">
                <a:solidFill>
                  <a:schemeClr val="accent6"/>
                </a:solidFill>
              </a:rPr>
              <a:t>alternative</a:t>
            </a:r>
            <a:r>
              <a:rPr lang="en-US" altLang="zh-CN" dirty="0">
                <a:solidFill>
                  <a:schemeClr val="accent6"/>
                </a:solidFill>
              </a:rPr>
              <a:t>(another)</a:t>
            </a:r>
            <a:r>
              <a:rPr lang="en-US" dirty="0"/>
              <a:t> </a:t>
            </a:r>
            <a:r>
              <a:rPr lang="en-US" dirty="0">
                <a:solidFill>
                  <a:schemeClr val="accent6"/>
                </a:solidFill>
              </a:rPr>
              <a:t>interpretation</a:t>
            </a:r>
            <a:r>
              <a:rPr lang="en-US" altLang="zh-CN" dirty="0">
                <a:solidFill>
                  <a:schemeClr val="accent6"/>
                </a:solidFill>
              </a:rPr>
              <a:t>(explanation)</a:t>
            </a:r>
            <a:r>
              <a:rPr lang="en-US" dirty="0"/>
              <a:t> of Turing’s code. Perhaps we had the basic idea right (multiply the message by the key), but </a:t>
            </a:r>
            <a:r>
              <a:rPr lang="en-US" dirty="0">
                <a:solidFill>
                  <a:schemeClr val="accent6"/>
                </a:solidFill>
              </a:rPr>
              <a:t>erred</a:t>
            </a:r>
            <a:r>
              <a:rPr lang="en-US" altLang="zh-CN" dirty="0">
                <a:solidFill>
                  <a:schemeClr val="accent6"/>
                </a:solidFill>
              </a:rPr>
              <a:t>(having</a:t>
            </a:r>
            <a:r>
              <a:rPr lang="zh-CN" altLang="en-US" dirty="0">
                <a:solidFill>
                  <a:schemeClr val="accent6"/>
                </a:solidFill>
              </a:rPr>
              <a:t> </a:t>
            </a:r>
            <a:r>
              <a:rPr lang="en-US" altLang="zh-CN" dirty="0">
                <a:solidFill>
                  <a:schemeClr val="accent6"/>
                </a:solidFill>
              </a:rPr>
              <a:t>mistakes)</a:t>
            </a:r>
            <a:r>
              <a:rPr lang="en-US" dirty="0"/>
              <a:t> in using conventional arithmetic instead of modular arithmetic. Maybe this is what Turing meant:</a:t>
            </a:r>
            <a:endParaRPr lang="zh-CN" altLang="en-US" dirty="0"/>
          </a:p>
        </p:txBody>
      </p:sp>
    </p:spTree>
    <p:extLst>
      <p:ext uri="{BB962C8B-B14F-4D97-AF65-F5344CB8AC3E}">
        <p14:creationId xmlns:p14="http://schemas.microsoft.com/office/powerpoint/2010/main" val="3613897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ADFD68-F324-D003-8B44-08CB016BABD6}"/>
              </a:ext>
            </a:extLst>
          </p:cNvPr>
          <p:cNvSpPr>
            <a:spLocks noGrp="1"/>
          </p:cNvSpPr>
          <p:nvPr>
            <p:ph type="sldNum" sz="quarter" idx="12"/>
          </p:nvPr>
        </p:nvSpPr>
        <p:spPr/>
        <p:txBody>
          <a:bodyPr/>
          <a:lstStyle/>
          <a:p>
            <a:fld id="{7A304655-5D53-B746-8252-3F5A598C52D3}" type="slidenum">
              <a:rPr lang="en-CN" smtClean="0"/>
              <a:pPr/>
              <a:t>5</a:t>
            </a:fld>
            <a:endParaRPr lang="en-CN"/>
          </a:p>
        </p:txBody>
      </p:sp>
      <p:sp>
        <p:nvSpPr>
          <p:cNvPr id="3" name="Title 2">
            <a:extLst>
              <a:ext uri="{FF2B5EF4-FFF2-40B4-BE49-F238E27FC236}">
                <a16:creationId xmlns:a16="http://schemas.microsoft.com/office/drawing/2014/main" id="{DA2CE602-A2AA-AEE4-5A57-589636875374}"/>
              </a:ext>
            </a:extLst>
          </p:cNvPr>
          <p:cNvSpPr>
            <a:spLocks noGrp="1"/>
          </p:cNvSpPr>
          <p:nvPr>
            <p:ph type="title"/>
          </p:nvPr>
        </p:nvSpPr>
        <p:spPr/>
        <p:txBody>
          <a:bodyPr/>
          <a:lstStyle/>
          <a:p>
            <a:r>
              <a:rPr kumimoji="1" lang="zh-CN" altLang="en-US" dirty="0"/>
              <a:t>整除</a:t>
            </a:r>
          </a:p>
        </p:txBody>
      </p:sp>
      <p:sp>
        <p:nvSpPr>
          <p:cNvPr id="6" name="TextBox 5">
            <a:extLst>
              <a:ext uri="{FF2B5EF4-FFF2-40B4-BE49-F238E27FC236}">
                <a16:creationId xmlns:a16="http://schemas.microsoft.com/office/drawing/2014/main" id="{3793D923-C2BF-5C63-46FD-49BE86C4B907}"/>
              </a:ext>
            </a:extLst>
          </p:cNvPr>
          <p:cNvSpPr txBox="1"/>
          <p:nvPr/>
        </p:nvSpPr>
        <p:spPr>
          <a:xfrm>
            <a:off x="776739" y="1040524"/>
            <a:ext cx="2056973" cy="369332"/>
          </a:xfrm>
          <a:prstGeom prst="rect">
            <a:avLst/>
          </a:prstGeom>
          <a:noFill/>
        </p:spPr>
        <p:txBody>
          <a:bodyPr wrap="none" rtlCol="0">
            <a:spAutoFit/>
          </a:bodyPr>
          <a:lstStyle/>
          <a:p>
            <a:r>
              <a:rPr kumimoji="1" lang="en-US" altLang="zh-CN" dirty="0"/>
              <a:t>2.</a:t>
            </a:r>
            <a:r>
              <a:rPr kumimoji="1" lang="zh-CN" altLang="en-US" dirty="0"/>
              <a:t> 整除的一些性质</a:t>
            </a:r>
          </a:p>
        </p:txBody>
      </p:sp>
      <p:pic>
        <p:nvPicPr>
          <p:cNvPr id="8" name="Picture 7">
            <a:extLst>
              <a:ext uri="{FF2B5EF4-FFF2-40B4-BE49-F238E27FC236}">
                <a16:creationId xmlns:a16="http://schemas.microsoft.com/office/drawing/2014/main" id="{AD5D4E0F-9D94-9ABE-934E-8372C2BFC1B9}"/>
              </a:ext>
            </a:extLst>
          </p:cNvPr>
          <p:cNvPicPr>
            <a:picLocks noChangeAspect="1"/>
          </p:cNvPicPr>
          <p:nvPr/>
        </p:nvPicPr>
        <p:blipFill>
          <a:blip r:embed="rId2"/>
          <a:stretch>
            <a:fillRect/>
          </a:stretch>
        </p:blipFill>
        <p:spPr>
          <a:xfrm>
            <a:off x="1030215" y="1559433"/>
            <a:ext cx="6077697" cy="700275"/>
          </a:xfrm>
          <a:prstGeom prst="rect">
            <a:avLst/>
          </a:prstGeom>
        </p:spPr>
      </p:pic>
      <p:pic>
        <p:nvPicPr>
          <p:cNvPr id="9" name="Picture 8">
            <a:extLst>
              <a:ext uri="{FF2B5EF4-FFF2-40B4-BE49-F238E27FC236}">
                <a16:creationId xmlns:a16="http://schemas.microsoft.com/office/drawing/2014/main" id="{9DBB8709-DB87-0603-ECAE-19049A0AA740}"/>
              </a:ext>
            </a:extLst>
          </p:cNvPr>
          <p:cNvPicPr>
            <a:picLocks noChangeAspect="1"/>
          </p:cNvPicPr>
          <p:nvPr/>
        </p:nvPicPr>
        <p:blipFill>
          <a:blip r:embed="rId3"/>
          <a:stretch>
            <a:fillRect/>
          </a:stretch>
        </p:blipFill>
        <p:spPr>
          <a:xfrm>
            <a:off x="1030215" y="2138672"/>
            <a:ext cx="6493914" cy="93296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092F607-4D18-1C6E-BB95-379640AE65FB}"/>
                  </a:ext>
                </a:extLst>
              </p:cNvPr>
              <p:cNvSpPr txBox="1"/>
              <p:nvPr/>
            </p:nvSpPr>
            <p:spPr>
              <a:xfrm>
                <a:off x="1030215" y="3184591"/>
                <a:ext cx="3850862" cy="369332"/>
              </a:xfrm>
              <a:prstGeom prst="rect">
                <a:avLst/>
              </a:prstGeom>
              <a:noFill/>
            </p:spPr>
            <p:txBody>
              <a:bodyPr wrap="none" rtlCol="0">
                <a:spAutoFit/>
              </a:bodyPr>
              <a:lstStyle/>
              <a:p>
                <a:r>
                  <a:rPr kumimoji="1" lang="zh-CN" altLang="en-US" dirty="0"/>
                  <a:t>证明方法</a:t>
                </a:r>
                <a:r>
                  <a:rPr kumimoji="1" lang="en-US" altLang="zh-CN" dirty="0"/>
                  <a:t>:</a:t>
                </a:r>
                <a:r>
                  <a:rPr kumimoji="1" lang="zh-CN" altLang="en-US" dirty="0"/>
                  <a:t> 拆分为</a:t>
                </a:r>
                <a14:m>
                  <m:oMath xmlns:m="http://schemas.openxmlformats.org/officeDocument/2006/math">
                    <m:r>
                      <a:rPr kumimoji="1" lang="en-US" altLang="zh-CN" b="0" i="1" smtClean="0">
                        <a:latin typeface="Cambria Math" panose="02040503050406030204" pitchFamily="18" charset="0"/>
                      </a:rPr>
                      <m:t>𝑎</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𝑘𝑞</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𝑟</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𝑟</m:t>
                        </m:r>
                        <m:r>
                          <a:rPr kumimoji="1" lang="en-US" altLang="zh-CN" b="0" i="1" smtClean="0">
                            <a:latin typeface="Cambria Math" panose="02040503050406030204" pitchFamily="18" charset="0"/>
                          </a:rPr>
                          <m:t>&lt;</m:t>
                        </m:r>
                        <m:r>
                          <a:rPr kumimoji="1" lang="en-US" altLang="zh-CN" b="0" i="1" smtClean="0">
                            <a:latin typeface="Cambria Math" panose="02040503050406030204" pitchFamily="18" charset="0"/>
                          </a:rPr>
                          <m:t>𝑞</m:t>
                        </m:r>
                      </m:e>
                    </m:d>
                    <m:r>
                      <a:rPr kumimoji="1" lang="en-US" altLang="zh-CN" b="0" i="1" smtClean="0">
                        <a:latin typeface="Cambria Math" panose="02040503050406030204" pitchFamily="18" charset="0"/>
                      </a:rPr>
                      <m:t>.</m:t>
                    </m:r>
                    <m:r>
                      <a:rPr kumimoji="1" lang="zh-CN" altLang="en-US" b="0" i="1" smtClean="0">
                        <a:latin typeface="Cambria Math" panose="02040503050406030204" pitchFamily="18" charset="0"/>
                      </a:rPr>
                      <m:t> </m:t>
                    </m:r>
                  </m:oMath>
                </a14:m>
                <a:endParaRPr kumimoji="1" lang="zh-CN" altLang="en-US" dirty="0"/>
              </a:p>
            </p:txBody>
          </p:sp>
        </mc:Choice>
        <mc:Fallback xmlns="">
          <p:sp>
            <p:nvSpPr>
              <p:cNvPr id="10" name="TextBox 9">
                <a:extLst>
                  <a:ext uri="{FF2B5EF4-FFF2-40B4-BE49-F238E27FC236}">
                    <a16:creationId xmlns:a16="http://schemas.microsoft.com/office/drawing/2014/main" id="{D092F607-4D18-1C6E-BB95-379640AE65FB}"/>
                  </a:ext>
                </a:extLst>
              </p:cNvPr>
              <p:cNvSpPr txBox="1">
                <a:spLocks noRot="1" noChangeAspect="1" noMove="1" noResize="1" noEditPoints="1" noAdjustHandles="1" noChangeArrowheads="1" noChangeShapeType="1" noTextEdit="1"/>
              </p:cNvSpPr>
              <p:nvPr/>
            </p:nvSpPr>
            <p:spPr>
              <a:xfrm>
                <a:off x="1030215" y="3184591"/>
                <a:ext cx="3850862" cy="369332"/>
              </a:xfrm>
              <a:prstGeom prst="rect">
                <a:avLst/>
              </a:prstGeom>
              <a:blipFill>
                <a:blip r:embed="rId4"/>
                <a:stretch>
                  <a:fillRect l="-1316" t="-10000" b="-26667"/>
                </a:stretch>
              </a:blipFill>
            </p:spPr>
            <p:txBody>
              <a:bodyPr/>
              <a:lstStyle/>
              <a:p>
                <a:r>
                  <a:rPr lang="zh-CN" altLang="en-US">
                    <a:noFill/>
                  </a:rPr>
                  <a:t> </a:t>
                </a:r>
              </a:p>
            </p:txBody>
          </p:sp>
        </mc:Fallback>
      </mc:AlternateContent>
      <p:sp>
        <p:nvSpPr>
          <p:cNvPr id="11" name="Cloud Callout 10">
            <a:extLst>
              <a:ext uri="{FF2B5EF4-FFF2-40B4-BE49-F238E27FC236}">
                <a16:creationId xmlns:a16="http://schemas.microsoft.com/office/drawing/2014/main" id="{4089014F-E9B3-2252-2CAD-5CFA1D0D7C9A}"/>
              </a:ext>
            </a:extLst>
          </p:cNvPr>
          <p:cNvSpPr/>
          <p:nvPr/>
        </p:nvSpPr>
        <p:spPr>
          <a:xfrm>
            <a:off x="4277172" y="1743803"/>
            <a:ext cx="1355464" cy="624454"/>
          </a:xfrm>
          <a:prstGeom prst="cloudCallout">
            <a:avLst>
              <a:gd name="adj1" fmla="val -69047"/>
              <a:gd name="adj2" fmla="val 44021"/>
            </a:avLst>
          </a:prstGeom>
          <a:solidFill>
            <a:schemeClr val="bg1"/>
          </a:solidFill>
          <a:ln>
            <a:solidFill>
              <a:schemeClr val="tx1">
                <a:alpha val="4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zh-CN" altLang="en-US" sz="1050" dirty="0">
                <a:solidFill>
                  <a:schemeClr val="bg1">
                    <a:lumMod val="65000"/>
                  </a:schemeClr>
                </a:solidFill>
                <a:latin typeface="Times New Roman" panose="02020603050405020304" pitchFamily="18" charset="0"/>
                <a:cs typeface="Times New Roman" panose="02020603050405020304" pitchFamily="18" charset="0"/>
              </a:rPr>
              <a:t>很像线性组合</a:t>
            </a:r>
          </a:p>
        </p:txBody>
      </p:sp>
      <p:pic>
        <p:nvPicPr>
          <p:cNvPr id="7" name="Picture 6">
            <a:extLst>
              <a:ext uri="{FF2B5EF4-FFF2-40B4-BE49-F238E27FC236}">
                <a16:creationId xmlns:a16="http://schemas.microsoft.com/office/drawing/2014/main" id="{8F1A36FB-B17E-6534-54A5-6A28CE3D8B39}"/>
              </a:ext>
            </a:extLst>
          </p:cNvPr>
          <p:cNvPicPr>
            <a:picLocks noChangeAspect="1"/>
          </p:cNvPicPr>
          <p:nvPr/>
        </p:nvPicPr>
        <p:blipFill>
          <a:blip r:embed="rId5"/>
          <a:stretch>
            <a:fillRect/>
          </a:stretch>
        </p:blipFill>
        <p:spPr>
          <a:xfrm>
            <a:off x="1030215" y="3547589"/>
            <a:ext cx="6908800" cy="2692400"/>
          </a:xfrm>
          <a:prstGeom prst="rect">
            <a:avLst/>
          </a:prstGeom>
        </p:spPr>
      </p:pic>
    </p:spTree>
    <p:extLst>
      <p:ext uri="{BB962C8B-B14F-4D97-AF65-F5344CB8AC3E}">
        <p14:creationId xmlns:p14="http://schemas.microsoft.com/office/powerpoint/2010/main" val="1886881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752A8C-47D5-3022-6534-8D7DCD197818}"/>
              </a:ext>
            </a:extLst>
          </p:cNvPr>
          <p:cNvSpPr>
            <a:spLocks noGrp="1"/>
          </p:cNvSpPr>
          <p:nvPr>
            <p:ph type="sldNum" sz="quarter" idx="12"/>
          </p:nvPr>
        </p:nvSpPr>
        <p:spPr/>
        <p:txBody>
          <a:bodyPr/>
          <a:lstStyle/>
          <a:p>
            <a:fld id="{7A304655-5D53-B746-8252-3F5A598C52D3}" type="slidenum">
              <a:rPr lang="en-CN" smtClean="0"/>
              <a:pPr/>
              <a:t>50</a:t>
            </a:fld>
            <a:endParaRPr lang="en-CN"/>
          </a:p>
        </p:txBody>
      </p:sp>
      <p:sp>
        <p:nvSpPr>
          <p:cNvPr id="8" name="Title 2">
            <a:extLst>
              <a:ext uri="{FF2B5EF4-FFF2-40B4-BE49-F238E27FC236}">
                <a16:creationId xmlns:a16="http://schemas.microsoft.com/office/drawing/2014/main" id="{9339AA29-2A0C-AD3C-FBD2-6232BBF604AC}"/>
              </a:ext>
            </a:extLst>
          </p:cNvPr>
          <p:cNvSpPr>
            <a:spLocks noGrp="1"/>
          </p:cNvSpPr>
          <p:nvPr>
            <p:ph type="title"/>
          </p:nvPr>
        </p:nvSpPr>
        <p:spPr>
          <a:xfrm>
            <a:off x="628650" y="365127"/>
            <a:ext cx="7886700" cy="675397"/>
          </a:xfrm>
        </p:spPr>
        <p:txBody>
          <a:bodyPr/>
          <a:lstStyle/>
          <a:p>
            <a:r>
              <a:rPr kumimoji="1" lang="en-US" altLang="zh-CN" dirty="0"/>
              <a:t>Turing</a:t>
            </a:r>
            <a:r>
              <a:rPr kumimoji="1" lang="zh-CN" altLang="en-US" dirty="0"/>
              <a:t>的密码</a:t>
            </a:r>
            <a:r>
              <a:rPr kumimoji="1" lang="en-US" altLang="zh-CN" dirty="0"/>
              <a:t>(2)</a:t>
            </a:r>
            <a:endParaRPr kumimoji="1" lang="zh-CN" altLang="en-US" dirty="0"/>
          </a:p>
        </p:txBody>
      </p:sp>
      <p:sp>
        <p:nvSpPr>
          <p:cNvPr id="3" name="TextBox 2">
            <a:extLst>
              <a:ext uri="{FF2B5EF4-FFF2-40B4-BE49-F238E27FC236}">
                <a16:creationId xmlns:a16="http://schemas.microsoft.com/office/drawing/2014/main" id="{D49793E7-88A0-1365-0D2B-B75BEFAEF09D}"/>
              </a:ext>
            </a:extLst>
          </p:cNvPr>
          <p:cNvSpPr txBox="1"/>
          <p:nvPr/>
        </p:nvSpPr>
        <p:spPr>
          <a:xfrm>
            <a:off x="859809" y="1351128"/>
            <a:ext cx="2390398" cy="369332"/>
          </a:xfrm>
          <a:prstGeom prst="rect">
            <a:avLst/>
          </a:prstGeom>
          <a:noFill/>
        </p:spPr>
        <p:txBody>
          <a:bodyPr wrap="none" rtlCol="0">
            <a:spAutoFit/>
          </a:bodyPr>
          <a:lstStyle/>
          <a:p>
            <a:r>
              <a:rPr kumimoji="1" lang="zh-CN" altLang="en-US" dirty="0"/>
              <a:t>和上一次一样</a:t>
            </a:r>
            <a:r>
              <a:rPr kumimoji="1" lang="en-US" altLang="zh-CN" dirty="0"/>
              <a:t>,</a:t>
            </a:r>
            <a:r>
              <a:rPr kumimoji="1" lang="zh-CN" altLang="en-US" dirty="0"/>
              <a:t> 我们有</a:t>
            </a:r>
          </a:p>
        </p:txBody>
      </p:sp>
      <p:pic>
        <p:nvPicPr>
          <p:cNvPr id="4" name="Picture 3">
            <a:extLst>
              <a:ext uri="{FF2B5EF4-FFF2-40B4-BE49-F238E27FC236}">
                <a16:creationId xmlns:a16="http://schemas.microsoft.com/office/drawing/2014/main" id="{DF2EE9A6-9C47-1EEB-E94E-C57D9938BDCB}"/>
              </a:ext>
            </a:extLst>
          </p:cNvPr>
          <p:cNvPicPr>
            <a:picLocks noChangeAspect="1"/>
          </p:cNvPicPr>
          <p:nvPr/>
        </p:nvPicPr>
        <p:blipFill>
          <a:blip r:embed="rId2"/>
          <a:stretch>
            <a:fillRect/>
          </a:stretch>
        </p:blipFill>
        <p:spPr>
          <a:xfrm>
            <a:off x="882650" y="1720460"/>
            <a:ext cx="7632700" cy="1016000"/>
          </a:xfrm>
          <a:prstGeom prst="rect">
            <a:avLst/>
          </a:prstGeom>
        </p:spPr>
      </p:pic>
      <p:sp>
        <p:nvSpPr>
          <p:cNvPr id="10" name="TextBox 9">
            <a:extLst>
              <a:ext uri="{FF2B5EF4-FFF2-40B4-BE49-F238E27FC236}">
                <a16:creationId xmlns:a16="http://schemas.microsoft.com/office/drawing/2014/main" id="{1738FD8F-6224-A6A0-6247-135137289156}"/>
              </a:ext>
            </a:extLst>
          </p:cNvPr>
          <p:cNvSpPr txBox="1"/>
          <p:nvPr/>
        </p:nvSpPr>
        <p:spPr>
          <a:xfrm>
            <a:off x="6955314" y="4220787"/>
            <a:ext cx="595035" cy="369332"/>
          </a:xfrm>
          <a:prstGeom prst="rect">
            <a:avLst/>
          </a:prstGeom>
          <a:noFill/>
        </p:spPr>
        <p:txBody>
          <a:bodyPr wrap="none" rtlCol="0">
            <a:spAutoFit/>
          </a:bodyPr>
          <a:lstStyle/>
          <a:p>
            <a:r>
              <a:rPr kumimoji="1" lang="en-US" altLang="zh-CN" dirty="0" err="1"/>
              <a:t>zgw</a:t>
            </a:r>
            <a:endParaRPr kumimoji="1" lang="zh-CN" altLang="en-US" dirty="0"/>
          </a:p>
        </p:txBody>
      </p:sp>
      <p:sp>
        <p:nvSpPr>
          <p:cNvPr id="12" name="TextBox 11">
            <a:extLst>
              <a:ext uri="{FF2B5EF4-FFF2-40B4-BE49-F238E27FC236}">
                <a16:creationId xmlns:a16="http://schemas.microsoft.com/office/drawing/2014/main" id="{FFF19CC6-E2EB-7BAC-C842-E33F38676AAF}"/>
              </a:ext>
            </a:extLst>
          </p:cNvPr>
          <p:cNvSpPr txBox="1"/>
          <p:nvPr/>
        </p:nvSpPr>
        <p:spPr>
          <a:xfrm>
            <a:off x="7910658" y="5353551"/>
            <a:ext cx="543739" cy="369332"/>
          </a:xfrm>
          <a:prstGeom prst="rect">
            <a:avLst/>
          </a:prstGeom>
          <a:noFill/>
        </p:spPr>
        <p:txBody>
          <a:bodyPr wrap="none" rtlCol="0">
            <a:spAutoFit/>
          </a:bodyPr>
          <a:lstStyle/>
          <a:p>
            <a:r>
              <a:rPr kumimoji="1" lang="en-US" altLang="zh-CN" dirty="0" err="1"/>
              <a:t>xbz</a:t>
            </a:r>
            <a:endParaRPr kumimoji="1" lang="zh-CN" altLang="en-US" dirty="0"/>
          </a:p>
        </p:txBody>
      </p:sp>
      <mc:AlternateContent xmlns:mc="http://schemas.openxmlformats.org/markup-compatibility/2006" xmlns:a14="http://schemas.microsoft.com/office/drawing/2010/main">
        <mc:Choice Requires="a14">
          <p:sp>
            <p:nvSpPr>
              <p:cNvPr id="13" name="Rectangular Callout 12">
                <a:extLst>
                  <a:ext uri="{FF2B5EF4-FFF2-40B4-BE49-F238E27FC236}">
                    <a16:creationId xmlns:a16="http://schemas.microsoft.com/office/drawing/2014/main" id="{4C320197-1AD9-9486-2769-07A0FEB82940}"/>
                  </a:ext>
                </a:extLst>
              </p:cNvPr>
              <p:cNvSpPr/>
              <p:nvPr/>
            </p:nvSpPr>
            <p:spPr>
              <a:xfrm>
                <a:off x="6837528" y="3178997"/>
                <a:ext cx="2057400" cy="624689"/>
              </a:xfrm>
              <a:prstGeom prst="wedgeRectCallout">
                <a:avLst>
                  <a:gd name="adj1" fmla="val -28967"/>
                  <a:gd name="adj2" fmla="val 11493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a:t>我们约定</a:t>
                </a:r>
                <a:r>
                  <a:rPr kumimoji="1" lang="en-US" altLang="zh-CN" dirty="0"/>
                  <a:t>private</a:t>
                </a:r>
                <a:r>
                  <a:rPr kumimoji="1" lang="zh-CN" altLang="en-US" dirty="0"/>
                  <a:t> </a:t>
                </a:r>
                <a:r>
                  <a:rPr kumimoji="1" lang="en-US" altLang="zh-CN" dirty="0"/>
                  <a:t>key</a:t>
                </a:r>
                <a14:m>
                  <m:oMath xmlns:m="http://schemas.openxmlformats.org/officeDocument/2006/math">
                    <m:r>
                      <a:rPr kumimoji="1" lang="en-US" altLang="zh-CN" b="0" i="1" smtClean="0">
                        <a:latin typeface="Cambria Math" panose="02040503050406030204" pitchFamily="18" charset="0"/>
                      </a:rPr>
                      <m:t>=998244353</m:t>
                    </m:r>
                  </m:oMath>
                </a14:m>
                <a:endParaRPr kumimoji="1" lang="zh-CN" altLang="en-US" dirty="0"/>
              </a:p>
            </p:txBody>
          </p:sp>
        </mc:Choice>
        <mc:Fallback xmlns="">
          <p:sp>
            <p:nvSpPr>
              <p:cNvPr id="13" name="Rectangular Callout 12">
                <a:extLst>
                  <a:ext uri="{FF2B5EF4-FFF2-40B4-BE49-F238E27FC236}">
                    <a16:creationId xmlns:a16="http://schemas.microsoft.com/office/drawing/2014/main" id="{4C320197-1AD9-9486-2769-07A0FEB82940}"/>
                  </a:ext>
                </a:extLst>
              </p:cNvPr>
              <p:cNvSpPr>
                <a:spLocks noRot="1" noChangeAspect="1" noMove="1" noResize="1" noEditPoints="1" noAdjustHandles="1" noChangeArrowheads="1" noChangeShapeType="1" noTextEdit="1"/>
              </p:cNvSpPr>
              <p:nvPr/>
            </p:nvSpPr>
            <p:spPr>
              <a:xfrm>
                <a:off x="6837528" y="3178997"/>
                <a:ext cx="2057400" cy="624689"/>
              </a:xfrm>
              <a:prstGeom prst="wedgeRectCallout">
                <a:avLst>
                  <a:gd name="adj1" fmla="val -28967"/>
                  <a:gd name="adj2" fmla="val 114934"/>
                </a:avLst>
              </a:prstGeom>
              <a:blipFill>
                <a:blip r:embed="rId3"/>
                <a:stretch>
                  <a:fillRect t="-3571"/>
                </a:stretch>
              </a:blipFill>
            </p:spPr>
            <p:txBody>
              <a:bodyPr/>
              <a:lstStyle/>
              <a:p>
                <a:r>
                  <a:rPr lang="zh-CN" altLang="en-US">
                    <a:noFill/>
                  </a:rPr>
                  <a:t> </a:t>
                </a:r>
              </a:p>
            </p:txBody>
          </p:sp>
        </mc:Fallback>
      </mc:AlternateContent>
      <p:sp>
        <p:nvSpPr>
          <p:cNvPr id="14" name="Rectangular Callout 13">
            <a:extLst>
              <a:ext uri="{FF2B5EF4-FFF2-40B4-BE49-F238E27FC236}">
                <a16:creationId xmlns:a16="http://schemas.microsoft.com/office/drawing/2014/main" id="{0523F386-8EAF-323F-D7D3-8079FB702BA9}"/>
              </a:ext>
            </a:extLst>
          </p:cNvPr>
          <p:cNvSpPr/>
          <p:nvPr/>
        </p:nvSpPr>
        <p:spPr>
          <a:xfrm>
            <a:off x="6837528" y="6083652"/>
            <a:ext cx="1677822" cy="624689"/>
          </a:xfrm>
          <a:prstGeom prst="wedgeRectCallout">
            <a:avLst>
              <a:gd name="adj1" fmla="val 23092"/>
              <a:gd name="adj2" fmla="val -10135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a:t>好</a:t>
            </a:r>
          </a:p>
        </p:txBody>
      </p:sp>
      <p:sp>
        <p:nvSpPr>
          <p:cNvPr id="5" name="Rectangle 4">
            <a:extLst>
              <a:ext uri="{FF2B5EF4-FFF2-40B4-BE49-F238E27FC236}">
                <a16:creationId xmlns:a16="http://schemas.microsoft.com/office/drawing/2014/main" id="{76AF1429-BC2F-5889-16C7-547F50B9471B}"/>
              </a:ext>
            </a:extLst>
          </p:cNvPr>
          <p:cNvSpPr/>
          <p:nvPr/>
        </p:nvSpPr>
        <p:spPr>
          <a:xfrm>
            <a:off x="3357349" y="3077994"/>
            <a:ext cx="2251881" cy="16441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6" name="TextBox 5">
            <a:extLst>
              <a:ext uri="{FF2B5EF4-FFF2-40B4-BE49-F238E27FC236}">
                <a16:creationId xmlns:a16="http://schemas.microsoft.com/office/drawing/2014/main" id="{147ADBEB-77D0-69B7-D9BA-00E837C9C57E}"/>
              </a:ext>
            </a:extLst>
          </p:cNvPr>
          <p:cNvSpPr txBox="1"/>
          <p:nvPr/>
        </p:nvSpPr>
        <p:spPr>
          <a:xfrm>
            <a:off x="3677713" y="3178997"/>
            <a:ext cx="1736373" cy="369332"/>
          </a:xfrm>
          <a:prstGeom prst="rect">
            <a:avLst/>
          </a:prstGeom>
          <a:noFill/>
        </p:spPr>
        <p:txBody>
          <a:bodyPr wrap="none" rtlCol="0">
            <a:spAutoFit/>
          </a:bodyPr>
          <a:lstStyle/>
          <a:p>
            <a:r>
              <a:rPr kumimoji="1" lang="en-US" altLang="zh-CN" dirty="0"/>
              <a:t>Announcement</a:t>
            </a:r>
            <a:endParaRPr kumimoji="1" lang="zh-CN" altLang="en-US" dirty="0"/>
          </a:p>
        </p:txBody>
      </p:sp>
      <p:sp>
        <p:nvSpPr>
          <p:cNvPr id="7" name="TextBox 6">
            <a:extLst>
              <a:ext uri="{FF2B5EF4-FFF2-40B4-BE49-F238E27FC236}">
                <a16:creationId xmlns:a16="http://schemas.microsoft.com/office/drawing/2014/main" id="{8D170DA7-9E6C-8859-E9A2-99793FE13AF5}"/>
              </a:ext>
            </a:extLst>
          </p:cNvPr>
          <p:cNvSpPr txBox="1"/>
          <p:nvPr/>
        </p:nvSpPr>
        <p:spPr>
          <a:xfrm>
            <a:off x="3338468" y="3619020"/>
            <a:ext cx="2262158" cy="369332"/>
          </a:xfrm>
          <a:prstGeom prst="rect">
            <a:avLst/>
          </a:prstGeom>
          <a:noFill/>
        </p:spPr>
        <p:txBody>
          <a:bodyPr wrap="none" rtlCol="0">
            <a:spAutoFit/>
          </a:bodyPr>
          <a:lstStyle/>
          <a:p>
            <a:r>
              <a:rPr kumimoji="1" lang="zh-CN" altLang="en-US" dirty="0"/>
              <a:t>通信的</a:t>
            </a:r>
            <a:r>
              <a:rPr kumimoji="1" lang="en-US" altLang="zh-CN" dirty="0"/>
              <a:t>public</a:t>
            </a:r>
            <a:r>
              <a:rPr kumimoji="1" lang="zh-CN" altLang="en-US" dirty="0"/>
              <a:t> </a:t>
            </a:r>
            <a:r>
              <a:rPr kumimoji="1" lang="en-US" altLang="zh-CN" dirty="0"/>
              <a:t>key</a:t>
            </a:r>
            <a:r>
              <a:rPr kumimoji="1" lang="zh-CN" altLang="en-US" dirty="0"/>
              <a:t>是</a:t>
            </a:r>
            <a:r>
              <a:rPr kumimoji="1" lang="en-US" altLang="zh-CN" dirty="0"/>
              <a:t>:</a:t>
            </a:r>
            <a:r>
              <a:rPr kumimoji="1" lang="zh-CN" altLang="en-US" dirty="0"/>
              <a:t> </a:t>
            </a:r>
          </a:p>
        </p:txBody>
      </p:sp>
      <p:sp>
        <p:nvSpPr>
          <p:cNvPr id="15" name="TextBox 14">
            <a:extLst>
              <a:ext uri="{FF2B5EF4-FFF2-40B4-BE49-F238E27FC236}">
                <a16:creationId xmlns:a16="http://schemas.microsoft.com/office/drawing/2014/main" id="{271E105F-773B-1ED8-2231-9233E96B8C34}"/>
              </a:ext>
            </a:extLst>
          </p:cNvPr>
          <p:cNvSpPr txBox="1"/>
          <p:nvPr/>
        </p:nvSpPr>
        <p:spPr>
          <a:xfrm>
            <a:off x="3877995" y="4036121"/>
            <a:ext cx="1210588" cy="369332"/>
          </a:xfrm>
          <a:prstGeom prst="rect">
            <a:avLst/>
          </a:prstGeom>
          <a:noFill/>
        </p:spPr>
        <p:txBody>
          <a:bodyPr wrap="none" rtlCol="0">
            <a:spAutoFit/>
          </a:bodyPr>
          <a:lstStyle/>
          <a:p>
            <a:r>
              <a:rPr kumimoji="1" lang="en-US" altLang="zh-CN" dirty="0"/>
              <a:t>19260817</a:t>
            </a:r>
            <a:endParaRPr kumimoji="1" lang="zh-CN" altLang="en-US" dirty="0"/>
          </a:p>
        </p:txBody>
      </p:sp>
    </p:spTree>
    <p:extLst>
      <p:ext uri="{BB962C8B-B14F-4D97-AF65-F5344CB8AC3E}">
        <p14:creationId xmlns:p14="http://schemas.microsoft.com/office/powerpoint/2010/main" val="1348425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5" grpId="0" animBg="1"/>
      <p:bldP spid="6" grpId="0"/>
      <p:bldP spid="7" grpId="0"/>
      <p:bldP spid="1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752A8C-47D5-3022-6534-8D7DCD197818}"/>
              </a:ext>
            </a:extLst>
          </p:cNvPr>
          <p:cNvSpPr>
            <a:spLocks noGrp="1"/>
          </p:cNvSpPr>
          <p:nvPr>
            <p:ph type="sldNum" sz="quarter" idx="12"/>
          </p:nvPr>
        </p:nvSpPr>
        <p:spPr/>
        <p:txBody>
          <a:bodyPr/>
          <a:lstStyle/>
          <a:p>
            <a:fld id="{7A304655-5D53-B746-8252-3F5A598C52D3}" type="slidenum">
              <a:rPr lang="en-CN" smtClean="0"/>
              <a:pPr/>
              <a:t>51</a:t>
            </a:fld>
            <a:endParaRPr lang="en-CN"/>
          </a:p>
        </p:txBody>
      </p:sp>
      <p:sp>
        <p:nvSpPr>
          <p:cNvPr id="8" name="Title 2">
            <a:extLst>
              <a:ext uri="{FF2B5EF4-FFF2-40B4-BE49-F238E27FC236}">
                <a16:creationId xmlns:a16="http://schemas.microsoft.com/office/drawing/2014/main" id="{9339AA29-2A0C-AD3C-FBD2-6232BBF604AC}"/>
              </a:ext>
            </a:extLst>
          </p:cNvPr>
          <p:cNvSpPr>
            <a:spLocks noGrp="1"/>
          </p:cNvSpPr>
          <p:nvPr>
            <p:ph type="title"/>
          </p:nvPr>
        </p:nvSpPr>
        <p:spPr>
          <a:xfrm>
            <a:off x="628650" y="365127"/>
            <a:ext cx="7886700" cy="675397"/>
          </a:xfrm>
        </p:spPr>
        <p:txBody>
          <a:bodyPr/>
          <a:lstStyle/>
          <a:p>
            <a:r>
              <a:rPr kumimoji="1" lang="en-US" altLang="zh-CN" dirty="0"/>
              <a:t>Turing</a:t>
            </a:r>
            <a:r>
              <a:rPr kumimoji="1" lang="zh-CN" altLang="en-US" dirty="0"/>
              <a:t>的密码</a:t>
            </a:r>
            <a:r>
              <a:rPr kumimoji="1" lang="en-US" altLang="zh-CN" dirty="0"/>
              <a:t>(2)</a:t>
            </a:r>
            <a:endParaRPr kumimoji="1" lang="zh-CN" altLang="en-US" dirty="0"/>
          </a:p>
        </p:txBody>
      </p:sp>
      <p:sp>
        <p:nvSpPr>
          <p:cNvPr id="3" name="TextBox 2">
            <a:extLst>
              <a:ext uri="{FF2B5EF4-FFF2-40B4-BE49-F238E27FC236}">
                <a16:creationId xmlns:a16="http://schemas.microsoft.com/office/drawing/2014/main" id="{D49793E7-88A0-1365-0D2B-B75BEFAEF09D}"/>
              </a:ext>
            </a:extLst>
          </p:cNvPr>
          <p:cNvSpPr txBox="1"/>
          <p:nvPr/>
        </p:nvSpPr>
        <p:spPr>
          <a:xfrm>
            <a:off x="859809" y="1351128"/>
            <a:ext cx="2390398" cy="369332"/>
          </a:xfrm>
          <a:prstGeom prst="rect">
            <a:avLst/>
          </a:prstGeom>
          <a:noFill/>
        </p:spPr>
        <p:txBody>
          <a:bodyPr wrap="none" rtlCol="0">
            <a:spAutoFit/>
          </a:bodyPr>
          <a:lstStyle/>
          <a:p>
            <a:r>
              <a:rPr kumimoji="1" lang="zh-CN" altLang="en-US" dirty="0"/>
              <a:t>和上一次一样</a:t>
            </a:r>
            <a:r>
              <a:rPr kumimoji="1" lang="en-US" altLang="zh-CN" dirty="0"/>
              <a:t>,</a:t>
            </a:r>
            <a:r>
              <a:rPr kumimoji="1" lang="zh-CN" altLang="en-US" dirty="0"/>
              <a:t> 我们有</a:t>
            </a:r>
          </a:p>
        </p:txBody>
      </p:sp>
      <p:pic>
        <p:nvPicPr>
          <p:cNvPr id="4" name="Picture 3">
            <a:extLst>
              <a:ext uri="{FF2B5EF4-FFF2-40B4-BE49-F238E27FC236}">
                <a16:creationId xmlns:a16="http://schemas.microsoft.com/office/drawing/2014/main" id="{DF2EE9A6-9C47-1EEB-E94E-C57D9938BDCB}"/>
              </a:ext>
            </a:extLst>
          </p:cNvPr>
          <p:cNvPicPr>
            <a:picLocks noChangeAspect="1"/>
          </p:cNvPicPr>
          <p:nvPr/>
        </p:nvPicPr>
        <p:blipFill>
          <a:blip r:embed="rId2"/>
          <a:stretch>
            <a:fillRect/>
          </a:stretch>
        </p:blipFill>
        <p:spPr>
          <a:xfrm>
            <a:off x="882650" y="1720460"/>
            <a:ext cx="7632700" cy="1016000"/>
          </a:xfrm>
          <a:prstGeom prst="rect">
            <a:avLst/>
          </a:prstGeom>
        </p:spPr>
      </p:pic>
      <p:pic>
        <p:nvPicPr>
          <p:cNvPr id="9" name="Picture 8">
            <a:extLst>
              <a:ext uri="{FF2B5EF4-FFF2-40B4-BE49-F238E27FC236}">
                <a16:creationId xmlns:a16="http://schemas.microsoft.com/office/drawing/2014/main" id="{345EEE99-298D-52CF-280E-8B7D9AE000CB}"/>
              </a:ext>
            </a:extLst>
          </p:cNvPr>
          <p:cNvPicPr>
            <a:picLocks noChangeAspect="1"/>
          </p:cNvPicPr>
          <p:nvPr/>
        </p:nvPicPr>
        <p:blipFill>
          <a:blip r:embed="rId3"/>
          <a:stretch>
            <a:fillRect/>
          </a:stretch>
        </p:blipFill>
        <p:spPr>
          <a:xfrm>
            <a:off x="859809" y="3091505"/>
            <a:ext cx="7772400" cy="1282700"/>
          </a:xfrm>
          <a:prstGeom prst="rect">
            <a:avLst/>
          </a:prstGeom>
        </p:spPr>
      </p:pic>
      <p:pic>
        <p:nvPicPr>
          <p:cNvPr id="11" name="Picture 10">
            <a:extLst>
              <a:ext uri="{FF2B5EF4-FFF2-40B4-BE49-F238E27FC236}">
                <a16:creationId xmlns:a16="http://schemas.microsoft.com/office/drawing/2014/main" id="{136A28DF-37F6-CCBB-0968-68CF37FE96EF}"/>
              </a:ext>
            </a:extLst>
          </p:cNvPr>
          <p:cNvPicPr>
            <a:picLocks noChangeAspect="1"/>
          </p:cNvPicPr>
          <p:nvPr/>
        </p:nvPicPr>
        <p:blipFill>
          <a:blip r:embed="rId4"/>
          <a:stretch>
            <a:fillRect/>
          </a:stretch>
        </p:blipFill>
        <p:spPr>
          <a:xfrm>
            <a:off x="859809" y="4412780"/>
            <a:ext cx="2298700" cy="431800"/>
          </a:xfrm>
          <a:prstGeom prst="rect">
            <a:avLst/>
          </a:prstGeom>
        </p:spPr>
      </p:pic>
      <p:sp>
        <p:nvSpPr>
          <p:cNvPr id="16" name="TextBox 15">
            <a:extLst>
              <a:ext uri="{FF2B5EF4-FFF2-40B4-BE49-F238E27FC236}">
                <a16:creationId xmlns:a16="http://schemas.microsoft.com/office/drawing/2014/main" id="{657F82C8-BEF6-9F01-EA78-386133C752D3}"/>
              </a:ext>
            </a:extLst>
          </p:cNvPr>
          <p:cNvSpPr txBox="1"/>
          <p:nvPr/>
        </p:nvSpPr>
        <p:spPr>
          <a:xfrm>
            <a:off x="859809" y="5254388"/>
            <a:ext cx="5186035" cy="369332"/>
          </a:xfrm>
          <a:prstGeom prst="rect">
            <a:avLst/>
          </a:prstGeom>
          <a:noFill/>
        </p:spPr>
        <p:txBody>
          <a:bodyPr wrap="none" rtlCol="0">
            <a:spAutoFit/>
          </a:bodyPr>
          <a:lstStyle/>
          <a:p>
            <a:r>
              <a:rPr kumimoji="1" lang="zh-CN" altLang="en-US" dirty="0"/>
              <a:t>这时候我们应该如何解</a:t>
            </a:r>
            <a:r>
              <a:rPr kumimoji="1" lang="en-US" altLang="zh-CN" dirty="0"/>
              <a:t>?</a:t>
            </a:r>
            <a:r>
              <a:rPr kumimoji="1" lang="zh-CN" altLang="en-US" dirty="0"/>
              <a:t> 总不能除出来是分数吧</a:t>
            </a:r>
            <a:r>
              <a:rPr kumimoji="1" lang="en-US" altLang="zh-CN" dirty="0"/>
              <a:t>…</a:t>
            </a:r>
            <a:endParaRPr kumimoji="1" lang="zh-CN" altLang="en-US" dirty="0"/>
          </a:p>
        </p:txBody>
      </p:sp>
    </p:spTree>
    <p:extLst>
      <p:ext uri="{BB962C8B-B14F-4D97-AF65-F5344CB8AC3E}">
        <p14:creationId xmlns:p14="http://schemas.microsoft.com/office/powerpoint/2010/main" val="21982517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8B5A2F-9AB2-5582-3909-78F01C7DDC10}"/>
              </a:ext>
            </a:extLst>
          </p:cNvPr>
          <p:cNvSpPr>
            <a:spLocks noGrp="1"/>
          </p:cNvSpPr>
          <p:nvPr>
            <p:ph type="sldNum" sz="quarter" idx="12"/>
          </p:nvPr>
        </p:nvSpPr>
        <p:spPr/>
        <p:txBody>
          <a:bodyPr/>
          <a:lstStyle/>
          <a:p>
            <a:fld id="{7A304655-5D53-B746-8252-3F5A598C52D3}" type="slidenum">
              <a:rPr lang="en-CN" smtClean="0"/>
              <a:pPr/>
              <a:t>52</a:t>
            </a:fld>
            <a:endParaRPr lang="en-CN"/>
          </a:p>
        </p:txBody>
      </p:sp>
      <p:sp>
        <p:nvSpPr>
          <p:cNvPr id="3" name="Title 2">
            <a:extLst>
              <a:ext uri="{FF2B5EF4-FFF2-40B4-BE49-F238E27FC236}">
                <a16:creationId xmlns:a16="http://schemas.microsoft.com/office/drawing/2014/main" id="{95CCDBEC-E462-042C-FF16-35C1D581CF1E}"/>
              </a:ext>
            </a:extLst>
          </p:cNvPr>
          <p:cNvSpPr>
            <a:spLocks noGrp="1"/>
          </p:cNvSpPr>
          <p:nvPr>
            <p:ph type="title"/>
          </p:nvPr>
        </p:nvSpPr>
        <p:spPr/>
        <p:txBody>
          <a:bodyPr/>
          <a:lstStyle/>
          <a:p>
            <a:r>
              <a:rPr kumimoji="1" lang="zh-CN" altLang="en-US" dirty="0"/>
              <a:t>模意义下的 </a:t>
            </a:r>
            <a:r>
              <a:rPr kumimoji="1" lang="en-US" altLang="zh-CN" dirty="0"/>
              <a:t>“</a:t>
            </a:r>
            <a:r>
              <a:rPr kumimoji="1" lang="zh-CN" altLang="en-US" dirty="0"/>
              <a:t>除法</a:t>
            </a:r>
            <a:r>
              <a:rPr kumimoji="1" lang="en-US" altLang="zh-CN" dirty="0"/>
              <a:t>”</a:t>
            </a:r>
            <a:endParaRPr kumimoji="1" lang="zh-CN" altLang="en-US" dirty="0"/>
          </a:p>
        </p:txBody>
      </p:sp>
      <p:sp>
        <p:nvSpPr>
          <p:cNvPr id="4" name="TextBox 3">
            <a:extLst>
              <a:ext uri="{FF2B5EF4-FFF2-40B4-BE49-F238E27FC236}">
                <a16:creationId xmlns:a16="http://schemas.microsoft.com/office/drawing/2014/main" id="{4BEB560F-7C0A-B438-8DB4-C42914E0EB30}"/>
              </a:ext>
            </a:extLst>
          </p:cNvPr>
          <p:cNvSpPr txBox="1"/>
          <p:nvPr/>
        </p:nvSpPr>
        <p:spPr>
          <a:xfrm>
            <a:off x="832513" y="1528549"/>
            <a:ext cx="2852063" cy="369332"/>
          </a:xfrm>
          <a:prstGeom prst="rect">
            <a:avLst/>
          </a:prstGeom>
          <a:noFill/>
        </p:spPr>
        <p:txBody>
          <a:bodyPr wrap="none" rtlCol="0">
            <a:spAutoFit/>
          </a:bodyPr>
          <a:lstStyle/>
          <a:p>
            <a:r>
              <a:rPr kumimoji="1" lang="zh-CN" altLang="en-US" dirty="0"/>
              <a:t>在平常的代数里面</a:t>
            </a:r>
            <a:r>
              <a:rPr kumimoji="1" lang="en-US" altLang="zh-CN" dirty="0"/>
              <a:t>,</a:t>
            </a:r>
            <a:r>
              <a:rPr kumimoji="1" lang="zh-CN" altLang="en-US" dirty="0"/>
              <a:t> 我们有</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D585C79-D927-56C1-0689-93315150AE85}"/>
                  </a:ext>
                </a:extLst>
              </p:cNvPr>
              <p:cNvSpPr txBox="1"/>
              <p:nvPr/>
            </p:nvSpPr>
            <p:spPr>
              <a:xfrm>
                <a:off x="3672651" y="2044712"/>
                <a:ext cx="17986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𝑎𝑏</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𝑏𝑐</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𝑏</m:t>
                      </m:r>
                      <m:r>
                        <a:rPr kumimoji="1" lang="en-US" altLang="zh-CN" b="0" i="1" smtClean="0">
                          <a:latin typeface="Cambria Math" panose="02040503050406030204" pitchFamily="18" charset="0"/>
                        </a:rPr>
                        <m:t>≠0)</m:t>
                      </m:r>
                    </m:oMath>
                  </m:oMathPara>
                </a14:m>
                <a:endParaRPr kumimoji="1" lang="zh-CN" altLang="en-US" dirty="0"/>
              </a:p>
            </p:txBody>
          </p:sp>
        </mc:Choice>
        <mc:Fallback xmlns="">
          <p:sp>
            <p:nvSpPr>
              <p:cNvPr id="5" name="TextBox 4">
                <a:extLst>
                  <a:ext uri="{FF2B5EF4-FFF2-40B4-BE49-F238E27FC236}">
                    <a16:creationId xmlns:a16="http://schemas.microsoft.com/office/drawing/2014/main" id="{4D585C79-D927-56C1-0689-93315150AE85}"/>
                  </a:ext>
                </a:extLst>
              </p:cNvPr>
              <p:cNvSpPr txBox="1">
                <a:spLocks noRot="1" noChangeAspect="1" noMove="1" noResize="1" noEditPoints="1" noAdjustHandles="1" noChangeArrowheads="1" noChangeShapeType="1" noTextEdit="1"/>
              </p:cNvSpPr>
              <p:nvPr/>
            </p:nvSpPr>
            <p:spPr>
              <a:xfrm>
                <a:off x="3672651" y="2044712"/>
                <a:ext cx="1798698" cy="369332"/>
              </a:xfrm>
              <a:prstGeom prst="rect">
                <a:avLst/>
              </a:prstGeom>
              <a:blipFill>
                <a:blip r:embed="rId2"/>
                <a:stretch>
                  <a:fillRect b="-16129"/>
                </a:stretch>
              </a:blipFill>
            </p:spPr>
            <p:txBody>
              <a:bodyPr/>
              <a:lstStyle/>
              <a:p>
                <a:r>
                  <a:rPr lang="zh-CN" altLang="en-US">
                    <a:noFill/>
                  </a:rPr>
                  <a:t> </a:t>
                </a:r>
              </a:p>
            </p:txBody>
          </p:sp>
        </mc:Fallback>
      </mc:AlternateContent>
      <p:cxnSp>
        <p:nvCxnSpPr>
          <p:cNvPr id="7" name="Straight Connector 6">
            <a:extLst>
              <a:ext uri="{FF2B5EF4-FFF2-40B4-BE49-F238E27FC236}">
                <a16:creationId xmlns:a16="http://schemas.microsoft.com/office/drawing/2014/main" id="{2C9A0D6B-4C3A-C255-82EC-8ADBA068FA40}"/>
              </a:ext>
            </a:extLst>
          </p:cNvPr>
          <p:cNvCxnSpPr/>
          <p:nvPr/>
        </p:nvCxnSpPr>
        <p:spPr>
          <a:xfrm>
            <a:off x="3944204" y="2044712"/>
            <a:ext cx="109182" cy="36933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48AE771-FDCB-CB40-FE01-6E79B052D30E}"/>
              </a:ext>
            </a:extLst>
          </p:cNvPr>
          <p:cNvCxnSpPr/>
          <p:nvPr/>
        </p:nvCxnSpPr>
        <p:spPr>
          <a:xfrm>
            <a:off x="4367285" y="2044712"/>
            <a:ext cx="109182" cy="36933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4FB851F7-D6E6-CD8D-561A-7953A082AA0A}"/>
              </a:ext>
            </a:extLst>
          </p:cNvPr>
          <p:cNvPicPr>
            <a:picLocks noChangeAspect="1"/>
          </p:cNvPicPr>
          <p:nvPr/>
        </p:nvPicPr>
        <p:blipFill>
          <a:blip r:embed="rId3"/>
          <a:stretch>
            <a:fillRect/>
          </a:stretch>
        </p:blipFill>
        <p:spPr>
          <a:xfrm>
            <a:off x="1295307" y="3458866"/>
            <a:ext cx="7099300" cy="1066800"/>
          </a:xfrm>
          <a:prstGeom prst="rect">
            <a:avLst/>
          </a:prstGeom>
        </p:spPr>
      </p:pic>
      <p:sp>
        <p:nvSpPr>
          <p:cNvPr id="10" name="TextBox 9">
            <a:extLst>
              <a:ext uri="{FF2B5EF4-FFF2-40B4-BE49-F238E27FC236}">
                <a16:creationId xmlns:a16="http://schemas.microsoft.com/office/drawing/2014/main" id="{8E1DB60E-44A6-D149-8952-4EF0DE553375}"/>
              </a:ext>
            </a:extLst>
          </p:cNvPr>
          <p:cNvSpPr txBox="1"/>
          <p:nvPr/>
        </p:nvSpPr>
        <p:spPr>
          <a:xfrm>
            <a:off x="955343" y="3029803"/>
            <a:ext cx="1595309" cy="369332"/>
          </a:xfrm>
          <a:prstGeom prst="rect">
            <a:avLst/>
          </a:prstGeom>
          <a:noFill/>
        </p:spPr>
        <p:txBody>
          <a:bodyPr wrap="none" rtlCol="0">
            <a:spAutoFit/>
          </a:bodyPr>
          <a:lstStyle/>
          <a:p>
            <a:r>
              <a:rPr kumimoji="1" lang="en-US" altLang="zh-CN" dirty="0"/>
              <a:t>1.</a:t>
            </a:r>
            <a:r>
              <a:rPr kumimoji="1" lang="zh-CN" altLang="en-US" dirty="0"/>
              <a:t> 乘法的逆元</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6DEFC9D-DF2F-B785-2ACA-A7739DCBBC8C}"/>
                  </a:ext>
                </a:extLst>
              </p:cNvPr>
              <p:cNvSpPr txBox="1"/>
              <p:nvPr/>
            </p:nvSpPr>
            <p:spPr>
              <a:xfrm>
                <a:off x="1460310" y="4804012"/>
                <a:ext cx="2875274" cy="369332"/>
              </a:xfrm>
              <a:prstGeom prst="rect">
                <a:avLst/>
              </a:prstGeom>
              <a:noFill/>
            </p:spPr>
            <p:txBody>
              <a:bodyPr wrap="none" rtlCol="0">
                <a:spAutoFit/>
              </a:bodyPr>
              <a:lstStyle/>
              <a:p>
                <a:r>
                  <a:rPr kumimoji="1" lang="zh-CN" altLang="en-US" dirty="0"/>
                  <a:t>在</a:t>
                </a:r>
                <a14:m>
                  <m:oMath xmlns:m="http://schemas.openxmlformats.org/officeDocument/2006/math">
                    <m:r>
                      <m:rPr>
                        <m:sty m:val="p"/>
                      </m:rPr>
                      <a:rPr kumimoji="1" lang="en-US" altLang="zh-CN" i="1" dirty="0">
                        <a:latin typeface="Cambria Math" panose="02040503050406030204" pitchFamily="18" charset="0"/>
                      </a:rPr>
                      <m:t>Z</m:t>
                    </m:r>
                    <m:r>
                      <a:rPr kumimoji="1" lang="en-US" altLang="zh-CN" b="0" i="1" dirty="0" smtClean="0">
                        <a:latin typeface="Cambria Math" panose="02040503050406030204" pitchFamily="18" charset="0"/>
                      </a:rPr>
                      <m:t>[</m:t>
                    </m:r>
                    <m:r>
                      <a:rPr kumimoji="1" lang="en-US" altLang="zh-CN" b="0" i="1" dirty="0" smtClean="0">
                        <a:latin typeface="Cambria Math" panose="02040503050406030204" pitchFamily="18" charset="0"/>
                      </a:rPr>
                      <m:t>𝑛</m:t>
                    </m:r>
                    <m:r>
                      <a:rPr kumimoji="1" lang="en-US" altLang="zh-CN" b="0" i="1" dirty="0" smtClean="0">
                        <a:latin typeface="Cambria Math" panose="02040503050406030204" pitchFamily="18" charset="0"/>
                      </a:rPr>
                      <m:t>]</m:t>
                    </m:r>
                  </m:oMath>
                </a14:m>
                <a:r>
                  <a:rPr kumimoji="1" lang="zh-CN" altLang="en-US" dirty="0"/>
                  <a:t>的情况下表现如何</a:t>
                </a:r>
                <a:r>
                  <a:rPr kumimoji="1" lang="en-US" altLang="zh-CN" dirty="0"/>
                  <a:t>?</a:t>
                </a:r>
                <a:r>
                  <a:rPr kumimoji="1" lang="zh-CN" altLang="en-US" dirty="0"/>
                  <a:t> </a:t>
                </a:r>
              </a:p>
            </p:txBody>
          </p:sp>
        </mc:Choice>
        <mc:Fallback xmlns="">
          <p:sp>
            <p:nvSpPr>
              <p:cNvPr id="11" name="TextBox 10">
                <a:extLst>
                  <a:ext uri="{FF2B5EF4-FFF2-40B4-BE49-F238E27FC236}">
                    <a16:creationId xmlns:a16="http://schemas.microsoft.com/office/drawing/2014/main" id="{66DEFC9D-DF2F-B785-2ACA-A7739DCBBC8C}"/>
                  </a:ext>
                </a:extLst>
              </p:cNvPr>
              <p:cNvSpPr txBox="1">
                <a:spLocks noRot="1" noChangeAspect="1" noMove="1" noResize="1" noEditPoints="1" noAdjustHandles="1" noChangeArrowheads="1" noChangeShapeType="1" noTextEdit="1"/>
              </p:cNvSpPr>
              <p:nvPr/>
            </p:nvSpPr>
            <p:spPr>
              <a:xfrm>
                <a:off x="1460310" y="4804012"/>
                <a:ext cx="2875274" cy="369332"/>
              </a:xfrm>
              <a:prstGeom prst="rect">
                <a:avLst/>
              </a:prstGeom>
              <a:blipFill>
                <a:blip r:embed="rId4"/>
                <a:stretch>
                  <a:fillRect l="-2203" t="-10000" b="-26667"/>
                </a:stretch>
              </a:blipFill>
            </p:spPr>
            <p:txBody>
              <a:bodyPr/>
              <a:lstStyle/>
              <a:p>
                <a:r>
                  <a:rPr lang="zh-CN" altLang="en-US">
                    <a:noFill/>
                  </a:rPr>
                  <a:t> </a:t>
                </a:r>
              </a:p>
            </p:txBody>
          </p:sp>
        </mc:Fallback>
      </mc:AlternateContent>
      <p:pic>
        <p:nvPicPr>
          <p:cNvPr id="12" name="Picture 11">
            <a:extLst>
              <a:ext uri="{FF2B5EF4-FFF2-40B4-BE49-F238E27FC236}">
                <a16:creationId xmlns:a16="http://schemas.microsoft.com/office/drawing/2014/main" id="{75A9A77C-02E6-3DA8-34D1-3A8ED3E244CC}"/>
              </a:ext>
            </a:extLst>
          </p:cNvPr>
          <p:cNvPicPr>
            <a:picLocks noChangeAspect="1"/>
          </p:cNvPicPr>
          <p:nvPr/>
        </p:nvPicPr>
        <p:blipFill>
          <a:blip r:embed="rId5"/>
          <a:stretch>
            <a:fillRect/>
          </a:stretch>
        </p:blipFill>
        <p:spPr>
          <a:xfrm>
            <a:off x="1940256" y="5240288"/>
            <a:ext cx="1524000" cy="330200"/>
          </a:xfrm>
          <a:prstGeom prst="rect">
            <a:avLst/>
          </a:prstGeom>
        </p:spPr>
      </p:pic>
      <p:pic>
        <p:nvPicPr>
          <p:cNvPr id="13" name="Picture 12">
            <a:extLst>
              <a:ext uri="{FF2B5EF4-FFF2-40B4-BE49-F238E27FC236}">
                <a16:creationId xmlns:a16="http://schemas.microsoft.com/office/drawing/2014/main" id="{021F591A-FB80-BF78-D4D3-647B24C7DD29}"/>
              </a:ext>
            </a:extLst>
          </p:cNvPr>
          <p:cNvPicPr>
            <a:picLocks noChangeAspect="1"/>
          </p:cNvPicPr>
          <p:nvPr/>
        </p:nvPicPr>
        <p:blipFill>
          <a:blip r:embed="rId6"/>
          <a:stretch>
            <a:fillRect/>
          </a:stretch>
        </p:blipFill>
        <p:spPr>
          <a:xfrm>
            <a:off x="2550652" y="5896151"/>
            <a:ext cx="279400" cy="381000"/>
          </a:xfrm>
          <a:prstGeom prst="rect">
            <a:avLst/>
          </a:prstGeom>
        </p:spPr>
      </p:pic>
      <p:pic>
        <p:nvPicPr>
          <p:cNvPr id="14" name="Picture 13">
            <a:extLst>
              <a:ext uri="{FF2B5EF4-FFF2-40B4-BE49-F238E27FC236}">
                <a16:creationId xmlns:a16="http://schemas.microsoft.com/office/drawing/2014/main" id="{DB25B81E-6F04-6BDB-DDD6-00F343E539CF}"/>
              </a:ext>
            </a:extLst>
          </p:cNvPr>
          <p:cNvPicPr>
            <a:picLocks noChangeAspect="1"/>
          </p:cNvPicPr>
          <p:nvPr/>
        </p:nvPicPr>
        <p:blipFill>
          <a:blip r:embed="rId7"/>
          <a:stretch>
            <a:fillRect/>
          </a:stretch>
        </p:blipFill>
        <p:spPr>
          <a:xfrm>
            <a:off x="6466576" y="5240288"/>
            <a:ext cx="660400" cy="317500"/>
          </a:xfrm>
          <a:prstGeom prst="rect">
            <a:avLst/>
          </a:prstGeom>
        </p:spPr>
      </p:pic>
      <p:pic>
        <p:nvPicPr>
          <p:cNvPr id="15" name="Picture 14">
            <a:extLst>
              <a:ext uri="{FF2B5EF4-FFF2-40B4-BE49-F238E27FC236}">
                <a16:creationId xmlns:a16="http://schemas.microsoft.com/office/drawing/2014/main" id="{198A95D9-7B44-56C1-3583-9C269383BC2F}"/>
              </a:ext>
            </a:extLst>
          </p:cNvPr>
          <p:cNvPicPr>
            <a:picLocks noChangeAspect="1"/>
          </p:cNvPicPr>
          <p:nvPr/>
        </p:nvPicPr>
        <p:blipFill>
          <a:blip r:embed="rId8"/>
          <a:stretch>
            <a:fillRect/>
          </a:stretch>
        </p:blipFill>
        <p:spPr>
          <a:xfrm>
            <a:off x="3821297" y="5927901"/>
            <a:ext cx="749300" cy="406400"/>
          </a:xfrm>
          <a:prstGeom prst="rect">
            <a:avLst/>
          </a:prstGeom>
        </p:spPr>
      </p:pic>
      <p:pic>
        <p:nvPicPr>
          <p:cNvPr id="16" name="Picture 15">
            <a:extLst>
              <a:ext uri="{FF2B5EF4-FFF2-40B4-BE49-F238E27FC236}">
                <a16:creationId xmlns:a16="http://schemas.microsoft.com/office/drawing/2014/main" id="{1547A45D-B8AE-95D5-00E1-3560FEE10B62}"/>
              </a:ext>
            </a:extLst>
          </p:cNvPr>
          <p:cNvPicPr>
            <a:picLocks noChangeAspect="1"/>
          </p:cNvPicPr>
          <p:nvPr/>
        </p:nvPicPr>
        <p:blipFill>
          <a:blip r:embed="rId9"/>
          <a:stretch>
            <a:fillRect/>
          </a:stretch>
        </p:blipFill>
        <p:spPr>
          <a:xfrm>
            <a:off x="3541595" y="5240288"/>
            <a:ext cx="914400" cy="317500"/>
          </a:xfrm>
          <a:prstGeom prst="rect">
            <a:avLst/>
          </a:prstGeom>
        </p:spPr>
      </p:pic>
      <p:pic>
        <p:nvPicPr>
          <p:cNvPr id="17" name="Picture 16">
            <a:extLst>
              <a:ext uri="{FF2B5EF4-FFF2-40B4-BE49-F238E27FC236}">
                <a16:creationId xmlns:a16="http://schemas.microsoft.com/office/drawing/2014/main" id="{60580C9C-CEE0-4220-6EBF-9FDB0DF7C1DD}"/>
              </a:ext>
            </a:extLst>
          </p:cNvPr>
          <p:cNvPicPr>
            <a:picLocks noChangeAspect="1"/>
          </p:cNvPicPr>
          <p:nvPr/>
        </p:nvPicPr>
        <p:blipFill>
          <a:blip r:embed="rId10"/>
          <a:stretch>
            <a:fillRect/>
          </a:stretch>
        </p:blipFill>
        <p:spPr>
          <a:xfrm>
            <a:off x="2897947" y="5927901"/>
            <a:ext cx="533400" cy="317500"/>
          </a:xfrm>
          <a:prstGeom prst="rect">
            <a:avLst/>
          </a:prstGeom>
        </p:spPr>
      </p:pic>
      <p:pic>
        <p:nvPicPr>
          <p:cNvPr id="18" name="Picture 17">
            <a:extLst>
              <a:ext uri="{FF2B5EF4-FFF2-40B4-BE49-F238E27FC236}">
                <a16:creationId xmlns:a16="http://schemas.microsoft.com/office/drawing/2014/main" id="{7C437953-E172-4841-77CB-3697FF42A7B1}"/>
              </a:ext>
            </a:extLst>
          </p:cNvPr>
          <p:cNvPicPr>
            <a:picLocks noChangeAspect="1"/>
          </p:cNvPicPr>
          <p:nvPr/>
        </p:nvPicPr>
        <p:blipFill>
          <a:blip r:embed="rId11"/>
          <a:stretch>
            <a:fillRect/>
          </a:stretch>
        </p:blipFill>
        <p:spPr>
          <a:xfrm>
            <a:off x="4421876" y="5240288"/>
            <a:ext cx="2044700" cy="317500"/>
          </a:xfrm>
          <a:prstGeom prst="rect">
            <a:avLst/>
          </a:prstGeom>
        </p:spPr>
      </p:pic>
      <p:sp>
        <p:nvSpPr>
          <p:cNvPr id="19" name="TextBox 18">
            <a:extLst>
              <a:ext uri="{FF2B5EF4-FFF2-40B4-BE49-F238E27FC236}">
                <a16:creationId xmlns:a16="http://schemas.microsoft.com/office/drawing/2014/main" id="{6A289AF6-F412-0450-9259-659F2D38CB89}"/>
              </a:ext>
            </a:extLst>
          </p:cNvPr>
          <p:cNvSpPr txBox="1"/>
          <p:nvPr/>
        </p:nvSpPr>
        <p:spPr>
          <a:xfrm>
            <a:off x="3434996" y="5927901"/>
            <a:ext cx="312906" cy="369332"/>
          </a:xfrm>
          <a:prstGeom prst="rect">
            <a:avLst/>
          </a:prstGeom>
          <a:noFill/>
        </p:spPr>
        <p:txBody>
          <a:bodyPr wrap="none" rtlCol="0">
            <a:spAutoFit/>
          </a:bodyPr>
          <a:lstStyle/>
          <a:p>
            <a:r>
              <a:rPr kumimoji="1" lang="en-US" altLang="zh-CN" dirty="0"/>
              <a:t>1</a:t>
            </a:r>
            <a:endParaRPr kumimoji="1" lang="zh-CN" altLang="en-US" dirty="0"/>
          </a:p>
        </p:txBody>
      </p:sp>
    </p:spTree>
    <p:extLst>
      <p:ext uri="{BB962C8B-B14F-4D97-AF65-F5344CB8AC3E}">
        <p14:creationId xmlns:p14="http://schemas.microsoft.com/office/powerpoint/2010/main" val="2391456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0" grpId="0"/>
      <p:bldP spid="11" grpId="0"/>
      <p:bldP spid="1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8B5A2F-9AB2-5582-3909-78F01C7DDC10}"/>
              </a:ext>
            </a:extLst>
          </p:cNvPr>
          <p:cNvSpPr>
            <a:spLocks noGrp="1"/>
          </p:cNvSpPr>
          <p:nvPr>
            <p:ph type="sldNum" sz="quarter" idx="12"/>
          </p:nvPr>
        </p:nvSpPr>
        <p:spPr/>
        <p:txBody>
          <a:bodyPr/>
          <a:lstStyle/>
          <a:p>
            <a:fld id="{7A304655-5D53-B746-8252-3F5A598C52D3}" type="slidenum">
              <a:rPr lang="en-CN" smtClean="0"/>
              <a:pPr/>
              <a:t>53</a:t>
            </a:fld>
            <a:endParaRPr lang="en-CN"/>
          </a:p>
        </p:txBody>
      </p:sp>
      <p:sp>
        <p:nvSpPr>
          <p:cNvPr id="3" name="Title 2">
            <a:extLst>
              <a:ext uri="{FF2B5EF4-FFF2-40B4-BE49-F238E27FC236}">
                <a16:creationId xmlns:a16="http://schemas.microsoft.com/office/drawing/2014/main" id="{95CCDBEC-E462-042C-FF16-35C1D581CF1E}"/>
              </a:ext>
            </a:extLst>
          </p:cNvPr>
          <p:cNvSpPr>
            <a:spLocks noGrp="1"/>
          </p:cNvSpPr>
          <p:nvPr>
            <p:ph type="title"/>
          </p:nvPr>
        </p:nvSpPr>
        <p:spPr/>
        <p:txBody>
          <a:bodyPr/>
          <a:lstStyle/>
          <a:p>
            <a:r>
              <a:rPr kumimoji="1" lang="zh-CN" altLang="en-US" dirty="0"/>
              <a:t>模意义下的 </a:t>
            </a:r>
            <a:r>
              <a:rPr kumimoji="1" lang="en-US" altLang="zh-CN" dirty="0"/>
              <a:t>“</a:t>
            </a:r>
            <a:r>
              <a:rPr kumimoji="1" lang="zh-CN" altLang="en-US" dirty="0"/>
              <a:t>除法</a:t>
            </a:r>
            <a:r>
              <a:rPr kumimoji="1" lang="en-US" altLang="zh-CN" dirty="0"/>
              <a:t>”</a:t>
            </a:r>
            <a:endParaRPr kumimoji="1" lang="zh-CN" altLang="en-US" dirty="0"/>
          </a:p>
        </p:txBody>
      </p:sp>
      <p:pic>
        <p:nvPicPr>
          <p:cNvPr id="9" name="Picture 8">
            <a:extLst>
              <a:ext uri="{FF2B5EF4-FFF2-40B4-BE49-F238E27FC236}">
                <a16:creationId xmlns:a16="http://schemas.microsoft.com/office/drawing/2014/main" id="{4FB851F7-D6E6-CD8D-561A-7953A082AA0A}"/>
              </a:ext>
            </a:extLst>
          </p:cNvPr>
          <p:cNvPicPr>
            <a:picLocks noChangeAspect="1"/>
          </p:cNvPicPr>
          <p:nvPr/>
        </p:nvPicPr>
        <p:blipFill>
          <a:blip r:embed="rId2"/>
          <a:stretch>
            <a:fillRect/>
          </a:stretch>
        </p:blipFill>
        <p:spPr>
          <a:xfrm>
            <a:off x="1104238" y="1488828"/>
            <a:ext cx="7099300" cy="1066800"/>
          </a:xfrm>
          <a:prstGeom prst="rect">
            <a:avLst/>
          </a:prstGeom>
        </p:spPr>
      </p:pic>
      <p:sp>
        <p:nvSpPr>
          <p:cNvPr id="10" name="TextBox 9">
            <a:extLst>
              <a:ext uri="{FF2B5EF4-FFF2-40B4-BE49-F238E27FC236}">
                <a16:creationId xmlns:a16="http://schemas.microsoft.com/office/drawing/2014/main" id="{8E1DB60E-44A6-D149-8952-4EF0DE553375}"/>
              </a:ext>
            </a:extLst>
          </p:cNvPr>
          <p:cNvSpPr txBox="1"/>
          <p:nvPr/>
        </p:nvSpPr>
        <p:spPr>
          <a:xfrm>
            <a:off x="764274" y="1059765"/>
            <a:ext cx="1595309" cy="369332"/>
          </a:xfrm>
          <a:prstGeom prst="rect">
            <a:avLst/>
          </a:prstGeom>
          <a:noFill/>
        </p:spPr>
        <p:txBody>
          <a:bodyPr wrap="none" rtlCol="0">
            <a:spAutoFit/>
          </a:bodyPr>
          <a:lstStyle/>
          <a:p>
            <a:r>
              <a:rPr kumimoji="1" lang="en-US" altLang="zh-CN" dirty="0"/>
              <a:t>1.</a:t>
            </a:r>
            <a:r>
              <a:rPr kumimoji="1" lang="zh-CN" altLang="en-US" dirty="0"/>
              <a:t> 乘法的逆元</a:t>
            </a:r>
          </a:p>
        </p:txBody>
      </p:sp>
      <p:sp>
        <p:nvSpPr>
          <p:cNvPr id="6" name="TextBox 5">
            <a:extLst>
              <a:ext uri="{FF2B5EF4-FFF2-40B4-BE49-F238E27FC236}">
                <a16:creationId xmlns:a16="http://schemas.microsoft.com/office/drawing/2014/main" id="{57786DED-C571-990A-CE9F-558032D21860}"/>
              </a:ext>
            </a:extLst>
          </p:cNvPr>
          <p:cNvSpPr txBox="1"/>
          <p:nvPr/>
        </p:nvSpPr>
        <p:spPr>
          <a:xfrm>
            <a:off x="1104238" y="2729030"/>
            <a:ext cx="2100255" cy="369332"/>
          </a:xfrm>
          <a:prstGeom prst="rect">
            <a:avLst/>
          </a:prstGeom>
          <a:noFill/>
        </p:spPr>
        <p:txBody>
          <a:bodyPr wrap="none" rtlCol="0">
            <a:spAutoFit/>
          </a:bodyPr>
          <a:lstStyle/>
          <a:p>
            <a:r>
              <a:rPr kumimoji="1" lang="zh-CN" altLang="en-US" dirty="0"/>
              <a:t>但是也不总是存在</a:t>
            </a:r>
          </a:p>
        </p:txBody>
      </p:sp>
      <p:pic>
        <p:nvPicPr>
          <p:cNvPr id="20" name="Picture 19">
            <a:extLst>
              <a:ext uri="{FF2B5EF4-FFF2-40B4-BE49-F238E27FC236}">
                <a16:creationId xmlns:a16="http://schemas.microsoft.com/office/drawing/2014/main" id="{BF460687-2CF6-67FB-81AF-575EAA50EA56}"/>
              </a:ext>
            </a:extLst>
          </p:cNvPr>
          <p:cNvPicPr>
            <a:picLocks noChangeAspect="1"/>
          </p:cNvPicPr>
          <p:nvPr/>
        </p:nvPicPr>
        <p:blipFill rotWithShape="1">
          <a:blip r:embed="rId3"/>
          <a:srcRect b="6731"/>
          <a:stretch/>
        </p:blipFill>
        <p:spPr>
          <a:xfrm>
            <a:off x="776974" y="3098362"/>
            <a:ext cx="7874000" cy="3174499"/>
          </a:xfrm>
          <a:prstGeom prst="rect">
            <a:avLst/>
          </a:prstGeom>
        </p:spPr>
      </p:pic>
      <p:sp>
        <p:nvSpPr>
          <p:cNvPr id="8" name="Cloud Callout 7">
            <a:extLst>
              <a:ext uri="{FF2B5EF4-FFF2-40B4-BE49-F238E27FC236}">
                <a16:creationId xmlns:a16="http://schemas.microsoft.com/office/drawing/2014/main" id="{1CC44125-A7C0-860D-2D44-DAC30A0BB10F}"/>
              </a:ext>
            </a:extLst>
          </p:cNvPr>
          <p:cNvSpPr/>
          <p:nvPr/>
        </p:nvSpPr>
        <p:spPr>
          <a:xfrm>
            <a:off x="6039606" y="2294092"/>
            <a:ext cx="2163932" cy="675397"/>
          </a:xfrm>
          <a:prstGeom prst="cloudCallout">
            <a:avLst>
              <a:gd name="adj1" fmla="val -25006"/>
              <a:gd name="adj2" fmla="val 76194"/>
            </a:avLst>
          </a:prstGeom>
          <a:ln/>
        </p:spPr>
        <p:style>
          <a:lnRef idx="2">
            <a:schemeClr val="dk1"/>
          </a:lnRef>
          <a:fillRef idx="1">
            <a:schemeClr val="lt1"/>
          </a:fillRef>
          <a:effectRef idx="0">
            <a:schemeClr val="dk1"/>
          </a:effectRef>
          <a:fontRef idx="minor">
            <a:schemeClr val="dk1"/>
          </a:fontRef>
        </p:style>
        <p:txBody>
          <a:bodyPr rtlCol="0" anchor="t"/>
          <a:lstStyle/>
          <a:p>
            <a:r>
              <a:rPr kumimoji="1" lang="zh-CN" altLang="en-US" sz="1050" dirty="0"/>
              <a:t>什么时候可以有</a:t>
            </a:r>
            <a:r>
              <a:rPr kumimoji="1" lang="en-US" altLang="zh-CN" sz="1050" dirty="0"/>
              <a:t>?</a:t>
            </a:r>
            <a:r>
              <a:rPr kumimoji="1" lang="zh-CN" altLang="en-US" sz="1050" dirty="0"/>
              <a:t> 什么时候没有</a:t>
            </a:r>
            <a:r>
              <a:rPr kumimoji="1" lang="en-US" altLang="zh-CN" sz="1050" dirty="0"/>
              <a:t>?</a:t>
            </a:r>
            <a:r>
              <a:rPr kumimoji="1" lang="zh-CN" altLang="en-US" sz="1050" dirty="0"/>
              <a:t> </a:t>
            </a:r>
          </a:p>
        </p:txBody>
      </p:sp>
    </p:spTree>
    <p:extLst>
      <p:ext uri="{BB962C8B-B14F-4D97-AF65-F5344CB8AC3E}">
        <p14:creationId xmlns:p14="http://schemas.microsoft.com/office/powerpoint/2010/main" val="3275108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8B5A2F-9AB2-5582-3909-78F01C7DDC10}"/>
              </a:ext>
            </a:extLst>
          </p:cNvPr>
          <p:cNvSpPr>
            <a:spLocks noGrp="1"/>
          </p:cNvSpPr>
          <p:nvPr>
            <p:ph type="sldNum" sz="quarter" idx="12"/>
          </p:nvPr>
        </p:nvSpPr>
        <p:spPr/>
        <p:txBody>
          <a:bodyPr/>
          <a:lstStyle/>
          <a:p>
            <a:fld id="{7A304655-5D53-B746-8252-3F5A598C52D3}" type="slidenum">
              <a:rPr lang="en-CN" smtClean="0"/>
              <a:pPr/>
              <a:t>54</a:t>
            </a:fld>
            <a:endParaRPr lang="en-CN"/>
          </a:p>
        </p:txBody>
      </p:sp>
      <p:sp>
        <p:nvSpPr>
          <p:cNvPr id="3" name="Title 2">
            <a:extLst>
              <a:ext uri="{FF2B5EF4-FFF2-40B4-BE49-F238E27FC236}">
                <a16:creationId xmlns:a16="http://schemas.microsoft.com/office/drawing/2014/main" id="{95CCDBEC-E462-042C-FF16-35C1D581CF1E}"/>
              </a:ext>
            </a:extLst>
          </p:cNvPr>
          <p:cNvSpPr>
            <a:spLocks noGrp="1"/>
          </p:cNvSpPr>
          <p:nvPr>
            <p:ph type="title"/>
          </p:nvPr>
        </p:nvSpPr>
        <p:spPr/>
        <p:txBody>
          <a:bodyPr/>
          <a:lstStyle/>
          <a:p>
            <a:r>
              <a:rPr kumimoji="1" lang="zh-CN" altLang="en-US" dirty="0"/>
              <a:t>模意义下的 </a:t>
            </a:r>
            <a:r>
              <a:rPr kumimoji="1" lang="en-US" altLang="zh-CN" dirty="0"/>
              <a:t>“</a:t>
            </a:r>
            <a:r>
              <a:rPr kumimoji="1" lang="zh-CN" altLang="en-US" dirty="0"/>
              <a:t>除法</a:t>
            </a:r>
            <a:r>
              <a:rPr kumimoji="1" lang="en-US" altLang="zh-CN" dirty="0"/>
              <a:t>”</a:t>
            </a:r>
            <a:endParaRPr kumimoji="1" lang="zh-CN" altLang="en-US" dirty="0"/>
          </a:p>
        </p:txBody>
      </p:sp>
      <p:sp>
        <p:nvSpPr>
          <p:cNvPr id="10" name="TextBox 9">
            <a:extLst>
              <a:ext uri="{FF2B5EF4-FFF2-40B4-BE49-F238E27FC236}">
                <a16:creationId xmlns:a16="http://schemas.microsoft.com/office/drawing/2014/main" id="{8E1DB60E-44A6-D149-8952-4EF0DE553375}"/>
              </a:ext>
            </a:extLst>
          </p:cNvPr>
          <p:cNvSpPr txBox="1"/>
          <p:nvPr/>
        </p:nvSpPr>
        <p:spPr>
          <a:xfrm>
            <a:off x="764274" y="1059765"/>
            <a:ext cx="902811" cy="369332"/>
          </a:xfrm>
          <a:prstGeom prst="rect">
            <a:avLst/>
          </a:prstGeom>
          <a:noFill/>
        </p:spPr>
        <p:txBody>
          <a:bodyPr wrap="none" rtlCol="0">
            <a:spAutoFit/>
          </a:bodyPr>
          <a:lstStyle/>
          <a:p>
            <a:r>
              <a:rPr kumimoji="1" lang="en-US" altLang="zh-CN" dirty="0"/>
              <a:t>2.</a:t>
            </a:r>
            <a:r>
              <a:rPr kumimoji="1" lang="zh-CN" altLang="en-US" dirty="0"/>
              <a:t> 互素</a:t>
            </a:r>
          </a:p>
        </p:txBody>
      </p:sp>
      <p:sp>
        <p:nvSpPr>
          <p:cNvPr id="5" name="TextBox 4">
            <a:extLst>
              <a:ext uri="{FF2B5EF4-FFF2-40B4-BE49-F238E27FC236}">
                <a16:creationId xmlns:a16="http://schemas.microsoft.com/office/drawing/2014/main" id="{0D10EC18-7FC7-D8B9-721C-5DE21A030804}"/>
              </a:ext>
            </a:extLst>
          </p:cNvPr>
          <p:cNvSpPr txBox="1"/>
          <p:nvPr/>
        </p:nvSpPr>
        <p:spPr>
          <a:xfrm>
            <a:off x="1187355" y="1637731"/>
            <a:ext cx="2480166" cy="369332"/>
          </a:xfrm>
          <a:prstGeom prst="rect">
            <a:avLst/>
          </a:prstGeom>
          <a:noFill/>
        </p:spPr>
        <p:txBody>
          <a:bodyPr wrap="none" rtlCol="0">
            <a:spAutoFit/>
          </a:bodyPr>
          <a:lstStyle/>
          <a:p>
            <a:r>
              <a:rPr kumimoji="1" lang="en-US" altLang="zh-CN" dirty="0"/>
              <a:t>Def.</a:t>
            </a:r>
            <a:r>
              <a:rPr kumimoji="1" lang="zh-CN" altLang="en-US" dirty="0"/>
              <a:t> </a:t>
            </a:r>
            <a:r>
              <a:rPr kumimoji="1" lang="en-US" altLang="zh-CN" dirty="0"/>
              <a:t>Relative</a:t>
            </a:r>
            <a:r>
              <a:rPr kumimoji="1" lang="zh-CN" altLang="en-US" dirty="0"/>
              <a:t> </a:t>
            </a:r>
            <a:r>
              <a:rPr kumimoji="1" lang="en-US" altLang="zh-CN" dirty="0"/>
              <a:t>Primarily</a:t>
            </a:r>
            <a:endParaRPr kumimoji="1" lang="zh-CN" altLang="en-US" dirty="0"/>
          </a:p>
        </p:txBody>
      </p:sp>
      <p:pic>
        <p:nvPicPr>
          <p:cNvPr id="7" name="Picture 6">
            <a:extLst>
              <a:ext uri="{FF2B5EF4-FFF2-40B4-BE49-F238E27FC236}">
                <a16:creationId xmlns:a16="http://schemas.microsoft.com/office/drawing/2014/main" id="{F9941A0D-35DE-B9C4-BDAF-0E75773E56F4}"/>
              </a:ext>
            </a:extLst>
          </p:cNvPr>
          <p:cNvPicPr>
            <a:picLocks noChangeAspect="1"/>
          </p:cNvPicPr>
          <p:nvPr/>
        </p:nvPicPr>
        <p:blipFill>
          <a:blip r:embed="rId2"/>
          <a:stretch>
            <a:fillRect/>
          </a:stretch>
        </p:blipFill>
        <p:spPr>
          <a:xfrm>
            <a:off x="1429129" y="2063297"/>
            <a:ext cx="5930900" cy="304800"/>
          </a:xfrm>
          <a:prstGeom prst="rect">
            <a:avLst/>
          </a:prstGeom>
        </p:spPr>
      </p:pic>
      <p:pic>
        <p:nvPicPr>
          <p:cNvPr id="8" name="Picture 7">
            <a:extLst>
              <a:ext uri="{FF2B5EF4-FFF2-40B4-BE49-F238E27FC236}">
                <a16:creationId xmlns:a16="http://schemas.microsoft.com/office/drawing/2014/main" id="{82833B51-4ADE-2630-1AB7-9946C4A85AB2}"/>
              </a:ext>
            </a:extLst>
          </p:cNvPr>
          <p:cNvPicPr>
            <a:picLocks noChangeAspect="1"/>
          </p:cNvPicPr>
          <p:nvPr/>
        </p:nvPicPr>
        <p:blipFill>
          <a:blip r:embed="rId3"/>
          <a:stretch>
            <a:fillRect/>
          </a:stretch>
        </p:blipFill>
        <p:spPr>
          <a:xfrm>
            <a:off x="1215679" y="2451870"/>
            <a:ext cx="6565900" cy="774700"/>
          </a:xfrm>
          <a:prstGeom prst="rect">
            <a:avLst/>
          </a:prstGeom>
        </p:spPr>
      </p:pic>
      <p:pic>
        <p:nvPicPr>
          <p:cNvPr id="12" name="Picture 11">
            <a:extLst>
              <a:ext uri="{FF2B5EF4-FFF2-40B4-BE49-F238E27FC236}">
                <a16:creationId xmlns:a16="http://schemas.microsoft.com/office/drawing/2014/main" id="{A7EBEE59-A3A1-610E-1AB6-9267B9A1B048}"/>
              </a:ext>
            </a:extLst>
          </p:cNvPr>
          <p:cNvPicPr>
            <a:picLocks noChangeAspect="1"/>
          </p:cNvPicPr>
          <p:nvPr/>
        </p:nvPicPr>
        <p:blipFill>
          <a:blip r:embed="rId4"/>
          <a:stretch>
            <a:fillRect/>
          </a:stretch>
        </p:blipFill>
        <p:spPr>
          <a:xfrm>
            <a:off x="1282700" y="3418409"/>
            <a:ext cx="6578600" cy="419100"/>
          </a:xfrm>
          <a:prstGeom prst="rect">
            <a:avLst/>
          </a:prstGeom>
        </p:spPr>
      </p:pic>
      <p:grpSp>
        <p:nvGrpSpPr>
          <p:cNvPr id="14" name="Group 13">
            <a:extLst>
              <a:ext uri="{FF2B5EF4-FFF2-40B4-BE49-F238E27FC236}">
                <a16:creationId xmlns:a16="http://schemas.microsoft.com/office/drawing/2014/main" id="{7330AFE5-F13D-7465-F6AA-DB88DB1D6A13}"/>
              </a:ext>
            </a:extLst>
          </p:cNvPr>
          <p:cNvGrpSpPr/>
          <p:nvPr/>
        </p:nvGrpSpPr>
        <p:grpSpPr>
          <a:xfrm>
            <a:off x="6717718" y="597158"/>
            <a:ext cx="2426282" cy="1003156"/>
            <a:chOff x="6717718" y="597158"/>
            <a:chExt cx="2426282" cy="1003156"/>
          </a:xfrm>
        </p:grpSpPr>
        <p:sp>
          <p:nvSpPr>
            <p:cNvPr id="16" name="Rectangle 15">
              <a:extLst>
                <a:ext uri="{FF2B5EF4-FFF2-40B4-BE49-F238E27FC236}">
                  <a16:creationId xmlns:a16="http://schemas.microsoft.com/office/drawing/2014/main" id="{20D96318-C88A-BE02-68A6-685794087CAD}"/>
                </a:ext>
              </a:extLst>
            </p:cNvPr>
            <p:cNvSpPr/>
            <p:nvPr/>
          </p:nvSpPr>
          <p:spPr>
            <a:xfrm>
              <a:off x="6866881" y="597158"/>
              <a:ext cx="1044801" cy="312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Word</a:t>
              </a:r>
              <a:endParaRPr kumimoji="1" lang="zh-CN" altLang="en-US" dirty="0"/>
            </a:p>
          </p:txBody>
        </p:sp>
        <p:sp>
          <p:nvSpPr>
            <p:cNvPr id="18" name="Rounded Rectangle 17">
              <a:extLst>
                <a:ext uri="{FF2B5EF4-FFF2-40B4-BE49-F238E27FC236}">
                  <a16:creationId xmlns:a16="http://schemas.microsoft.com/office/drawing/2014/main" id="{341872A4-81EC-287C-CE3F-2EBD13F516AB}"/>
                </a:ext>
              </a:extLst>
            </p:cNvPr>
            <p:cNvSpPr/>
            <p:nvPr/>
          </p:nvSpPr>
          <p:spPr>
            <a:xfrm>
              <a:off x="6717718" y="924917"/>
              <a:ext cx="2287164" cy="675397"/>
            </a:xfrm>
            <a:prstGeom prst="roundRect">
              <a:avLst/>
            </a:prstGeom>
            <a:solidFill>
              <a:schemeClr val="accent1">
                <a:alpha val="22261"/>
              </a:schemeClr>
            </a:solidFill>
            <a:ln>
              <a:solidFill>
                <a:schemeClr val="accent1">
                  <a:shade val="50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7" name="TextBox 16">
              <a:extLst>
                <a:ext uri="{FF2B5EF4-FFF2-40B4-BE49-F238E27FC236}">
                  <a16:creationId xmlns:a16="http://schemas.microsoft.com/office/drawing/2014/main" id="{FBA575E3-C6C8-73BF-DE5C-03053904F950}"/>
                </a:ext>
              </a:extLst>
            </p:cNvPr>
            <p:cNvSpPr txBox="1"/>
            <p:nvPr/>
          </p:nvSpPr>
          <p:spPr>
            <a:xfrm>
              <a:off x="6856836" y="1077950"/>
              <a:ext cx="2287164" cy="369332"/>
            </a:xfrm>
            <a:prstGeom prst="rect">
              <a:avLst/>
            </a:prstGeom>
            <a:noFill/>
          </p:spPr>
          <p:txBody>
            <a:bodyPr wrap="square">
              <a:spAutoFit/>
            </a:bodyPr>
            <a:lstStyle/>
            <a:p>
              <a:r>
                <a:rPr kumimoji="1" lang="en-CN" altLang="zh-CN" dirty="0"/>
                <a:t>cop</a:t>
              </a:r>
              <a:r>
                <a:rPr kumimoji="1" lang="en-US" altLang="zh-CN" dirty="0"/>
                <a:t>rime</a:t>
              </a:r>
              <a:r>
                <a:rPr kumimoji="1" lang="zh-CN" altLang="en-US" dirty="0"/>
                <a:t> 互素</a:t>
              </a:r>
              <a:endParaRPr kumimoji="1" lang="en-US" altLang="zh-CN" dirty="0"/>
            </a:p>
          </p:txBody>
        </p:sp>
      </p:grpSp>
      <p:pic>
        <p:nvPicPr>
          <p:cNvPr id="19" name="Picture 18">
            <a:extLst>
              <a:ext uri="{FF2B5EF4-FFF2-40B4-BE49-F238E27FC236}">
                <a16:creationId xmlns:a16="http://schemas.microsoft.com/office/drawing/2014/main" id="{408A9CDF-CF8F-12F7-6EC1-268C5AD4048D}"/>
              </a:ext>
            </a:extLst>
          </p:cNvPr>
          <p:cNvPicPr>
            <a:picLocks noChangeAspect="1"/>
          </p:cNvPicPr>
          <p:nvPr/>
        </p:nvPicPr>
        <p:blipFill>
          <a:blip r:embed="rId5"/>
          <a:stretch>
            <a:fillRect/>
          </a:stretch>
        </p:blipFill>
        <p:spPr>
          <a:xfrm>
            <a:off x="1333879" y="3837509"/>
            <a:ext cx="6121400" cy="330200"/>
          </a:xfrm>
          <a:prstGeom prst="rect">
            <a:avLst/>
          </a:prstGeom>
        </p:spPr>
      </p:pic>
      <p:sp>
        <p:nvSpPr>
          <p:cNvPr id="21" name="TextBox 20">
            <a:extLst>
              <a:ext uri="{FF2B5EF4-FFF2-40B4-BE49-F238E27FC236}">
                <a16:creationId xmlns:a16="http://schemas.microsoft.com/office/drawing/2014/main" id="{00AEC277-8EC6-EF3F-2B5A-5D10C01C7AC0}"/>
              </a:ext>
            </a:extLst>
          </p:cNvPr>
          <p:cNvSpPr txBox="1"/>
          <p:nvPr/>
        </p:nvSpPr>
        <p:spPr>
          <a:xfrm>
            <a:off x="1688721" y="4102720"/>
            <a:ext cx="2345514" cy="307777"/>
          </a:xfrm>
          <a:prstGeom prst="rect">
            <a:avLst/>
          </a:prstGeom>
          <a:noFill/>
        </p:spPr>
        <p:txBody>
          <a:bodyPr wrap="none" rtlCol="0">
            <a:spAutoFit/>
          </a:bodyPr>
          <a:lstStyle/>
          <a:p>
            <a:r>
              <a:rPr kumimoji="1" lang="en-US" altLang="zh-CN" sz="1400" dirty="0">
                <a:latin typeface="Times New Roman" panose="02020603050405020304" pitchFamily="18" charset="0"/>
                <a:cs typeface="Times New Roman" panose="02020603050405020304" pitchFamily="18" charset="0"/>
              </a:rPr>
              <a:t>So</a:t>
            </a:r>
            <a:r>
              <a:rPr kumimoji="1" lang="zh-CN" altLang="en-US" sz="1400" dirty="0">
                <a:latin typeface="Times New Roman" panose="02020603050405020304" pitchFamily="18" charset="0"/>
                <a:cs typeface="Times New Roman" panose="02020603050405020304" pitchFamily="18" charset="0"/>
              </a:rPr>
              <a:t> </a:t>
            </a:r>
            <a:r>
              <a:rPr kumimoji="1" lang="en-US" altLang="zh-CN" sz="1400" dirty="0">
                <a:latin typeface="Times New Roman" panose="02020603050405020304" pitchFamily="18" charset="0"/>
                <a:cs typeface="Times New Roman" panose="02020603050405020304" pitchFamily="18" charset="0"/>
              </a:rPr>
              <a:t>we</a:t>
            </a:r>
            <a:r>
              <a:rPr kumimoji="1" lang="zh-CN" altLang="en-US" sz="1400" dirty="0">
                <a:latin typeface="Times New Roman" panose="02020603050405020304" pitchFamily="18" charset="0"/>
                <a:cs typeface="Times New Roman" panose="02020603050405020304" pitchFamily="18" charset="0"/>
              </a:rPr>
              <a:t> </a:t>
            </a:r>
            <a:r>
              <a:rPr kumimoji="1" lang="en-US" altLang="zh-CN" sz="1400" dirty="0">
                <a:latin typeface="Times New Roman" panose="02020603050405020304" pitchFamily="18" charset="0"/>
                <a:cs typeface="Times New Roman" panose="02020603050405020304" pitchFamily="18" charset="0"/>
              </a:rPr>
              <a:t>have</a:t>
            </a:r>
            <a:r>
              <a:rPr kumimoji="1" lang="zh-CN" altLang="en-US" sz="1400" dirty="0">
                <a:latin typeface="Times New Roman" panose="02020603050405020304" pitchFamily="18" charset="0"/>
                <a:cs typeface="Times New Roman" panose="02020603050405020304" pitchFamily="18" charset="0"/>
              </a:rPr>
              <a:t> </a:t>
            </a:r>
            <a:r>
              <a:rPr kumimoji="1" lang="en-US" altLang="zh-CN" sz="1400" dirty="0">
                <a:latin typeface="Times New Roman" panose="02020603050405020304" pitchFamily="18" charset="0"/>
                <a:cs typeface="Times New Roman" panose="02020603050405020304" pitchFamily="18" charset="0"/>
              </a:rPr>
              <a:t>the</a:t>
            </a:r>
            <a:r>
              <a:rPr kumimoji="1" lang="zh-CN" altLang="en-US" sz="1400" dirty="0">
                <a:latin typeface="Times New Roman" panose="02020603050405020304" pitchFamily="18" charset="0"/>
                <a:cs typeface="Times New Roman" panose="02020603050405020304" pitchFamily="18" charset="0"/>
              </a:rPr>
              <a:t> </a:t>
            </a:r>
            <a:r>
              <a:rPr kumimoji="1" lang="en-US" altLang="zh-CN" sz="1400" dirty="0">
                <a:latin typeface="Times New Roman" panose="02020603050405020304" pitchFamily="18" charset="0"/>
                <a:cs typeface="Times New Roman" panose="02020603050405020304" pitchFamily="18" charset="0"/>
              </a:rPr>
              <a:t>equation</a:t>
            </a:r>
            <a:r>
              <a:rPr kumimoji="1" lang="zh-CN" altLang="en-US" sz="1400" dirty="0">
                <a:latin typeface="Times New Roman" panose="02020603050405020304" pitchFamily="18" charset="0"/>
                <a:cs typeface="Times New Roman" panose="02020603050405020304" pitchFamily="18" charset="0"/>
              </a:rPr>
              <a:t> </a:t>
            </a:r>
            <a:r>
              <a:rPr kumimoji="1" lang="en-US" altLang="zh-CN" sz="1400" dirty="0">
                <a:latin typeface="Times New Roman" panose="02020603050405020304" pitchFamily="18" charset="0"/>
                <a:cs typeface="Times New Roman" panose="02020603050405020304" pitchFamily="18" charset="0"/>
              </a:rPr>
              <a:t>that</a:t>
            </a:r>
            <a:r>
              <a:rPr kumimoji="1" lang="zh-CN" altLang="en-US" sz="1400" dirty="0">
                <a:latin typeface="Times New Roman" panose="02020603050405020304" pitchFamily="18" charset="0"/>
                <a:cs typeface="Times New Roman" panose="02020603050405020304" pitchFamily="18" charset="0"/>
              </a:rPr>
              <a:t>  </a:t>
            </a:r>
          </a:p>
        </p:txBody>
      </p:sp>
      <p:pic>
        <p:nvPicPr>
          <p:cNvPr id="22" name="Picture 21">
            <a:extLst>
              <a:ext uri="{FF2B5EF4-FFF2-40B4-BE49-F238E27FC236}">
                <a16:creationId xmlns:a16="http://schemas.microsoft.com/office/drawing/2014/main" id="{5BBDFB6F-005E-19A0-0940-BA4971B03988}"/>
              </a:ext>
            </a:extLst>
          </p:cNvPr>
          <p:cNvPicPr>
            <a:picLocks noChangeAspect="1"/>
          </p:cNvPicPr>
          <p:nvPr/>
        </p:nvPicPr>
        <p:blipFill>
          <a:blip r:embed="rId6"/>
          <a:stretch>
            <a:fillRect/>
          </a:stretch>
        </p:blipFill>
        <p:spPr>
          <a:xfrm>
            <a:off x="3667521" y="4440759"/>
            <a:ext cx="1282700" cy="292100"/>
          </a:xfrm>
          <a:prstGeom prst="rect">
            <a:avLst/>
          </a:prstGeom>
        </p:spPr>
      </p:pic>
      <p:sp>
        <p:nvSpPr>
          <p:cNvPr id="23" name="Cloud Callout 22">
            <a:extLst>
              <a:ext uri="{FF2B5EF4-FFF2-40B4-BE49-F238E27FC236}">
                <a16:creationId xmlns:a16="http://schemas.microsoft.com/office/drawing/2014/main" id="{F08B58E3-AB93-777B-12E3-AC0E8FA20D53}"/>
              </a:ext>
            </a:extLst>
          </p:cNvPr>
          <p:cNvSpPr/>
          <p:nvPr/>
        </p:nvSpPr>
        <p:spPr>
          <a:xfrm>
            <a:off x="4950221" y="4395160"/>
            <a:ext cx="2675222" cy="675397"/>
          </a:xfrm>
          <a:prstGeom prst="cloudCallout">
            <a:avLst>
              <a:gd name="adj1" fmla="val -55944"/>
              <a:gd name="adj2" fmla="val -30182"/>
            </a:avLst>
          </a:prstGeom>
          <a:ln/>
        </p:spPr>
        <p:style>
          <a:lnRef idx="2">
            <a:schemeClr val="dk1"/>
          </a:lnRef>
          <a:fillRef idx="1">
            <a:schemeClr val="lt1"/>
          </a:fillRef>
          <a:effectRef idx="0">
            <a:schemeClr val="dk1"/>
          </a:effectRef>
          <a:fontRef idx="minor">
            <a:schemeClr val="dk1"/>
          </a:fontRef>
        </p:style>
        <p:txBody>
          <a:bodyPr rtlCol="0" anchor="t"/>
          <a:lstStyle/>
          <a:p>
            <a:r>
              <a:rPr kumimoji="1" lang="zh-CN" altLang="en-US" sz="1050" dirty="0"/>
              <a:t>上一节的</a:t>
            </a:r>
            <a:r>
              <a:rPr kumimoji="1" lang="en-US" altLang="zh-CN" sz="1050" dirty="0" err="1"/>
              <a:t>ax+by</a:t>
            </a:r>
            <a:r>
              <a:rPr kumimoji="1" lang="en-US" altLang="zh-CN" sz="1050" dirty="0"/>
              <a:t>=</a:t>
            </a:r>
            <a:r>
              <a:rPr kumimoji="1" lang="en-US" altLang="zh-CN" sz="1050" dirty="0" err="1"/>
              <a:t>gcd</a:t>
            </a:r>
            <a:r>
              <a:rPr kumimoji="1" lang="en-US" altLang="zh-CN" sz="1050" dirty="0"/>
              <a:t>(</a:t>
            </a:r>
            <a:r>
              <a:rPr kumimoji="1" lang="en-US" altLang="zh-CN" sz="1050" dirty="0" err="1"/>
              <a:t>a,b</a:t>
            </a:r>
            <a:r>
              <a:rPr kumimoji="1" lang="en-US" altLang="zh-CN" sz="1050" dirty="0"/>
              <a:t>)</a:t>
            </a:r>
            <a:r>
              <a:rPr kumimoji="1" lang="zh-CN" altLang="en-US" sz="1050" dirty="0"/>
              <a:t>保证的</a:t>
            </a:r>
          </a:p>
        </p:txBody>
      </p:sp>
      <p:sp>
        <p:nvSpPr>
          <p:cNvPr id="24" name="TextBox 23">
            <a:extLst>
              <a:ext uri="{FF2B5EF4-FFF2-40B4-BE49-F238E27FC236}">
                <a16:creationId xmlns:a16="http://schemas.microsoft.com/office/drawing/2014/main" id="{BAB4E19A-08B3-2B41-D8C3-785CDFCB8868}"/>
              </a:ext>
            </a:extLst>
          </p:cNvPr>
          <p:cNvSpPr txBox="1"/>
          <p:nvPr/>
        </p:nvSpPr>
        <p:spPr>
          <a:xfrm>
            <a:off x="1667085" y="5070557"/>
            <a:ext cx="619080" cy="307777"/>
          </a:xfrm>
          <a:prstGeom prst="rect">
            <a:avLst/>
          </a:prstGeom>
          <a:noFill/>
        </p:spPr>
        <p:txBody>
          <a:bodyPr wrap="none" rtlCol="0">
            <a:spAutoFit/>
          </a:bodyPr>
          <a:lstStyle/>
          <a:p>
            <a:r>
              <a:rPr kumimoji="1" lang="en-CN" altLang="zh-CN" sz="1400" dirty="0">
                <a:latin typeface="Times New Roman" panose="02020603050405020304" pitchFamily="18" charset="0"/>
                <a:cs typeface="Times New Roman" panose="02020603050405020304" pitchFamily="18" charset="0"/>
              </a:rPr>
              <a:t>that</a:t>
            </a:r>
            <a:r>
              <a:rPr kumimoji="1" lang="zh-CN" altLang="en-US" sz="1400" dirty="0">
                <a:latin typeface="Times New Roman" panose="02020603050405020304" pitchFamily="18" charset="0"/>
                <a:cs typeface="Times New Roman" panose="02020603050405020304" pitchFamily="18" charset="0"/>
              </a:rPr>
              <a:t> </a:t>
            </a:r>
            <a:r>
              <a:rPr kumimoji="1" lang="en-US" altLang="zh-CN" sz="1400" dirty="0">
                <a:latin typeface="Times New Roman" panose="02020603050405020304" pitchFamily="18" charset="0"/>
                <a:cs typeface="Times New Roman" panose="02020603050405020304" pitchFamily="18" charset="0"/>
              </a:rPr>
              <a:t>is</a:t>
            </a:r>
            <a:endParaRPr kumimoji="1" lang="zh-CN" altLang="en-US" sz="1400" dirty="0">
              <a:latin typeface="Times New Roman" panose="02020603050405020304" pitchFamily="18" charset="0"/>
              <a:cs typeface="Times New Roman" panose="02020603050405020304" pitchFamily="18" charset="0"/>
            </a:endParaRPr>
          </a:p>
        </p:txBody>
      </p:sp>
      <p:pic>
        <p:nvPicPr>
          <p:cNvPr id="25" name="Picture 24">
            <a:extLst>
              <a:ext uri="{FF2B5EF4-FFF2-40B4-BE49-F238E27FC236}">
                <a16:creationId xmlns:a16="http://schemas.microsoft.com/office/drawing/2014/main" id="{846CFB46-8EBF-0BCF-D280-CE04130F5717}"/>
              </a:ext>
            </a:extLst>
          </p:cNvPr>
          <p:cNvPicPr>
            <a:picLocks noChangeAspect="1"/>
          </p:cNvPicPr>
          <p:nvPr/>
        </p:nvPicPr>
        <p:blipFill>
          <a:blip r:embed="rId7"/>
          <a:stretch>
            <a:fillRect/>
          </a:stretch>
        </p:blipFill>
        <p:spPr>
          <a:xfrm>
            <a:off x="2057400" y="5392919"/>
            <a:ext cx="5029200" cy="381000"/>
          </a:xfrm>
          <a:prstGeom prst="rect">
            <a:avLst/>
          </a:prstGeom>
        </p:spPr>
      </p:pic>
      <p:sp>
        <p:nvSpPr>
          <p:cNvPr id="26" name="Cloud Callout 25">
            <a:extLst>
              <a:ext uri="{FF2B5EF4-FFF2-40B4-BE49-F238E27FC236}">
                <a16:creationId xmlns:a16="http://schemas.microsoft.com/office/drawing/2014/main" id="{D926E219-F875-C706-A7B8-B3D98A60FCA2}"/>
              </a:ext>
            </a:extLst>
          </p:cNvPr>
          <p:cNvSpPr/>
          <p:nvPr/>
        </p:nvSpPr>
        <p:spPr>
          <a:xfrm>
            <a:off x="6326736" y="4955774"/>
            <a:ext cx="2675221" cy="513272"/>
          </a:xfrm>
          <a:prstGeom prst="cloudCallout">
            <a:avLst>
              <a:gd name="adj1" fmla="val -23595"/>
              <a:gd name="adj2" fmla="val 66523"/>
            </a:avLst>
          </a:prstGeom>
          <a:ln/>
        </p:spPr>
        <p:style>
          <a:lnRef idx="2">
            <a:schemeClr val="dk1"/>
          </a:lnRef>
          <a:fillRef idx="1">
            <a:schemeClr val="lt1"/>
          </a:fillRef>
          <a:effectRef idx="0">
            <a:schemeClr val="dk1"/>
          </a:effectRef>
          <a:fontRef idx="minor">
            <a:schemeClr val="dk1"/>
          </a:fontRef>
        </p:style>
        <p:txBody>
          <a:bodyPr rtlCol="0" anchor="t"/>
          <a:lstStyle/>
          <a:p>
            <a:r>
              <a:rPr kumimoji="1" lang="zh-CN" altLang="en-US" sz="1050" dirty="0"/>
              <a:t>使用模算术的一些结论</a:t>
            </a:r>
          </a:p>
        </p:txBody>
      </p:sp>
      <p:pic>
        <p:nvPicPr>
          <p:cNvPr id="28" name="Picture 27">
            <a:extLst>
              <a:ext uri="{FF2B5EF4-FFF2-40B4-BE49-F238E27FC236}">
                <a16:creationId xmlns:a16="http://schemas.microsoft.com/office/drawing/2014/main" id="{4348B63B-2DFC-6BDE-BF2F-DA6D33E53970}"/>
              </a:ext>
            </a:extLst>
          </p:cNvPr>
          <p:cNvPicPr>
            <a:picLocks noChangeAspect="1"/>
          </p:cNvPicPr>
          <p:nvPr/>
        </p:nvPicPr>
        <p:blipFill>
          <a:blip r:embed="rId8"/>
          <a:stretch>
            <a:fillRect/>
          </a:stretch>
        </p:blipFill>
        <p:spPr>
          <a:xfrm>
            <a:off x="1714879" y="5689737"/>
            <a:ext cx="5359400" cy="342900"/>
          </a:xfrm>
          <a:prstGeom prst="rect">
            <a:avLst/>
          </a:prstGeom>
        </p:spPr>
      </p:pic>
      <p:pic>
        <p:nvPicPr>
          <p:cNvPr id="29" name="Picture 28">
            <a:extLst>
              <a:ext uri="{FF2B5EF4-FFF2-40B4-BE49-F238E27FC236}">
                <a16:creationId xmlns:a16="http://schemas.microsoft.com/office/drawing/2014/main" id="{B7469A00-478E-B25E-0753-B23C87456519}"/>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3921521" y="6009403"/>
            <a:ext cx="2057400" cy="393700"/>
          </a:xfrm>
          <a:prstGeom prst="rect">
            <a:avLst/>
          </a:prstGeom>
        </p:spPr>
      </p:pic>
    </p:spTree>
    <p:extLst>
      <p:ext uri="{BB962C8B-B14F-4D97-AF65-F5344CB8AC3E}">
        <p14:creationId xmlns:p14="http://schemas.microsoft.com/office/powerpoint/2010/main" val="3864103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1" grpId="0"/>
      <p:bldP spid="23" grpId="0" animBg="1"/>
      <p:bldP spid="24" grpId="0"/>
      <p:bldP spid="24" grpId="1"/>
      <p:bldP spid="2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8B5A2F-9AB2-5582-3909-78F01C7DDC10}"/>
              </a:ext>
            </a:extLst>
          </p:cNvPr>
          <p:cNvSpPr>
            <a:spLocks noGrp="1"/>
          </p:cNvSpPr>
          <p:nvPr>
            <p:ph type="sldNum" sz="quarter" idx="12"/>
          </p:nvPr>
        </p:nvSpPr>
        <p:spPr/>
        <p:txBody>
          <a:bodyPr/>
          <a:lstStyle/>
          <a:p>
            <a:fld id="{7A304655-5D53-B746-8252-3F5A598C52D3}" type="slidenum">
              <a:rPr lang="en-CN" smtClean="0"/>
              <a:pPr/>
              <a:t>55</a:t>
            </a:fld>
            <a:endParaRPr lang="en-CN"/>
          </a:p>
        </p:txBody>
      </p:sp>
      <p:sp>
        <p:nvSpPr>
          <p:cNvPr id="3" name="Title 2">
            <a:extLst>
              <a:ext uri="{FF2B5EF4-FFF2-40B4-BE49-F238E27FC236}">
                <a16:creationId xmlns:a16="http://schemas.microsoft.com/office/drawing/2014/main" id="{95CCDBEC-E462-042C-FF16-35C1D581CF1E}"/>
              </a:ext>
            </a:extLst>
          </p:cNvPr>
          <p:cNvSpPr>
            <a:spLocks noGrp="1"/>
          </p:cNvSpPr>
          <p:nvPr>
            <p:ph type="title"/>
          </p:nvPr>
        </p:nvSpPr>
        <p:spPr/>
        <p:txBody>
          <a:bodyPr/>
          <a:lstStyle/>
          <a:p>
            <a:r>
              <a:rPr kumimoji="1" lang="zh-CN" altLang="en-US" dirty="0"/>
              <a:t>模意义下的 </a:t>
            </a:r>
            <a:r>
              <a:rPr kumimoji="1" lang="en-US" altLang="zh-CN" dirty="0"/>
              <a:t>“</a:t>
            </a:r>
            <a:r>
              <a:rPr kumimoji="1" lang="zh-CN" altLang="en-US" dirty="0"/>
              <a:t>除法</a:t>
            </a:r>
            <a:r>
              <a:rPr kumimoji="1" lang="en-US" altLang="zh-CN" dirty="0"/>
              <a:t>”</a:t>
            </a:r>
            <a:endParaRPr kumimoji="1" lang="zh-CN" altLang="en-US" dirty="0"/>
          </a:p>
        </p:txBody>
      </p:sp>
      <p:sp>
        <p:nvSpPr>
          <p:cNvPr id="10" name="TextBox 9">
            <a:extLst>
              <a:ext uri="{FF2B5EF4-FFF2-40B4-BE49-F238E27FC236}">
                <a16:creationId xmlns:a16="http://schemas.microsoft.com/office/drawing/2014/main" id="{8E1DB60E-44A6-D149-8952-4EF0DE553375}"/>
              </a:ext>
            </a:extLst>
          </p:cNvPr>
          <p:cNvSpPr txBox="1"/>
          <p:nvPr/>
        </p:nvSpPr>
        <p:spPr>
          <a:xfrm>
            <a:off x="764274" y="1059765"/>
            <a:ext cx="902811" cy="369332"/>
          </a:xfrm>
          <a:prstGeom prst="rect">
            <a:avLst/>
          </a:prstGeom>
          <a:noFill/>
        </p:spPr>
        <p:txBody>
          <a:bodyPr wrap="none" rtlCol="0">
            <a:spAutoFit/>
          </a:bodyPr>
          <a:lstStyle/>
          <a:p>
            <a:r>
              <a:rPr kumimoji="1" lang="en-US" altLang="zh-CN" dirty="0"/>
              <a:t>2.</a:t>
            </a:r>
            <a:r>
              <a:rPr kumimoji="1" lang="zh-CN" altLang="en-US" dirty="0"/>
              <a:t> 互素</a:t>
            </a:r>
          </a:p>
        </p:txBody>
      </p:sp>
      <p:pic>
        <p:nvPicPr>
          <p:cNvPr id="12" name="Picture 11">
            <a:extLst>
              <a:ext uri="{FF2B5EF4-FFF2-40B4-BE49-F238E27FC236}">
                <a16:creationId xmlns:a16="http://schemas.microsoft.com/office/drawing/2014/main" id="{A7EBEE59-A3A1-610E-1AB6-9267B9A1B048}"/>
              </a:ext>
            </a:extLst>
          </p:cNvPr>
          <p:cNvPicPr>
            <a:picLocks noChangeAspect="1"/>
          </p:cNvPicPr>
          <p:nvPr/>
        </p:nvPicPr>
        <p:blipFill>
          <a:blip r:embed="rId2"/>
          <a:stretch>
            <a:fillRect/>
          </a:stretch>
        </p:blipFill>
        <p:spPr>
          <a:xfrm>
            <a:off x="1054100" y="1420415"/>
            <a:ext cx="6578600" cy="419100"/>
          </a:xfrm>
          <a:prstGeom prst="rect">
            <a:avLst/>
          </a:prstGeom>
        </p:spPr>
      </p:pic>
      <p:grpSp>
        <p:nvGrpSpPr>
          <p:cNvPr id="14" name="Group 13">
            <a:extLst>
              <a:ext uri="{FF2B5EF4-FFF2-40B4-BE49-F238E27FC236}">
                <a16:creationId xmlns:a16="http://schemas.microsoft.com/office/drawing/2014/main" id="{7330AFE5-F13D-7465-F6AA-DB88DB1D6A13}"/>
              </a:ext>
            </a:extLst>
          </p:cNvPr>
          <p:cNvGrpSpPr/>
          <p:nvPr/>
        </p:nvGrpSpPr>
        <p:grpSpPr>
          <a:xfrm>
            <a:off x="6717718" y="597158"/>
            <a:ext cx="2426282" cy="1242357"/>
            <a:chOff x="6717718" y="597158"/>
            <a:chExt cx="2426282" cy="1242357"/>
          </a:xfrm>
        </p:grpSpPr>
        <p:sp>
          <p:nvSpPr>
            <p:cNvPr id="16" name="Rectangle 15">
              <a:extLst>
                <a:ext uri="{FF2B5EF4-FFF2-40B4-BE49-F238E27FC236}">
                  <a16:creationId xmlns:a16="http://schemas.microsoft.com/office/drawing/2014/main" id="{20D96318-C88A-BE02-68A6-685794087CAD}"/>
                </a:ext>
              </a:extLst>
            </p:cNvPr>
            <p:cNvSpPr/>
            <p:nvPr/>
          </p:nvSpPr>
          <p:spPr>
            <a:xfrm>
              <a:off x="6866881" y="597158"/>
              <a:ext cx="1044801" cy="312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Word</a:t>
              </a:r>
              <a:endParaRPr kumimoji="1" lang="zh-CN" altLang="en-US" dirty="0"/>
            </a:p>
          </p:txBody>
        </p:sp>
        <p:sp>
          <p:nvSpPr>
            <p:cNvPr id="18" name="Rounded Rectangle 17">
              <a:extLst>
                <a:ext uri="{FF2B5EF4-FFF2-40B4-BE49-F238E27FC236}">
                  <a16:creationId xmlns:a16="http://schemas.microsoft.com/office/drawing/2014/main" id="{341872A4-81EC-287C-CE3F-2EBD13F516AB}"/>
                </a:ext>
              </a:extLst>
            </p:cNvPr>
            <p:cNvSpPr/>
            <p:nvPr/>
          </p:nvSpPr>
          <p:spPr>
            <a:xfrm>
              <a:off x="6717718" y="924917"/>
              <a:ext cx="2287164" cy="914598"/>
            </a:xfrm>
            <a:prstGeom prst="roundRect">
              <a:avLst/>
            </a:prstGeom>
            <a:solidFill>
              <a:schemeClr val="accent1">
                <a:alpha val="22261"/>
              </a:schemeClr>
            </a:solidFill>
            <a:ln>
              <a:solidFill>
                <a:schemeClr val="accent1">
                  <a:shade val="50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7" name="TextBox 16">
              <a:extLst>
                <a:ext uri="{FF2B5EF4-FFF2-40B4-BE49-F238E27FC236}">
                  <a16:creationId xmlns:a16="http://schemas.microsoft.com/office/drawing/2014/main" id="{FBA575E3-C6C8-73BF-DE5C-03053904F950}"/>
                </a:ext>
              </a:extLst>
            </p:cNvPr>
            <p:cNvSpPr txBox="1"/>
            <p:nvPr/>
          </p:nvSpPr>
          <p:spPr>
            <a:xfrm>
              <a:off x="6856836" y="1077950"/>
              <a:ext cx="2287164" cy="646331"/>
            </a:xfrm>
            <a:prstGeom prst="rect">
              <a:avLst/>
            </a:prstGeom>
            <a:noFill/>
          </p:spPr>
          <p:txBody>
            <a:bodyPr wrap="square">
              <a:spAutoFit/>
            </a:bodyPr>
            <a:lstStyle/>
            <a:p>
              <a:r>
                <a:rPr kumimoji="1" lang="en-CN" altLang="zh-CN" dirty="0"/>
                <a:t>cop</a:t>
              </a:r>
              <a:r>
                <a:rPr kumimoji="1" lang="en-US" altLang="zh-CN" dirty="0"/>
                <a:t>rime</a:t>
              </a:r>
              <a:r>
                <a:rPr kumimoji="1" lang="zh-CN" altLang="en-US" dirty="0"/>
                <a:t> 互素</a:t>
              </a:r>
              <a:endParaRPr kumimoji="1" lang="en-US" altLang="zh-CN" dirty="0"/>
            </a:p>
            <a:p>
              <a:r>
                <a:rPr kumimoji="1" lang="en-US" altLang="zh-CN" dirty="0"/>
                <a:t>inverse</a:t>
              </a:r>
              <a:r>
                <a:rPr kumimoji="1" lang="zh-CN" altLang="en-US" dirty="0"/>
                <a:t> 逆元</a:t>
              </a:r>
              <a:endParaRPr kumimoji="1" lang="en-US" altLang="zh-CN" dirty="0"/>
            </a:p>
          </p:txBody>
        </p:sp>
      </p:grpSp>
      <p:sp>
        <p:nvSpPr>
          <p:cNvPr id="4" name="TextBox 3">
            <a:extLst>
              <a:ext uri="{FF2B5EF4-FFF2-40B4-BE49-F238E27FC236}">
                <a16:creationId xmlns:a16="http://schemas.microsoft.com/office/drawing/2014/main" id="{8FFA4DE0-09EB-8EFB-6473-13EF406B0743}"/>
              </a:ext>
            </a:extLst>
          </p:cNvPr>
          <p:cNvSpPr txBox="1"/>
          <p:nvPr/>
        </p:nvSpPr>
        <p:spPr>
          <a:xfrm>
            <a:off x="1054100" y="1937266"/>
            <a:ext cx="2749471" cy="369332"/>
          </a:xfrm>
          <a:prstGeom prst="rect">
            <a:avLst/>
          </a:prstGeom>
          <a:noFill/>
        </p:spPr>
        <p:txBody>
          <a:bodyPr wrap="none" rtlCol="0">
            <a:spAutoFit/>
          </a:bodyPr>
          <a:lstStyle/>
          <a:p>
            <a:r>
              <a:rPr kumimoji="1" lang="zh-CN" altLang="en-US" dirty="0"/>
              <a:t>那么</a:t>
            </a:r>
            <a:r>
              <a:rPr kumimoji="1" lang="en-US" altLang="zh-CN" dirty="0"/>
              <a:t>,</a:t>
            </a:r>
            <a:r>
              <a:rPr kumimoji="1" lang="zh-CN" altLang="en-US" dirty="0"/>
              <a:t> 这逆元是唯一的吗</a:t>
            </a:r>
            <a:r>
              <a:rPr kumimoji="1" lang="en-US" altLang="zh-CN" dirty="0"/>
              <a:t>?</a:t>
            </a:r>
            <a:endParaRPr kumimoji="1" lang="zh-CN" altLang="en-US" dirty="0"/>
          </a:p>
        </p:txBody>
      </p:sp>
      <p:pic>
        <p:nvPicPr>
          <p:cNvPr id="6" name="Picture 5">
            <a:extLst>
              <a:ext uri="{FF2B5EF4-FFF2-40B4-BE49-F238E27FC236}">
                <a16:creationId xmlns:a16="http://schemas.microsoft.com/office/drawing/2014/main" id="{7E969D11-5B04-E621-BBC6-D37D721CB1AD}"/>
              </a:ext>
            </a:extLst>
          </p:cNvPr>
          <p:cNvPicPr>
            <a:picLocks noChangeAspect="1"/>
          </p:cNvPicPr>
          <p:nvPr/>
        </p:nvPicPr>
        <p:blipFill>
          <a:blip r:embed="rId3"/>
          <a:stretch>
            <a:fillRect/>
          </a:stretch>
        </p:blipFill>
        <p:spPr>
          <a:xfrm>
            <a:off x="1111171" y="2404349"/>
            <a:ext cx="5384800" cy="355600"/>
          </a:xfrm>
          <a:prstGeom prst="rect">
            <a:avLst/>
          </a:prstGeom>
        </p:spPr>
      </p:pic>
      <p:pic>
        <p:nvPicPr>
          <p:cNvPr id="9" name="Picture 8">
            <a:extLst>
              <a:ext uri="{FF2B5EF4-FFF2-40B4-BE49-F238E27FC236}">
                <a16:creationId xmlns:a16="http://schemas.microsoft.com/office/drawing/2014/main" id="{6DF19E94-DE0B-FB1D-60E2-3D7707B5821A}"/>
              </a:ext>
            </a:extLst>
          </p:cNvPr>
          <p:cNvPicPr>
            <a:picLocks noChangeAspect="1"/>
          </p:cNvPicPr>
          <p:nvPr/>
        </p:nvPicPr>
        <p:blipFill>
          <a:blip r:embed="rId4"/>
          <a:stretch>
            <a:fillRect/>
          </a:stretch>
        </p:blipFill>
        <p:spPr>
          <a:xfrm>
            <a:off x="1111171" y="2871432"/>
            <a:ext cx="6553200" cy="889000"/>
          </a:xfrm>
          <a:prstGeom prst="rect">
            <a:avLst/>
          </a:prstGeom>
        </p:spPr>
      </p:pic>
      <p:sp>
        <p:nvSpPr>
          <p:cNvPr id="11" name="TextBox 10">
            <a:extLst>
              <a:ext uri="{FF2B5EF4-FFF2-40B4-BE49-F238E27FC236}">
                <a16:creationId xmlns:a16="http://schemas.microsoft.com/office/drawing/2014/main" id="{1FC41688-1334-972A-655F-2FDE443B1D76}"/>
              </a:ext>
            </a:extLst>
          </p:cNvPr>
          <p:cNvSpPr txBox="1"/>
          <p:nvPr/>
        </p:nvSpPr>
        <p:spPr>
          <a:xfrm>
            <a:off x="898071" y="3739243"/>
            <a:ext cx="2056973" cy="369332"/>
          </a:xfrm>
          <a:prstGeom prst="rect">
            <a:avLst/>
          </a:prstGeom>
          <a:noFill/>
        </p:spPr>
        <p:txBody>
          <a:bodyPr wrap="none" rtlCol="0">
            <a:spAutoFit/>
          </a:bodyPr>
          <a:lstStyle/>
          <a:p>
            <a:r>
              <a:rPr kumimoji="1" lang="en-US" altLang="zh-CN" dirty="0"/>
              <a:t>3.</a:t>
            </a:r>
            <a:r>
              <a:rPr kumimoji="1" lang="zh-CN" altLang="en-US" dirty="0"/>
              <a:t> 模意义下的约分</a:t>
            </a:r>
          </a:p>
        </p:txBody>
      </p:sp>
      <p:pic>
        <p:nvPicPr>
          <p:cNvPr id="13" name="Picture 12">
            <a:extLst>
              <a:ext uri="{FF2B5EF4-FFF2-40B4-BE49-F238E27FC236}">
                <a16:creationId xmlns:a16="http://schemas.microsoft.com/office/drawing/2014/main" id="{5439DE28-AC4D-3320-97E6-8B047DA91754}"/>
              </a:ext>
            </a:extLst>
          </p:cNvPr>
          <p:cNvPicPr>
            <a:picLocks noChangeAspect="1"/>
          </p:cNvPicPr>
          <p:nvPr/>
        </p:nvPicPr>
        <p:blipFill>
          <a:blip r:embed="rId5"/>
          <a:stretch>
            <a:fillRect/>
          </a:stretch>
        </p:blipFill>
        <p:spPr>
          <a:xfrm>
            <a:off x="3429000" y="4124420"/>
            <a:ext cx="1828800" cy="355600"/>
          </a:xfrm>
          <a:prstGeom prst="rect">
            <a:avLst/>
          </a:prstGeom>
        </p:spPr>
      </p:pic>
      <p:sp>
        <p:nvSpPr>
          <p:cNvPr id="15" name="TextBox 14">
            <a:extLst>
              <a:ext uri="{FF2B5EF4-FFF2-40B4-BE49-F238E27FC236}">
                <a16:creationId xmlns:a16="http://schemas.microsoft.com/office/drawing/2014/main" id="{3F2C8CC8-FEAF-B285-00B5-67BF5FAD9453}"/>
              </a:ext>
            </a:extLst>
          </p:cNvPr>
          <p:cNvSpPr txBox="1"/>
          <p:nvPr/>
        </p:nvSpPr>
        <p:spPr>
          <a:xfrm>
            <a:off x="3482741" y="4040610"/>
            <a:ext cx="284052" cy="523220"/>
          </a:xfrm>
          <a:prstGeom prst="rect">
            <a:avLst/>
          </a:prstGeom>
          <a:noFill/>
        </p:spPr>
        <p:txBody>
          <a:bodyPr wrap="none" rtlCol="0">
            <a:spAutoFit/>
          </a:bodyPr>
          <a:lstStyle/>
          <a:p>
            <a:r>
              <a:rPr kumimoji="1" lang="en-US" altLang="zh-CN" sz="2800" dirty="0"/>
              <a:t>\</a:t>
            </a:r>
            <a:endParaRPr kumimoji="1" lang="zh-CN" altLang="en-US" sz="2800" dirty="0"/>
          </a:p>
        </p:txBody>
      </p:sp>
      <p:sp>
        <p:nvSpPr>
          <p:cNvPr id="30" name="TextBox 29">
            <a:extLst>
              <a:ext uri="{FF2B5EF4-FFF2-40B4-BE49-F238E27FC236}">
                <a16:creationId xmlns:a16="http://schemas.microsoft.com/office/drawing/2014/main" id="{51C077E9-54F9-8E94-40F4-3EB1360307CD}"/>
              </a:ext>
            </a:extLst>
          </p:cNvPr>
          <p:cNvSpPr txBox="1"/>
          <p:nvPr/>
        </p:nvSpPr>
        <p:spPr>
          <a:xfrm>
            <a:off x="4152464" y="4040610"/>
            <a:ext cx="284052" cy="523220"/>
          </a:xfrm>
          <a:prstGeom prst="rect">
            <a:avLst/>
          </a:prstGeom>
          <a:noFill/>
        </p:spPr>
        <p:txBody>
          <a:bodyPr wrap="none" rtlCol="0">
            <a:spAutoFit/>
          </a:bodyPr>
          <a:lstStyle/>
          <a:p>
            <a:r>
              <a:rPr kumimoji="1" lang="en-US" altLang="zh-CN" sz="2800" dirty="0"/>
              <a:t>\</a:t>
            </a:r>
            <a:endParaRPr kumimoji="1" lang="zh-CN" altLang="en-US" sz="2800" dirty="0"/>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C23710BD-85B9-BCBF-753A-9E91A2B9E4B3}"/>
                  </a:ext>
                </a:extLst>
              </p:cNvPr>
              <p:cNvSpPr txBox="1"/>
              <p:nvPr/>
            </p:nvSpPr>
            <p:spPr>
              <a:xfrm>
                <a:off x="5257800" y="4117554"/>
                <a:ext cx="119936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⇒10=5</m:t>
                      </m:r>
                    </m:oMath>
                  </m:oMathPara>
                </a14:m>
                <a:endParaRPr kumimoji="1" lang="zh-CN" altLang="en-US" dirty="0"/>
              </a:p>
            </p:txBody>
          </p:sp>
        </mc:Choice>
        <mc:Fallback>
          <p:sp>
            <p:nvSpPr>
              <p:cNvPr id="20" name="TextBox 19">
                <a:extLst>
                  <a:ext uri="{FF2B5EF4-FFF2-40B4-BE49-F238E27FC236}">
                    <a16:creationId xmlns:a16="http://schemas.microsoft.com/office/drawing/2014/main" id="{C23710BD-85B9-BCBF-753A-9E91A2B9E4B3}"/>
                  </a:ext>
                </a:extLst>
              </p:cNvPr>
              <p:cNvSpPr txBox="1">
                <a:spLocks noRot="1" noChangeAspect="1" noMove="1" noResize="1" noEditPoints="1" noAdjustHandles="1" noChangeArrowheads="1" noChangeShapeType="1" noTextEdit="1"/>
              </p:cNvSpPr>
              <p:nvPr/>
            </p:nvSpPr>
            <p:spPr>
              <a:xfrm>
                <a:off x="5257800" y="4117554"/>
                <a:ext cx="1199367" cy="369332"/>
              </a:xfrm>
              <a:prstGeom prst="rect">
                <a:avLst/>
              </a:prstGeom>
              <a:blipFill>
                <a:blip r:embed="rId6"/>
                <a:stretch>
                  <a:fillRect/>
                </a:stretch>
              </a:blipFill>
            </p:spPr>
            <p:txBody>
              <a:bodyPr/>
              <a:lstStyle/>
              <a:p>
                <a:r>
                  <a:rPr lang="zh-CN" altLang="en-US">
                    <a:noFill/>
                  </a:rPr>
                  <a:t> </a:t>
                </a:r>
              </a:p>
            </p:txBody>
          </p:sp>
        </mc:Fallback>
      </mc:AlternateContent>
      <p:sp>
        <p:nvSpPr>
          <p:cNvPr id="27" name="TextBox 26">
            <a:extLst>
              <a:ext uri="{FF2B5EF4-FFF2-40B4-BE49-F238E27FC236}">
                <a16:creationId xmlns:a16="http://schemas.microsoft.com/office/drawing/2014/main" id="{BDC541E3-C4E7-56F8-7F48-499963710C85}"/>
              </a:ext>
            </a:extLst>
          </p:cNvPr>
          <p:cNvSpPr txBox="1"/>
          <p:nvPr/>
        </p:nvSpPr>
        <p:spPr>
          <a:xfrm>
            <a:off x="6717718" y="4134936"/>
            <a:ext cx="453970" cy="369332"/>
          </a:xfrm>
          <a:prstGeom prst="rect">
            <a:avLst/>
          </a:prstGeom>
          <a:noFill/>
        </p:spPr>
        <p:txBody>
          <a:bodyPr wrap="none" rtlCol="0">
            <a:spAutoFit/>
          </a:bodyPr>
          <a:lstStyle/>
          <a:p>
            <a:r>
              <a:rPr kumimoji="1" lang="en-US" altLang="zh-CN" dirty="0">
                <a:solidFill>
                  <a:srgbClr val="FF0000"/>
                </a:solidFill>
              </a:rPr>
              <a:t>(x)</a:t>
            </a:r>
            <a:endParaRPr kumimoji="1" lang="zh-CN" altLang="en-US" dirty="0">
              <a:solidFill>
                <a:srgbClr val="FF0000"/>
              </a:solidFill>
            </a:endParaRPr>
          </a:p>
        </p:txBody>
      </p:sp>
      <p:pic>
        <p:nvPicPr>
          <p:cNvPr id="31" name="Picture 30">
            <a:extLst>
              <a:ext uri="{FF2B5EF4-FFF2-40B4-BE49-F238E27FC236}">
                <a16:creationId xmlns:a16="http://schemas.microsoft.com/office/drawing/2014/main" id="{7955EA60-5DFD-DB47-43A5-8F0BBA1B3D52}"/>
              </a:ext>
            </a:extLst>
          </p:cNvPr>
          <p:cNvPicPr>
            <a:picLocks noChangeAspect="1"/>
          </p:cNvPicPr>
          <p:nvPr/>
        </p:nvPicPr>
        <p:blipFill>
          <a:blip r:embed="rId7"/>
          <a:stretch>
            <a:fillRect/>
          </a:stretch>
        </p:blipFill>
        <p:spPr>
          <a:xfrm>
            <a:off x="1215679" y="4563830"/>
            <a:ext cx="4775200" cy="1028700"/>
          </a:xfrm>
          <a:prstGeom prst="rect">
            <a:avLst/>
          </a:prstGeom>
        </p:spPr>
      </p:pic>
      <p:sp>
        <p:nvSpPr>
          <p:cNvPr id="32" name="TextBox 31">
            <a:extLst>
              <a:ext uri="{FF2B5EF4-FFF2-40B4-BE49-F238E27FC236}">
                <a16:creationId xmlns:a16="http://schemas.microsoft.com/office/drawing/2014/main" id="{5EFEC3FE-CE66-715F-CE8D-A840D1F2E3F3}"/>
              </a:ext>
            </a:extLst>
          </p:cNvPr>
          <p:cNvSpPr txBox="1"/>
          <p:nvPr/>
        </p:nvSpPr>
        <p:spPr>
          <a:xfrm>
            <a:off x="1273629" y="5812971"/>
            <a:ext cx="4780476" cy="369332"/>
          </a:xfrm>
          <a:prstGeom prst="rect">
            <a:avLst/>
          </a:prstGeom>
          <a:noFill/>
        </p:spPr>
        <p:txBody>
          <a:bodyPr wrap="none" rtlCol="0">
            <a:spAutoFit/>
          </a:bodyPr>
          <a:lstStyle/>
          <a:p>
            <a:r>
              <a:rPr kumimoji="1" lang="en-US" altLang="zh-CN" dirty="0" err="1"/>
              <a:t>ℝ</a:t>
            </a:r>
            <a:r>
              <a:rPr kumimoji="1" lang="zh-CN" altLang="en-US" dirty="0"/>
              <a:t>里面的乘法 </a:t>
            </a:r>
            <a:r>
              <a:rPr kumimoji="1" lang="en-US" altLang="zh-CN" dirty="0"/>
              <a:t>“</a:t>
            </a:r>
            <a:r>
              <a:rPr kumimoji="1" lang="zh-CN" altLang="en-US" dirty="0"/>
              <a:t>约分</a:t>
            </a:r>
            <a:r>
              <a:rPr kumimoji="1" lang="en-US" altLang="zh-CN" dirty="0"/>
              <a:t>”</a:t>
            </a:r>
            <a:r>
              <a:rPr kumimoji="1" lang="zh-CN" altLang="en-US" dirty="0"/>
              <a:t> </a:t>
            </a:r>
            <a:r>
              <a:rPr kumimoji="1" lang="en-US" altLang="zh-CN" dirty="0"/>
              <a:t>–</a:t>
            </a:r>
            <a:r>
              <a:rPr kumimoji="1" lang="zh-CN" altLang="en-US" dirty="0"/>
              <a:t> 除以它 </a:t>
            </a:r>
            <a:r>
              <a:rPr kumimoji="1" lang="en-US" altLang="zh-CN" dirty="0"/>
              <a:t>–</a:t>
            </a:r>
            <a:r>
              <a:rPr kumimoji="1" lang="zh-CN" altLang="en-US" dirty="0"/>
              <a:t> 乘上它的逆元</a:t>
            </a:r>
          </a:p>
        </p:txBody>
      </p:sp>
    </p:spTree>
    <p:extLst>
      <p:ext uri="{BB962C8B-B14F-4D97-AF65-F5344CB8AC3E}">
        <p14:creationId xmlns:p14="http://schemas.microsoft.com/office/powerpoint/2010/main" val="1528884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30" grpId="0"/>
      <p:bldP spid="20" grpId="0"/>
      <p:bldP spid="27" grpId="0"/>
      <p:bldP spid="3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8B5A2F-9AB2-5582-3909-78F01C7DDC10}"/>
              </a:ext>
            </a:extLst>
          </p:cNvPr>
          <p:cNvSpPr>
            <a:spLocks noGrp="1"/>
          </p:cNvSpPr>
          <p:nvPr>
            <p:ph type="sldNum" sz="quarter" idx="12"/>
          </p:nvPr>
        </p:nvSpPr>
        <p:spPr/>
        <p:txBody>
          <a:bodyPr/>
          <a:lstStyle/>
          <a:p>
            <a:fld id="{7A304655-5D53-B746-8252-3F5A598C52D3}" type="slidenum">
              <a:rPr lang="en-CN" smtClean="0"/>
              <a:pPr/>
              <a:t>56</a:t>
            </a:fld>
            <a:endParaRPr lang="en-CN"/>
          </a:p>
        </p:txBody>
      </p:sp>
      <p:sp>
        <p:nvSpPr>
          <p:cNvPr id="3" name="Title 2">
            <a:extLst>
              <a:ext uri="{FF2B5EF4-FFF2-40B4-BE49-F238E27FC236}">
                <a16:creationId xmlns:a16="http://schemas.microsoft.com/office/drawing/2014/main" id="{95CCDBEC-E462-042C-FF16-35C1D581CF1E}"/>
              </a:ext>
            </a:extLst>
          </p:cNvPr>
          <p:cNvSpPr>
            <a:spLocks noGrp="1"/>
          </p:cNvSpPr>
          <p:nvPr>
            <p:ph type="title"/>
          </p:nvPr>
        </p:nvSpPr>
        <p:spPr/>
        <p:txBody>
          <a:bodyPr/>
          <a:lstStyle/>
          <a:p>
            <a:r>
              <a:rPr kumimoji="1" lang="zh-CN" altLang="en-US" dirty="0"/>
              <a:t>模意义下的 </a:t>
            </a:r>
            <a:r>
              <a:rPr kumimoji="1" lang="en-US" altLang="zh-CN" dirty="0"/>
              <a:t>“</a:t>
            </a:r>
            <a:r>
              <a:rPr kumimoji="1" lang="zh-CN" altLang="en-US" dirty="0"/>
              <a:t>除法</a:t>
            </a:r>
            <a:r>
              <a:rPr kumimoji="1" lang="en-US" altLang="zh-CN" dirty="0"/>
              <a:t>”</a:t>
            </a:r>
            <a:endParaRPr kumimoji="1" lang="zh-CN" altLang="en-US" dirty="0"/>
          </a:p>
        </p:txBody>
      </p:sp>
      <p:sp>
        <p:nvSpPr>
          <p:cNvPr id="11" name="TextBox 10">
            <a:extLst>
              <a:ext uri="{FF2B5EF4-FFF2-40B4-BE49-F238E27FC236}">
                <a16:creationId xmlns:a16="http://schemas.microsoft.com/office/drawing/2014/main" id="{1FC41688-1334-972A-655F-2FDE443B1D76}"/>
              </a:ext>
            </a:extLst>
          </p:cNvPr>
          <p:cNvSpPr txBox="1"/>
          <p:nvPr/>
        </p:nvSpPr>
        <p:spPr>
          <a:xfrm>
            <a:off x="720360" y="1170606"/>
            <a:ext cx="2056973" cy="369332"/>
          </a:xfrm>
          <a:prstGeom prst="rect">
            <a:avLst/>
          </a:prstGeom>
          <a:noFill/>
        </p:spPr>
        <p:txBody>
          <a:bodyPr wrap="none" rtlCol="0">
            <a:spAutoFit/>
          </a:bodyPr>
          <a:lstStyle/>
          <a:p>
            <a:r>
              <a:rPr kumimoji="1" lang="en-US" altLang="zh-CN" dirty="0"/>
              <a:t>3.</a:t>
            </a:r>
            <a:r>
              <a:rPr kumimoji="1" lang="zh-CN" altLang="en-US" dirty="0"/>
              <a:t> 模意义下的约分</a:t>
            </a:r>
          </a:p>
        </p:txBody>
      </p:sp>
      <p:pic>
        <p:nvPicPr>
          <p:cNvPr id="13" name="Picture 12">
            <a:extLst>
              <a:ext uri="{FF2B5EF4-FFF2-40B4-BE49-F238E27FC236}">
                <a16:creationId xmlns:a16="http://schemas.microsoft.com/office/drawing/2014/main" id="{5439DE28-AC4D-3320-97E6-8B047DA91754}"/>
              </a:ext>
            </a:extLst>
          </p:cNvPr>
          <p:cNvPicPr>
            <a:picLocks noChangeAspect="1"/>
          </p:cNvPicPr>
          <p:nvPr/>
        </p:nvPicPr>
        <p:blipFill>
          <a:blip r:embed="rId2"/>
          <a:stretch>
            <a:fillRect/>
          </a:stretch>
        </p:blipFill>
        <p:spPr>
          <a:xfrm>
            <a:off x="3251289" y="1555783"/>
            <a:ext cx="1828800" cy="355600"/>
          </a:xfrm>
          <a:prstGeom prst="rect">
            <a:avLst/>
          </a:prstGeom>
        </p:spPr>
      </p:pic>
      <p:sp>
        <p:nvSpPr>
          <p:cNvPr id="15" name="TextBox 14">
            <a:extLst>
              <a:ext uri="{FF2B5EF4-FFF2-40B4-BE49-F238E27FC236}">
                <a16:creationId xmlns:a16="http://schemas.microsoft.com/office/drawing/2014/main" id="{3F2C8CC8-FEAF-B285-00B5-67BF5FAD9453}"/>
              </a:ext>
            </a:extLst>
          </p:cNvPr>
          <p:cNvSpPr txBox="1"/>
          <p:nvPr/>
        </p:nvSpPr>
        <p:spPr>
          <a:xfrm>
            <a:off x="3305030" y="1471973"/>
            <a:ext cx="284052" cy="523220"/>
          </a:xfrm>
          <a:prstGeom prst="rect">
            <a:avLst/>
          </a:prstGeom>
          <a:noFill/>
        </p:spPr>
        <p:txBody>
          <a:bodyPr wrap="none" rtlCol="0">
            <a:spAutoFit/>
          </a:bodyPr>
          <a:lstStyle/>
          <a:p>
            <a:r>
              <a:rPr kumimoji="1" lang="en-US" altLang="zh-CN" sz="2800" dirty="0"/>
              <a:t>\</a:t>
            </a:r>
            <a:endParaRPr kumimoji="1" lang="zh-CN" altLang="en-US" sz="2800" dirty="0"/>
          </a:p>
        </p:txBody>
      </p:sp>
      <p:sp>
        <p:nvSpPr>
          <p:cNvPr id="30" name="TextBox 29">
            <a:extLst>
              <a:ext uri="{FF2B5EF4-FFF2-40B4-BE49-F238E27FC236}">
                <a16:creationId xmlns:a16="http://schemas.microsoft.com/office/drawing/2014/main" id="{51C077E9-54F9-8E94-40F4-3EB1360307CD}"/>
              </a:ext>
            </a:extLst>
          </p:cNvPr>
          <p:cNvSpPr txBox="1"/>
          <p:nvPr/>
        </p:nvSpPr>
        <p:spPr>
          <a:xfrm>
            <a:off x="3974753" y="1471973"/>
            <a:ext cx="284052" cy="523220"/>
          </a:xfrm>
          <a:prstGeom prst="rect">
            <a:avLst/>
          </a:prstGeom>
          <a:noFill/>
        </p:spPr>
        <p:txBody>
          <a:bodyPr wrap="none" rtlCol="0">
            <a:spAutoFit/>
          </a:bodyPr>
          <a:lstStyle/>
          <a:p>
            <a:r>
              <a:rPr kumimoji="1" lang="en-US" altLang="zh-CN" sz="2800" dirty="0"/>
              <a:t>\</a:t>
            </a:r>
            <a:endParaRPr kumimoji="1" lang="zh-CN" altLang="en-US" sz="2800" dirty="0"/>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C23710BD-85B9-BCBF-753A-9E91A2B9E4B3}"/>
                  </a:ext>
                </a:extLst>
              </p:cNvPr>
              <p:cNvSpPr txBox="1"/>
              <p:nvPr/>
            </p:nvSpPr>
            <p:spPr>
              <a:xfrm>
                <a:off x="5080089" y="1548917"/>
                <a:ext cx="11993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⇒10=5</m:t>
                      </m:r>
                    </m:oMath>
                  </m:oMathPara>
                </a14:m>
                <a:endParaRPr kumimoji="1" lang="zh-CN" altLang="en-US" dirty="0"/>
              </a:p>
            </p:txBody>
          </p:sp>
        </mc:Choice>
        <mc:Fallback>
          <p:sp>
            <p:nvSpPr>
              <p:cNvPr id="20" name="TextBox 19">
                <a:extLst>
                  <a:ext uri="{FF2B5EF4-FFF2-40B4-BE49-F238E27FC236}">
                    <a16:creationId xmlns:a16="http://schemas.microsoft.com/office/drawing/2014/main" id="{C23710BD-85B9-BCBF-753A-9E91A2B9E4B3}"/>
                  </a:ext>
                </a:extLst>
              </p:cNvPr>
              <p:cNvSpPr txBox="1">
                <a:spLocks noRot="1" noChangeAspect="1" noMove="1" noResize="1" noEditPoints="1" noAdjustHandles="1" noChangeArrowheads="1" noChangeShapeType="1" noTextEdit="1"/>
              </p:cNvSpPr>
              <p:nvPr/>
            </p:nvSpPr>
            <p:spPr>
              <a:xfrm>
                <a:off x="5080089" y="1548917"/>
                <a:ext cx="1199367" cy="369332"/>
              </a:xfrm>
              <a:prstGeom prst="rect">
                <a:avLst/>
              </a:prstGeom>
              <a:blipFill>
                <a:blip r:embed="rId3"/>
                <a:stretch>
                  <a:fillRect/>
                </a:stretch>
              </a:blipFill>
            </p:spPr>
            <p:txBody>
              <a:bodyPr/>
              <a:lstStyle/>
              <a:p>
                <a:r>
                  <a:rPr lang="zh-CN" altLang="en-US">
                    <a:noFill/>
                  </a:rPr>
                  <a:t> </a:t>
                </a:r>
              </a:p>
            </p:txBody>
          </p:sp>
        </mc:Fallback>
      </mc:AlternateContent>
      <p:sp>
        <p:nvSpPr>
          <p:cNvPr id="27" name="TextBox 26">
            <a:extLst>
              <a:ext uri="{FF2B5EF4-FFF2-40B4-BE49-F238E27FC236}">
                <a16:creationId xmlns:a16="http://schemas.microsoft.com/office/drawing/2014/main" id="{BDC541E3-C4E7-56F8-7F48-499963710C85}"/>
              </a:ext>
            </a:extLst>
          </p:cNvPr>
          <p:cNvSpPr txBox="1"/>
          <p:nvPr/>
        </p:nvSpPr>
        <p:spPr>
          <a:xfrm>
            <a:off x="6540007" y="1566299"/>
            <a:ext cx="453970" cy="369332"/>
          </a:xfrm>
          <a:prstGeom prst="rect">
            <a:avLst/>
          </a:prstGeom>
          <a:noFill/>
        </p:spPr>
        <p:txBody>
          <a:bodyPr wrap="none" rtlCol="0">
            <a:spAutoFit/>
          </a:bodyPr>
          <a:lstStyle/>
          <a:p>
            <a:r>
              <a:rPr kumimoji="1" lang="en-US" altLang="zh-CN" dirty="0">
                <a:solidFill>
                  <a:srgbClr val="FF0000"/>
                </a:solidFill>
              </a:rPr>
              <a:t>(x)</a:t>
            </a:r>
            <a:endParaRPr kumimoji="1" lang="zh-CN" altLang="en-US" dirty="0">
              <a:solidFill>
                <a:srgbClr val="FF0000"/>
              </a:solidFill>
            </a:endParaRPr>
          </a:p>
        </p:txBody>
      </p:sp>
      <p:pic>
        <p:nvPicPr>
          <p:cNvPr id="31" name="Picture 30">
            <a:extLst>
              <a:ext uri="{FF2B5EF4-FFF2-40B4-BE49-F238E27FC236}">
                <a16:creationId xmlns:a16="http://schemas.microsoft.com/office/drawing/2014/main" id="{7955EA60-5DFD-DB47-43A5-8F0BBA1B3D52}"/>
              </a:ext>
            </a:extLst>
          </p:cNvPr>
          <p:cNvPicPr>
            <a:picLocks noChangeAspect="1"/>
          </p:cNvPicPr>
          <p:nvPr/>
        </p:nvPicPr>
        <p:blipFill>
          <a:blip r:embed="rId4"/>
          <a:stretch>
            <a:fillRect/>
          </a:stretch>
        </p:blipFill>
        <p:spPr>
          <a:xfrm>
            <a:off x="1037968" y="1995193"/>
            <a:ext cx="4775200" cy="1028700"/>
          </a:xfrm>
          <a:prstGeom prst="rect">
            <a:avLst/>
          </a:prstGeom>
        </p:spPr>
      </p:pic>
      <p:sp>
        <p:nvSpPr>
          <p:cNvPr id="32" name="TextBox 31">
            <a:extLst>
              <a:ext uri="{FF2B5EF4-FFF2-40B4-BE49-F238E27FC236}">
                <a16:creationId xmlns:a16="http://schemas.microsoft.com/office/drawing/2014/main" id="{5EFEC3FE-CE66-715F-CE8D-A840D1F2E3F3}"/>
              </a:ext>
            </a:extLst>
          </p:cNvPr>
          <p:cNvSpPr txBox="1"/>
          <p:nvPr/>
        </p:nvSpPr>
        <p:spPr>
          <a:xfrm>
            <a:off x="1095918" y="3244334"/>
            <a:ext cx="4780476" cy="369332"/>
          </a:xfrm>
          <a:prstGeom prst="rect">
            <a:avLst/>
          </a:prstGeom>
          <a:noFill/>
        </p:spPr>
        <p:txBody>
          <a:bodyPr wrap="none" rtlCol="0">
            <a:spAutoFit/>
          </a:bodyPr>
          <a:lstStyle/>
          <a:p>
            <a:r>
              <a:rPr kumimoji="1" lang="en-US" altLang="zh-CN" dirty="0" err="1"/>
              <a:t>ℝ</a:t>
            </a:r>
            <a:r>
              <a:rPr kumimoji="1" lang="zh-CN" altLang="en-US" dirty="0"/>
              <a:t>里面的乘法 </a:t>
            </a:r>
            <a:r>
              <a:rPr kumimoji="1" lang="en-US" altLang="zh-CN" dirty="0"/>
              <a:t>“</a:t>
            </a:r>
            <a:r>
              <a:rPr kumimoji="1" lang="zh-CN" altLang="en-US" dirty="0"/>
              <a:t>约分</a:t>
            </a:r>
            <a:r>
              <a:rPr kumimoji="1" lang="en-US" altLang="zh-CN" dirty="0"/>
              <a:t>”</a:t>
            </a:r>
            <a:r>
              <a:rPr kumimoji="1" lang="zh-CN" altLang="en-US" dirty="0"/>
              <a:t> </a:t>
            </a:r>
            <a:r>
              <a:rPr kumimoji="1" lang="en-US" altLang="zh-CN" dirty="0"/>
              <a:t>–</a:t>
            </a:r>
            <a:r>
              <a:rPr kumimoji="1" lang="zh-CN" altLang="en-US" dirty="0"/>
              <a:t> 除以它 </a:t>
            </a:r>
            <a:r>
              <a:rPr kumimoji="1" lang="en-US" altLang="zh-CN" dirty="0"/>
              <a:t>–</a:t>
            </a:r>
            <a:r>
              <a:rPr kumimoji="1" lang="zh-CN" altLang="en-US" dirty="0"/>
              <a:t> 乘上它的逆元</a:t>
            </a:r>
          </a:p>
        </p:txBody>
      </p:sp>
      <p:pic>
        <p:nvPicPr>
          <p:cNvPr id="5" name="Picture 4">
            <a:extLst>
              <a:ext uri="{FF2B5EF4-FFF2-40B4-BE49-F238E27FC236}">
                <a16:creationId xmlns:a16="http://schemas.microsoft.com/office/drawing/2014/main" id="{96ADF1E8-CC87-570E-73FD-A8F6B400CBBE}"/>
              </a:ext>
            </a:extLst>
          </p:cNvPr>
          <p:cNvPicPr>
            <a:picLocks noChangeAspect="1"/>
          </p:cNvPicPr>
          <p:nvPr/>
        </p:nvPicPr>
        <p:blipFill>
          <a:blip r:embed="rId5"/>
          <a:stretch>
            <a:fillRect/>
          </a:stretch>
        </p:blipFill>
        <p:spPr>
          <a:xfrm>
            <a:off x="1037968" y="3819812"/>
            <a:ext cx="5016500" cy="317500"/>
          </a:xfrm>
          <a:prstGeom prst="rect">
            <a:avLst/>
          </a:prstGeom>
        </p:spPr>
      </p:pic>
      <p:sp>
        <p:nvSpPr>
          <p:cNvPr id="7" name="TextBox 6">
            <a:extLst>
              <a:ext uri="{FF2B5EF4-FFF2-40B4-BE49-F238E27FC236}">
                <a16:creationId xmlns:a16="http://schemas.microsoft.com/office/drawing/2014/main" id="{6F81A7A9-540E-3A7E-8F42-07FA230829E2}"/>
              </a:ext>
            </a:extLst>
          </p:cNvPr>
          <p:cNvSpPr txBox="1"/>
          <p:nvPr/>
        </p:nvSpPr>
        <p:spPr>
          <a:xfrm>
            <a:off x="1418925" y="4338045"/>
            <a:ext cx="5679760"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3</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is</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not</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relative</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prime</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to</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15,</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hence</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it</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can</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not</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be</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cancellable</a:t>
            </a:r>
            <a:endParaRPr kumimoji="1" lang="zh-CN" altLang="en-US"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4DB143B7-F681-EA53-582E-FC684BC3AA0A}"/>
              </a:ext>
            </a:extLst>
          </p:cNvPr>
          <p:cNvPicPr>
            <a:picLocks noChangeAspect="1"/>
          </p:cNvPicPr>
          <p:nvPr/>
        </p:nvPicPr>
        <p:blipFill>
          <a:blip r:embed="rId6"/>
          <a:stretch>
            <a:fillRect/>
          </a:stretch>
        </p:blipFill>
        <p:spPr>
          <a:xfrm>
            <a:off x="917318" y="4957284"/>
            <a:ext cx="5257800" cy="1270000"/>
          </a:xfrm>
          <a:prstGeom prst="rect">
            <a:avLst/>
          </a:prstGeom>
        </p:spPr>
      </p:pic>
    </p:spTree>
    <p:extLst>
      <p:ext uri="{BB962C8B-B14F-4D97-AF65-F5344CB8AC3E}">
        <p14:creationId xmlns:p14="http://schemas.microsoft.com/office/powerpoint/2010/main" val="2987577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1AC00D-A354-035D-DF09-B721D93C74F6}"/>
              </a:ext>
            </a:extLst>
          </p:cNvPr>
          <p:cNvSpPr>
            <a:spLocks noGrp="1"/>
          </p:cNvSpPr>
          <p:nvPr>
            <p:ph type="sldNum" sz="quarter" idx="12"/>
          </p:nvPr>
        </p:nvSpPr>
        <p:spPr/>
        <p:txBody>
          <a:bodyPr/>
          <a:lstStyle/>
          <a:p>
            <a:fld id="{7A304655-5D53-B746-8252-3F5A598C52D3}" type="slidenum">
              <a:rPr lang="en-CN" smtClean="0"/>
              <a:pPr/>
              <a:t>57</a:t>
            </a:fld>
            <a:endParaRPr lang="en-CN"/>
          </a:p>
        </p:txBody>
      </p:sp>
      <p:sp>
        <p:nvSpPr>
          <p:cNvPr id="3" name="Title 2">
            <a:extLst>
              <a:ext uri="{FF2B5EF4-FFF2-40B4-BE49-F238E27FC236}">
                <a16:creationId xmlns:a16="http://schemas.microsoft.com/office/drawing/2014/main" id="{3CD8913D-A8B8-B4F7-7DE2-B5603733B789}"/>
              </a:ext>
            </a:extLst>
          </p:cNvPr>
          <p:cNvSpPr>
            <a:spLocks noGrp="1"/>
          </p:cNvSpPr>
          <p:nvPr>
            <p:ph type="title"/>
          </p:nvPr>
        </p:nvSpPr>
        <p:spPr/>
        <p:txBody>
          <a:bodyPr/>
          <a:lstStyle/>
          <a:p>
            <a:r>
              <a:rPr kumimoji="1" lang="en-US" altLang="zh-CN" dirty="0"/>
              <a:t>Turing</a:t>
            </a:r>
            <a:r>
              <a:rPr kumimoji="1" lang="zh-CN" altLang="en-US" dirty="0"/>
              <a:t>的密码</a:t>
            </a:r>
            <a:r>
              <a:rPr kumimoji="1" lang="en-US" altLang="zh-CN" dirty="0"/>
              <a:t>(2)</a:t>
            </a:r>
            <a:endParaRPr kumimoji="1" lang="zh-CN" altLang="en-US" dirty="0"/>
          </a:p>
        </p:txBody>
      </p:sp>
      <p:sp>
        <p:nvSpPr>
          <p:cNvPr id="4" name="TextBox 3">
            <a:extLst>
              <a:ext uri="{FF2B5EF4-FFF2-40B4-BE49-F238E27FC236}">
                <a16:creationId xmlns:a16="http://schemas.microsoft.com/office/drawing/2014/main" id="{A51B3282-4567-6B7D-C33E-742718834C8C}"/>
              </a:ext>
            </a:extLst>
          </p:cNvPr>
          <p:cNvSpPr txBox="1"/>
          <p:nvPr/>
        </p:nvSpPr>
        <p:spPr>
          <a:xfrm>
            <a:off x="628650" y="1273629"/>
            <a:ext cx="3544560" cy="369332"/>
          </a:xfrm>
          <a:prstGeom prst="rect">
            <a:avLst/>
          </a:prstGeom>
          <a:noFill/>
        </p:spPr>
        <p:txBody>
          <a:bodyPr wrap="none" rtlCol="0">
            <a:spAutoFit/>
          </a:bodyPr>
          <a:lstStyle/>
          <a:p>
            <a:r>
              <a:rPr kumimoji="1" lang="zh-CN" altLang="en-US" dirty="0"/>
              <a:t>乘完之后找到逆元做一下就好了</a:t>
            </a:r>
            <a:r>
              <a:rPr kumimoji="1" lang="en-US" altLang="zh-CN" dirty="0"/>
              <a:t>!</a:t>
            </a:r>
            <a:r>
              <a:rPr kumimoji="1" lang="zh-CN" altLang="en-US" dirty="0"/>
              <a:t> </a:t>
            </a:r>
          </a:p>
        </p:txBody>
      </p:sp>
    </p:spTree>
    <p:extLst>
      <p:ext uri="{BB962C8B-B14F-4D97-AF65-F5344CB8AC3E}">
        <p14:creationId xmlns:p14="http://schemas.microsoft.com/office/powerpoint/2010/main" val="3720902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1AC00D-A354-035D-DF09-B721D93C74F6}"/>
              </a:ext>
            </a:extLst>
          </p:cNvPr>
          <p:cNvSpPr>
            <a:spLocks noGrp="1"/>
          </p:cNvSpPr>
          <p:nvPr>
            <p:ph type="sldNum" sz="quarter" idx="12"/>
          </p:nvPr>
        </p:nvSpPr>
        <p:spPr/>
        <p:txBody>
          <a:bodyPr/>
          <a:lstStyle/>
          <a:p>
            <a:fld id="{7A304655-5D53-B746-8252-3F5A598C52D3}" type="slidenum">
              <a:rPr lang="en-CN" smtClean="0"/>
              <a:pPr/>
              <a:t>58</a:t>
            </a:fld>
            <a:endParaRPr lang="en-CN"/>
          </a:p>
        </p:txBody>
      </p:sp>
      <p:sp>
        <p:nvSpPr>
          <p:cNvPr id="3" name="Title 2">
            <a:extLst>
              <a:ext uri="{FF2B5EF4-FFF2-40B4-BE49-F238E27FC236}">
                <a16:creationId xmlns:a16="http://schemas.microsoft.com/office/drawing/2014/main" id="{3CD8913D-A8B8-B4F7-7DE2-B5603733B789}"/>
              </a:ext>
            </a:extLst>
          </p:cNvPr>
          <p:cNvSpPr>
            <a:spLocks noGrp="1"/>
          </p:cNvSpPr>
          <p:nvPr>
            <p:ph type="title"/>
          </p:nvPr>
        </p:nvSpPr>
        <p:spPr/>
        <p:txBody>
          <a:bodyPr/>
          <a:lstStyle/>
          <a:p>
            <a:r>
              <a:rPr kumimoji="1" lang="zh-CN" altLang="en-US" dirty="0"/>
              <a:t>破解</a:t>
            </a:r>
            <a:r>
              <a:rPr kumimoji="1" lang="en-US" altLang="zh-CN" dirty="0"/>
              <a:t>Turing</a:t>
            </a:r>
            <a:r>
              <a:rPr kumimoji="1" lang="zh-CN" altLang="en-US" dirty="0"/>
              <a:t>的密码</a:t>
            </a:r>
            <a:r>
              <a:rPr kumimoji="1" lang="en-US" altLang="zh-CN" dirty="0"/>
              <a:t>(2)</a:t>
            </a:r>
            <a:endParaRPr kumimoji="1" lang="zh-CN" altLang="en-US" dirty="0"/>
          </a:p>
        </p:txBody>
      </p:sp>
      <p:sp>
        <p:nvSpPr>
          <p:cNvPr id="5" name="TextBox 4">
            <a:extLst>
              <a:ext uri="{FF2B5EF4-FFF2-40B4-BE49-F238E27FC236}">
                <a16:creationId xmlns:a16="http://schemas.microsoft.com/office/drawing/2014/main" id="{B2230777-2FFD-36B6-1EE2-9B1AC178E49D}"/>
              </a:ext>
            </a:extLst>
          </p:cNvPr>
          <p:cNvSpPr txBox="1"/>
          <p:nvPr/>
        </p:nvSpPr>
        <p:spPr>
          <a:xfrm>
            <a:off x="628650" y="1332197"/>
            <a:ext cx="4980214" cy="4801314"/>
          </a:xfrm>
          <a:prstGeom prst="rect">
            <a:avLst/>
          </a:prstGeom>
          <a:noFill/>
        </p:spPr>
        <p:txBody>
          <a:bodyPr wrap="square" rtlCol="0">
            <a:spAutoFit/>
          </a:bodyPr>
          <a:lstStyle/>
          <a:p>
            <a:r>
              <a:rPr lang="en-US" dirty="0"/>
              <a:t>The Germans didn’t bother to encrypt their </a:t>
            </a:r>
            <a:r>
              <a:rPr lang="en-US" b="1" dirty="0"/>
              <a:t>weather reports </a:t>
            </a:r>
            <a:r>
              <a:rPr lang="en-US" dirty="0"/>
              <a:t>with the highly-secure Enigma system. After all, so what if the Allies learned that there was rain off the south coast of Iceland? But amazingly, this practice provided the British with a critical edge in the Atlantic naval battle during 1941. </a:t>
            </a:r>
          </a:p>
          <a:p>
            <a:r>
              <a:rPr lang="en-US" dirty="0"/>
              <a:t>The problem was that some of those weather reports had originally been transmitted using Enigma from U-boats out in the Atlantic. Thus, the British obtained both unencrypted reports and the same reports encrypted with Enigma. By comparing the two, the British were able to determine which key the Germans were using that day and could read all other Enigma-encoded traffic. Today, this would be called a </a:t>
            </a:r>
            <a:r>
              <a:rPr lang="en-US" i="1" dirty="0"/>
              <a:t>known-plaintext attack</a:t>
            </a:r>
            <a:r>
              <a:rPr lang="en-US" dirty="0"/>
              <a:t>.</a:t>
            </a:r>
            <a:endParaRPr kumimoji="1" lang="zh-CN" altLang="en-US" dirty="0"/>
          </a:p>
        </p:txBody>
      </p:sp>
      <p:sp>
        <p:nvSpPr>
          <p:cNvPr id="6" name="Rectangle 5">
            <a:extLst>
              <a:ext uri="{FF2B5EF4-FFF2-40B4-BE49-F238E27FC236}">
                <a16:creationId xmlns:a16="http://schemas.microsoft.com/office/drawing/2014/main" id="{466D35FD-6974-83BF-C662-6E04377BB146}"/>
              </a:ext>
            </a:extLst>
          </p:cNvPr>
          <p:cNvSpPr/>
          <p:nvPr/>
        </p:nvSpPr>
        <p:spPr>
          <a:xfrm>
            <a:off x="5801991" y="2361254"/>
            <a:ext cx="119198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encrypted</a:t>
            </a:r>
            <a:endParaRPr kumimoji="1" lang="zh-CN" altLang="en-US" dirty="0"/>
          </a:p>
        </p:txBody>
      </p:sp>
      <p:sp>
        <p:nvSpPr>
          <p:cNvPr id="7" name="Rectangle 6">
            <a:extLst>
              <a:ext uri="{FF2B5EF4-FFF2-40B4-BE49-F238E27FC236}">
                <a16:creationId xmlns:a16="http://schemas.microsoft.com/office/drawing/2014/main" id="{FC965AFB-14FA-5015-9206-D94EFE4AD19E}"/>
              </a:ext>
            </a:extLst>
          </p:cNvPr>
          <p:cNvSpPr/>
          <p:nvPr/>
        </p:nvSpPr>
        <p:spPr>
          <a:xfrm>
            <a:off x="7426684" y="2387522"/>
            <a:ext cx="119198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original</a:t>
            </a:r>
            <a:endParaRPr kumimoji="1" lang="zh-CN" altLang="en-US" dirty="0"/>
          </a:p>
        </p:txBody>
      </p:sp>
    </p:spTree>
    <p:extLst>
      <p:ext uri="{BB962C8B-B14F-4D97-AF65-F5344CB8AC3E}">
        <p14:creationId xmlns:p14="http://schemas.microsoft.com/office/powerpoint/2010/main" val="41285244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1AC00D-A354-035D-DF09-B721D93C74F6}"/>
              </a:ext>
            </a:extLst>
          </p:cNvPr>
          <p:cNvSpPr>
            <a:spLocks noGrp="1"/>
          </p:cNvSpPr>
          <p:nvPr>
            <p:ph type="sldNum" sz="quarter" idx="12"/>
          </p:nvPr>
        </p:nvSpPr>
        <p:spPr/>
        <p:txBody>
          <a:bodyPr/>
          <a:lstStyle/>
          <a:p>
            <a:fld id="{7A304655-5D53-B746-8252-3F5A598C52D3}" type="slidenum">
              <a:rPr lang="en-CN" smtClean="0"/>
              <a:pPr/>
              <a:t>59</a:t>
            </a:fld>
            <a:endParaRPr lang="en-CN"/>
          </a:p>
        </p:txBody>
      </p:sp>
      <p:sp>
        <p:nvSpPr>
          <p:cNvPr id="3" name="Title 2">
            <a:extLst>
              <a:ext uri="{FF2B5EF4-FFF2-40B4-BE49-F238E27FC236}">
                <a16:creationId xmlns:a16="http://schemas.microsoft.com/office/drawing/2014/main" id="{3CD8913D-A8B8-B4F7-7DE2-B5603733B789}"/>
              </a:ext>
            </a:extLst>
          </p:cNvPr>
          <p:cNvSpPr>
            <a:spLocks noGrp="1"/>
          </p:cNvSpPr>
          <p:nvPr>
            <p:ph type="title"/>
          </p:nvPr>
        </p:nvSpPr>
        <p:spPr/>
        <p:txBody>
          <a:bodyPr/>
          <a:lstStyle/>
          <a:p>
            <a:r>
              <a:rPr kumimoji="1" lang="zh-CN" altLang="en-US" dirty="0"/>
              <a:t>破解</a:t>
            </a:r>
            <a:r>
              <a:rPr kumimoji="1" lang="en-US" altLang="zh-CN" dirty="0"/>
              <a:t>Turing</a:t>
            </a:r>
            <a:r>
              <a:rPr kumimoji="1" lang="zh-CN" altLang="en-US" dirty="0"/>
              <a:t>的密码</a:t>
            </a:r>
            <a:r>
              <a:rPr kumimoji="1" lang="en-US" altLang="zh-CN" dirty="0"/>
              <a:t>(2)</a:t>
            </a:r>
            <a:endParaRPr kumimoji="1" lang="zh-CN" altLang="en-US"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00CF23C-765F-4ACB-B3F6-2A554BDD2322}"/>
                  </a:ext>
                </a:extLst>
              </p:cNvPr>
              <p:cNvSpPr txBox="1"/>
              <p:nvPr/>
            </p:nvSpPr>
            <p:spPr>
              <a:xfrm>
                <a:off x="816429" y="1338943"/>
                <a:ext cx="4068678" cy="369332"/>
              </a:xfrm>
              <a:prstGeom prst="rect">
                <a:avLst/>
              </a:prstGeom>
              <a:noFill/>
            </p:spPr>
            <p:txBody>
              <a:bodyPr wrap="none" rtlCol="0">
                <a:spAutoFit/>
              </a:bodyPr>
              <a:lstStyle/>
              <a:p>
                <a:r>
                  <a:rPr kumimoji="1" lang="zh-CN" altLang="en-US" dirty="0"/>
                  <a:t>方法</a:t>
                </a:r>
                <a:r>
                  <a:rPr kumimoji="1" lang="en-US" altLang="zh-CN" dirty="0"/>
                  <a:t>:</a:t>
                </a:r>
                <a:r>
                  <a:rPr kumimoji="1" lang="zh-CN" altLang="en-US" dirty="0"/>
                  <a:t> 假设</a:t>
                </a:r>
                <a:r>
                  <a:rPr kumimoji="1" lang="en-US" altLang="zh-CN" dirty="0"/>
                  <a:t>Nazi</a:t>
                </a:r>
                <a:r>
                  <a:rPr kumimoji="1" lang="zh-CN" altLang="en-US" dirty="0"/>
                  <a:t>知道了原文</a:t>
                </a:r>
                <a14:m>
                  <m:oMath xmlns:m="http://schemas.openxmlformats.org/officeDocument/2006/math">
                    <m:r>
                      <a:rPr kumimoji="1" lang="en-US" altLang="zh-CN" b="0" i="1" smtClean="0">
                        <a:latin typeface="Cambria Math" panose="02040503050406030204" pitchFamily="18" charset="0"/>
                      </a:rPr>
                      <m:t>𝑚</m:t>
                    </m:r>
                  </m:oMath>
                </a14:m>
                <a:r>
                  <a:rPr kumimoji="1" lang="zh-CN" altLang="en-US" dirty="0"/>
                  <a:t>和秘文</a:t>
                </a:r>
                <a14:m>
                  <m:oMath xmlns:m="http://schemas.openxmlformats.org/officeDocument/2006/math">
                    <m:acc>
                      <m:accPr>
                        <m:chr m:val="̂"/>
                        <m:ctrlPr>
                          <a:rPr kumimoji="1" lang="en-US" altLang="zh-CN" b="0" i="1" smtClean="0">
                            <a:latin typeface="Cambria Math" panose="02040503050406030204" pitchFamily="18" charset="0"/>
                          </a:rPr>
                        </m:ctrlPr>
                      </m:accPr>
                      <m:e>
                        <m:r>
                          <a:rPr kumimoji="1" lang="en-US" altLang="zh-CN" b="0" i="1" smtClean="0">
                            <a:latin typeface="Cambria Math" panose="02040503050406030204" pitchFamily="18" charset="0"/>
                          </a:rPr>
                          <m:t>𝑚</m:t>
                        </m:r>
                      </m:e>
                    </m:acc>
                  </m:oMath>
                </a14:m>
                <a:r>
                  <a:rPr kumimoji="1" lang="en-US" altLang="zh-CN" dirty="0"/>
                  <a:t>:</a:t>
                </a:r>
                <a:r>
                  <a:rPr kumimoji="1" lang="zh-CN" altLang="en-US" dirty="0"/>
                  <a:t> </a:t>
                </a:r>
              </a:p>
            </p:txBody>
          </p:sp>
        </mc:Choice>
        <mc:Fallback>
          <p:sp>
            <p:nvSpPr>
              <p:cNvPr id="4" name="TextBox 3">
                <a:extLst>
                  <a:ext uri="{FF2B5EF4-FFF2-40B4-BE49-F238E27FC236}">
                    <a16:creationId xmlns:a16="http://schemas.microsoft.com/office/drawing/2014/main" id="{F00CF23C-765F-4ACB-B3F6-2A554BDD2322}"/>
                  </a:ext>
                </a:extLst>
              </p:cNvPr>
              <p:cNvSpPr txBox="1">
                <a:spLocks noRot="1" noChangeAspect="1" noMove="1" noResize="1" noEditPoints="1" noAdjustHandles="1" noChangeArrowheads="1" noChangeShapeType="1" noTextEdit="1"/>
              </p:cNvSpPr>
              <p:nvPr/>
            </p:nvSpPr>
            <p:spPr>
              <a:xfrm>
                <a:off x="816429" y="1338943"/>
                <a:ext cx="4068678" cy="369332"/>
              </a:xfrm>
              <a:prstGeom prst="rect">
                <a:avLst/>
              </a:prstGeom>
              <a:blipFill>
                <a:blip r:embed="rId2"/>
                <a:stretch>
                  <a:fillRect l="-1246" t="-10000" b="-26667"/>
                </a:stretch>
              </a:blipFill>
            </p:spPr>
            <p:txBody>
              <a:bodyPr/>
              <a:lstStyle/>
              <a:p>
                <a:r>
                  <a:rPr lang="zh-CN" altLang="en-US">
                    <a:noFill/>
                  </a:rPr>
                  <a:t> </a:t>
                </a:r>
              </a:p>
            </p:txBody>
          </p:sp>
        </mc:Fallback>
      </mc:AlternateContent>
      <p:pic>
        <p:nvPicPr>
          <p:cNvPr id="8" name="Picture 7">
            <a:extLst>
              <a:ext uri="{FF2B5EF4-FFF2-40B4-BE49-F238E27FC236}">
                <a16:creationId xmlns:a16="http://schemas.microsoft.com/office/drawing/2014/main" id="{A6476B15-AA88-FFA4-8F6C-11A819905296}"/>
              </a:ext>
            </a:extLst>
          </p:cNvPr>
          <p:cNvPicPr>
            <a:picLocks noChangeAspect="1"/>
          </p:cNvPicPr>
          <p:nvPr/>
        </p:nvPicPr>
        <p:blipFill>
          <a:blip r:embed="rId3"/>
          <a:stretch>
            <a:fillRect/>
          </a:stretch>
        </p:blipFill>
        <p:spPr>
          <a:xfrm>
            <a:off x="3778250" y="1708275"/>
            <a:ext cx="1587500" cy="393700"/>
          </a:xfrm>
          <a:prstGeom prst="rect">
            <a:avLst/>
          </a:prstGeom>
        </p:spPr>
      </p:pic>
      <p:pic>
        <p:nvPicPr>
          <p:cNvPr id="9" name="Picture 8">
            <a:extLst>
              <a:ext uri="{FF2B5EF4-FFF2-40B4-BE49-F238E27FC236}">
                <a16:creationId xmlns:a16="http://schemas.microsoft.com/office/drawing/2014/main" id="{C593E749-BF28-4BD1-82A8-712EC64D6950}"/>
              </a:ext>
            </a:extLst>
          </p:cNvPr>
          <p:cNvPicPr>
            <a:picLocks noChangeAspect="1"/>
          </p:cNvPicPr>
          <p:nvPr/>
        </p:nvPicPr>
        <p:blipFill>
          <a:blip r:embed="rId4"/>
          <a:stretch>
            <a:fillRect/>
          </a:stretch>
        </p:blipFill>
        <p:spPr>
          <a:xfrm>
            <a:off x="2419350" y="2769726"/>
            <a:ext cx="4305300" cy="520700"/>
          </a:xfrm>
          <a:prstGeom prst="rect">
            <a:avLst/>
          </a:prstGeom>
        </p:spPr>
      </p:pic>
      <p:sp>
        <p:nvSpPr>
          <p:cNvPr id="10" name="TextBox 9">
            <a:extLst>
              <a:ext uri="{FF2B5EF4-FFF2-40B4-BE49-F238E27FC236}">
                <a16:creationId xmlns:a16="http://schemas.microsoft.com/office/drawing/2014/main" id="{44F99047-7470-D1B7-89AE-34DE20EAD264}"/>
              </a:ext>
            </a:extLst>
          </p:cNvPr>
          <p:cNvSpPr txBox="1"/>
          <p:nvPr/>
        </p:nvSpPr>
        <p:spPr>
          <a:xfrm>
            <a:off x="1126671" y="2351314"/>
            <a:ext cx="3544560" cy="369332"/>
          </a:xfrm>
          <a:prstGeom prst="rect">
            <a:avLst/>
          </a:prstGeom>
          <a:noFill/>
        </p:spPr>
        <p:txBody>
          <a:bodyPr wrap="none" rtlCol="0">
            <a:spAutoFit/>
          </a:bodyPr>
          <a:lstStyle/>
          <a:p>
            <a:r>
              <a:rPr kumimoji="1" lang="zh-CN" altLang="en-US" dirty="0"/>
              <a:t>于是只要找到逆元就可以计算了</a:t>
            </a:r>
            <a:r>
              <a:rPr kumimoji="1" lang="en-US" altLang="zh-CN" dirty="0"/>
              <a:t>.</a:t>
            </a:r>
            <a:r>
              <a:rPr kumimoji="1" lang="zh-CN" altLang="en-US" dirty="0"/>
              <a:t> </a:t>
            </a:r>
          </a:p>
        </p:txBody>
      </p:sp>
    </p:spTree>
    <p:extLst>
      <p:ext uri="{BB962C8B-B14F-4D97-AF65-F5344CB8AC3E}">
        <p14:creationId xmlns:p14="http://schemas.microsoft.com/office/powerpoint/2010/main" val="208844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ADFD68-F324-D003-8B44-08CB016BABD6}"/>
              </a:ext>
            </a:extLst>
          </p:cNvPr>
          <p:cNvSpPr>
            <a:spLocks noGrp="1"/>
          </p:cNvSpPr>
          <p:nvPr>
            <p:ph type="sldNum" sz="quarter" idx="12"/>
          </p:nvPr>
        </p:nvSpPr>
        <p:spPr/>
        <p:txBody>
          <a:bodyPr/>
          <a:lstStyle/>
          <a:p>
            <a:fld id="{7A304655-5D53-B746-8252-3F5A598C52D3}" type="slidenum">
              <a:rPr lang="en-CN" smtClean="0"/>
              <a:pPr/>
              <a:t>6</a:t>
            </a:fld>
            <a:endParaRPr lang="en-CN"/>
          </a:p>
        </p:txBody>
      </p:sp>
      <p:sp>
        <p:nvSpPr>
          <p:cNvPr id="3" name="Title 2">
            <a:extLst>
              <a:ext uri="{FF2B5EF4-FFF2-40B4-BE49-F238E27FC236}">
                <a16:creationId xmlns:a16="http://schemas.microsoft.com/office/drawing/2014/main" id="{DA2CE602-A2AA-AEE4-5A57-589636875374}"/>
              </a:ext>
            </a:extLst>
          </p:cNvPr>
          <p:cNvSpPr>
            <a:spLocks noGrp="1"/>
          </p:cNvSpPr>
          <p:nvPr>
            <p:ph type="title"/>
          </p:nvPr>
        </p:nvSpPr>
        <p:spPr/>
        <p:txBody>
          <a:bodyPr/>
          <a:lstStyle/>
          <a:p>
            <a:r>
              <a:rPr kumimoji="1" lang="zh-CN" altLang="en-US" dirty="0"/>
              <a:t>整除</a:t>
            </a:r>
          </a:p>
        </p:txBody>
      </p:sp>
      <p:sp>
        <p:nvSpPr>
          <p:cNvPr id="6" name="TextBox 5">
            <a:extLst>
              <a:ext uri="{FF2B5EF4-FFF2-40B4-BE49-F238E27FC236}">
                <a16:creationId xmlns:a16="http://schemas.microsoft.com/office/drawing/2014/main" id="{3793D923-C2BF-5C63-46FD-49BE86C4B907}"/>
              </a:ext>
            </a:extLst>
          </p:cNvPr>
          <p:cNvSpPr txBox="1"/>
          <p:nvPr/>
        </p:nvSpPr>
        <p:spPr>
          <a:xfrm>
            <a:off x="776739" y="1040524"/>
            <a:ext cx="2056973" cy="369332"/>
          </a:xfrm>
          <a:prstGeom prst="rect">
            <a:avLst/>
          </a:prstGeom>
          <a:noFill/>
        </p:spPr>
        <p:txBody>
          <a:bodyPr wrap="none" rtlCol="0">
            <a:spAutoFit/>
          </a:bodyPr>
          <a:lstStyle/>
          <a:p>
            <a:r>
              <a:rPr kumimoji="1" lang="en-US" altLang="zh-CN" dirty="0"/>
              <a:t>2.</a:t>
            </a:r>
            <a:r>
              <a:rPr kumimoji="1" lang="zh-CN" altLang="en-US" dirty="0"/>
              <a:t> 整除的一些性质</a:t>
            </a:r>
          </a:p>
        </p:txBody>
      </p:sp>
      <p:pic>
        <p:nvPicPr>
          <p:cNvPr id="8" name="Picture 7">
            <a:extLst>
              <a:ext uri="{FF2B5EF4-FFF2-40B4-BE49-F238E27FC236}">
                <a16:creationId xmlns:a16="http://schemas.microsoft.com/office/drawing/2014/main" id="{AD5D4E0F-9D94-9ABE-934E-8372C2BFC1B9}"/>
              </a:ext>
            </a:extLst>
          </p:cNvPr>
          <p:cNvPicPr>
            <a:picLocks noChangeAspect="1"/>
          </p:cNvPicPr>
          <p:nvPr/>
        </p:nvPicPr>
        <p:blipFill>
          <a:blip r:embed="rId2"/>
          <a:stretch>
            <a:fillRect/>
          </a:stretch>
        </p:blipFill>
        <p:spPr>
          <a:xfrm>
            <a:off x="1030215" y="1559433"/>
            <a:ext cx="6077697" cy="700275"/>
          </a:xfrm>
          <a:prstGeom prst="rect">
            <a:avLst/>
          </a:prstGeom>
        </p:spPr>
      </p:pic>
      <p:pic>
        <p:nvPicPr>
          <p:cNvPr id="9" name="Picture 8">
            <a:extLst>
              <a:ext uri="{FF2B5EF4-FFF2-40B4-BE49-F238E27FC236}">
                <a16:creationId xmlns:a16="http://schemas.microsoft.com/office/drawing/2014/main" id="{9DBB8709-DB87-0603-ECAE-19049A0AA740}"/>
              </a:ext>
            </a:extLst>
          </p:cNvPr>
          <p:cNvPicPr>
            <a:picLocks noChangeAspect="1"/>
          </p:cNvPicPr>
          <p:nvPr/>
        </p:nvPicPr>
        <p:blipFill>
          <a:blip r:embed="rId3"/>
          <a:stretch>
            <a:fillRect/>
          </a:stretch>
        </p:blipFill>
        <p:spPr>
          <a:xfrm>
            <a:off x="1030215" y="2138672"/>
            <a:ext cx="6493914" cy="93296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092F607-4D18-1C6E-BB95-379640AE65FB}"/>
                  </a:ext>
                </a:extLst>
              </p:cNvPr>
              <p:cNvSpPr txBox="1"/>
              <p:nvPr/>
            </p:nvSpPr>
            <p:spPr>
              <a:xfrm>
                <a:off x="1030215" y="3184591"/>
                <a:ext cx="3850862" cy="369332"/>
              </a:xfrm>
              <a:prstGeom prst="rect">
                <a:avLst/>
              </a:prstGeom>
              <a:noFill/>
            </p:spPr>
            <p:txBody>
              <a:bodyPr wrap="none" rtlCol="0">
                <a:spAutoFit/>
              </a:bodyPr>
              <a:lstStyle/>
              <a:p>
                <a:r>
                  <a:rPr kumimoji="1" lang="zh-CN" altLang="en-US" dirty="0"/>
                  <a:t>证明方法</a:t>
                </a:r>
                <a:r>
                  <a:rPr kumimoji="1" lang="en-US" altLang="zh-CN" dirty="0"/>
                  <a:t>:</a:t>
                </a:r>
                <a:r>
                  <a:rPr kumimoji="1" lang="zh-CN" altLang="en-US" dirty="0"/>
                  <a:t> 拆分为</a:t>
                </a:r>
                <a14:m>
                  <m:oMath xmlns:m="http://schemas.openxmlformats.org/officeDocument/2006/math">
                    <m:r>
                      <a:rPr kumimoji="1" lang="en-US" altLang="zh-CN" b="0" i="1" smtClean="0">
                        <a:latin typeface="Cambria Math" panose="02040503050406030204" pitchFamily="18" charset="0"/>
                      </a:rPr>
                      <m:t>𝑎</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𝑘𝑞</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𝑟</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𝑟</m:t>
                        </m:r>
                        <m:r>
                          <a:rPr kumimoji="1" lang="en-US" altLang="zh-CN" b="0" i="1" smtClean="0">
                            <a:latin typeface="Cambria Math" panose="02040503050406030204" pitchFamily="18" charset="0"/>
                          </a:rPr>
                          <m:t>&lt;</m:t>
                        </m:r>
                        <m:r>
                          <a:rPr kumimoji="1" lang="en-US" altLang="zh-CN" b="0" i="1" smtClean="0">
                            <a:latin typeface="Cambria Math" panose="02040503050406030204" pitchFamily="18" charset="0"/>
                          </a:rPr>
                          <m:t>𝑞</m:t>
                        </m:r>
                      </m:e>
                    </m:d>
                    <m:r>
                      <a:rPr kumimoji="1" lang="en-US" altLang="zh-CN" b="0" i="1" smtClean="0">
                        <a:latin typeface="Cambria Math" panose="02040503050406030204" pitchFamily="18" charset="0"/>
                      </a:rPr>
                      <m:t>.</m:t>
                    </m:r>
                    <m:r>
                      <a:rPr kumimoji="1" lang="zh-CN" altLang="en-US" b="0" i="1" smtClean="0">
                        <a:latin typeface="Cambria Math" panose="02040503050406030204" pitchFamily="18" charset="0"/>
                      </a:rPr>
                      <m:t> </m:t>
                    </m:r>
                  </m:oMath>
                </a14:m>
                <a:endParaRPr kumimoji="1" lang="zh-CN" altLang="en-US" dirty="0"/>
              </a:p>
            </p:txBody>
          </p:sp>
        </mc:Choice>
        <mc:Fallback xmlns="">
          <p:sp>
            <p:nvSpPr>
              <p:cNvPr id="10" name="TextBox 9">
                <a:extLst>
                  <a:ext uri="{FF2B5EF4-FFF2-40B4-BE49-F238E27FC236}">
                    <a16:creationId xmlns:a16="http://schemas.microsoft.com/office/drawing/2014/main" id="{D092F607-4D18-1C6E-BB95-379640AE65FB}"/>
                  </a:ext>
                </a:extLst>
              </p:cNvPr>
              <p:cNvSpPr txBox="1">
                <a:spLocks noRot="1" noChangeAspect="1" noMove="1" noResize="1" noEditPoints="1" noAdjustHandles="1" noChangeArrowheads="1" noChangeShapeType="1" noTextEdit="1"/>
              </p:cNvSpPr>
              <p:nvPr/>
            </p:nvSpPr>
            <p:spPr>
              <a:xfrm>
                <a:off x="1030215" y="3184591"/>
                <a:ext cx="3850862" cy="369332"/>
              </a:xfrm>
              <a:prstGeom prst="rect">
                <a:avLst/>
              </a:prstGeom>
              <a:blipFill>
                <a:blip r:embed="rId4"/>
                <a:stretch>
                  <a:fillRect l="-1316" t="-10000" b="-26667"/>
                </a:stretch>
              </a:blipFill>
            </p:spPr>
            <p:txBody>
              <a:bodyPr/>
              <a:lstStyle/>
              <a:p>
                <a:r>
                  <a:rPr lang="zh-CN" altLang="en-US">
                    <a:noFill/>
                  </a:rPr>
                  <a:t> </a:t>
                </a:r>
              </a:p>
            </p:txBody>
          </p:sp>
        </mc:Fallback>
      </mc:AlternateContent>
      <p:sp>
        <p:nvSpPr>
          <p:cNvPr id="11" name="Cloud Callout 10">
            <a:extLst>
              <a:ext uri="{FF2B5EF4-FFF2-40B4-BE49-F238E27FC236}">
                <a16:creationId xmlns:a16="http://schemas.microsoft.com/office/drawing/2014/main" id="{4089014F-E9B3-2252-2CAD-5CFA1D0D7C9A}"/>
              </a:ext>
            </a:extLst>
          </p:cNvPr>
          <p:cNvSpPr/>
          <p:nvPr/>
        </p:nvSpPr>
        <p:spPr>
          <a:xfrm>
            <a:off x="4277172" y="1691732"/>
            <a:ext cx="1355464" cy="624454"/>
          </a:xfrm>
          <a:prstGeom prst="cloudCallout">
            <a:avLst>
              <a:gd name="adj1" fmla="val -69047"/>
              <a:gd name="adj2" fmla="val 44021"/>
            </a:avLst>
          </a:prstGeom>
          <a:noFill/>
          <a:ln>
            <a:solidFill>
              <a:schemeClr val="tx1">
                <a:alpha val="4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zh-CN" altLang="en-US" sz="1050" dirty="0">
                <a:solidFill>
                  <a:schemeClr val="bg1">
                    <a:lumMod val="65000"/>
                  </a:schemeClr>
                </a:solidFill>
                <a:latin typeface="Times New Roman" panose="02020603050405020304" pitchFamily="18" charset="0"/>
                <a:cs typeface="Times New Roman" panose="02020603050405020304" pitchFamily="18" charset="0"/>
              </a:rPr>
              <a:t>很像线性组合</a:t>
            </a:r>
          </a:p>
        </p:txBody>
      </p:sp>
      <p:grpSp>
        <p:nvGrpSpPr>
          <p:cNvPr id="13" name="Group 12">
            <a:extLst>
              <a:ext uri="{FF2B5EF4-FFF2-40B4-BE49-F238E27FC236}">
                <a16:creationId xmlns:a16="http://schemas.microsoft.com/office/drawing/2014/main" id="{3CAD2754-8FBC-E08D-4824-C12217656F59}"/>
              </a:ext>
            </a:extLst>
          </p:cNvPr>
          <p:cNvGrpSpPr/>
          <p:nvPr/>
        </p:nvGrpSpPr>
        <p:grpSpPr>
          <a:xfrm>
            <a:off x="6282407" y="197576"/>
            <a:ext cx="2405518" cy="1342663"/>
            <a:chOff x="628652" y="2280213"/>
            <a:chExt cx="5543020" cy="1342663"/>
          </a:xfrm>
        </p:grpSpPr>
        <p:sp>
          <p:nvSpPr>
            <p:cNvPr id="14" name="Rounded Rectangle 13">
              <a:extLst>
                <a:ext uri="{FF2B5EF4-FFF2-40B4-BE49-F238E27FC236}">
                  <a16:creationId xmlns:a16="http://schemas.microsoft.com/office/drawing/2014/main" id="{B17EEDE0-71DE-7CF4-ACA3-5776B1B16042}"/>
                </a:ext>
              </a:extLst>
            </p:cNvPr>
            <p:cNvSpPr/>
            <p:nvPr/>
          </p:nvSpPr>
          <p:spPr>
            <a:xfrm>
              <a:off x="628652" y="2592729"/>
              <a:ext cx="5543020" cy="1030147"/>
            </a:xfrm>
            <a:prstGeom prst="roundRect">
              <a:avLst/>
            </a:prstGeom>
            <a:solidFill>
              <a:schemeClr val="accent1">
                <a:alpha val="22261"/>
              </a:schemeClr>
            </a:solidFill>
            <a:ln>
              <a:solidFill>
                <a:schemeClr val="accent1">
                  <a:shade val="50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Rectangle 14">
              <a:extLst>
                <a:ext uri="{FF2B5EF4-FFF2-40B4-BE49-F238E27FC236}">
                  <a16:creationId xmlns:a16="http://schemas.microsoft.com/office/drawing/2014/main" id="{83FB20B9-7208-0C0B-96F7-BA6FA29A787A}"/>
                </a:ext>
              </a:extLst>
            </p:cNvPr>
            <p:cNvSpPr/>
            <p:nvPr/>
          </p:nvSpPr>
          <p:spPr>
            <a:xfrm>
              <a:off x="868101" y="2280213"/>
              <a:ext cx="2407528" cy="312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Word</a:t>
              </a:r>
              <a:endParaRPr kumimoji="1" lang="zh-CN" altLang="en-US" dirty="0"/>
            </a:p>
          </p:txBody>
        </p:sp>
        <p:sp>
          <p:nvSpPr>
            <p:cNvPr id="16" name="TextBox 15">
              <a:extLst>
                <a:ext uri="{FF2B5EF4-FFF2-40B4-BE49-F238E27FC236}">
                  <a16:creationId xmlns:a16="http://schemas.microsoft.com/office/drawing/2014/main" id="{52F2CDEB-49A2-7157-99C8-B59D118409D5}"/>
                </a:ext>
              </a:extLst>
            </p:cNvPr>
            <p:cNvSpPr txBox="1"/>
            <p:nvPr/>
          </p:nvSpPr>
          <p:spPr>
            <a:xfrm>
              <a:off x="844954" y="2761005"/>
              <a:ext cx="5270298" cy="646331"/>
            </a:xfrm>
            <a:prstGeom prst="rect">
              <a:avLst/>
            </a:prstGeom>
            <a:noFill/>
          </p:spPr>
          <p:txBody>
            <a:bodyPr wrap="square">
              <a:spAutoFit/>
            </a:bodyPr>
            <a:lstStyle/>
            <a:p>
              <a:r>
                <a:rPr kumimoji="1" lang="en-US" altLang="zh-CN" dirty="0"/>
                <a:t>linear</a:t>
              </a:r>
              <a:r>
                <a:rPr kumimoji="1" lang="zh-CN" altLang="en-US" dirty="0"/>
                <a:t> 线性</a:t>
              </a:r>
              <a:endParaRPr kumimoji="1" lang="en-US" altLang="zh-CN" dirty="0"/>
            </a:p>
            <a:p>
              <a:r>
                <a:rPr kumimoji="1" lang="en-US" altLang="zh-CN" dirty="0"/>
                <a:t>combination</a:t>
              </a:r>
              <a:r>
                <a:rPr kumimoji="1" lang="zh-CN" altLang="en-US" dirty="0"/>
                <a:t> 组合</a:t>
              </a:r>
            </a:p>
          </p:txBody>
        </p:sp>
      </p:grpSp>
      <p:pic>
        <p:nvPicPr>
          <p:cNvPr id="4" name="Picture 3">
            <a:extLst>
              <a:ext uri="{FF2B5EF4-FFF2-40B4-BE49-F238E27FC236}">
                <a16:creationId xmlns:a16="http://schemas.microsoft.com/office/drawing/2014/main" id="{E98C139A-FAC6-9137-58C9-E9B6FF08C4EF}"/>
              </a:ext>
            </a:extLst>
          </p:cNvPr>
          <p:cNvPicPr>
            <a:picLocks noChangeAspect="1"/>
          </p:cNvPicPr>
          <p:nvPr/>
        </p:nvPicPr>
        <p:blipFill>
          <a:blip r:embed="rId5"/>
          <a:stretch>
            <a:fillRect/>
          </a:stretch>
        </p:blipFill>
        <p:spPr>
          <a:xfrm>
            <a:off x="1016437" y="3786366"/>
            <a:ext cx="6743700" cy="1295400"/>
          </a:xfrm>
          <a:prstGeom prst="rect">
            <a:avLst/>
          </a:prstGeom>
        </p:spPr>
      </p:pic>
    </p:spTree>
    <p:extLst>
      <p:ext uri="{BB962C8B-B14F-4D97-AF65-F5344CB8AC3E}">
        <p14:creationId xmlns:p14="http://schemas.microsoft.com/office/powerpoint/2010/main" val="299534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1AC00D-A354-035D-DF09-B721D93C74F6}"/>
              </a:ext>
            </a:extLst>
          </p:cNvPr>
          <p:cNvSpPr>
            <a:spLocks noGrp="1"/>
          </p:cNvSpPr>
          <p:nvPr>
            <p:ph type="sldNum" sz="quarter" idx="12"/>
          </p:nvPr>
        </p:nvSpPr>
        <p:spPr/>
        <p:txBody>
          <a:bodyPr/>
          <a:lstStyle/>
          <a:p>
            <a:fld id="{7A304655-5D53-B746-8252-3F5A598C52D3}" type="slidenum">
              <a:rPr lang="en-CN" smtClean="0"/>
              <a:pPr/>
              <a:t>60</a:t>
            </a:fld>
            <a:endParaRPr lang="en-CN"/>
          </a:p>
        </p:txBody>
      </p:sp>
      <p:sp>
        <p:nvSpPr>
          <p:cNvPr id="3" name="Title 2">
            <a:extLst>
              <a:ext uri="{FF2B5EF4-FFF2-40B4-BE49-F238E27FC236}">
                <a16:creationId xmlns:a16="http://schemas.microsoft.com/office/drawing/2014/main" id="{3CD8913D-A8B8-B4F7-7DE2-B5603733B789}"/>
              </a:ext>
            </a:extLst>
          </p:cNvPr>
          <p:cNvSpPr>
            <a:spLocks noGrp="1"/>
          </p:cNvSpPr>
          <p:nvPr>
            <p:ph type="title"/>
          </p:nvPr>
        </p:nvSpPr>
        <p:spPr/>
        <p:txBody>
          <a:bodyPr/>
          <a:lstStyle/>
          <a:p>
            <a:r>
              <a:rPr kumimoji="1" lang="zh-CN" altLang="en-US" dirty="0"/>
              <a:t>破解</a:t>
            </a:r>
            <a:r>
              <a:rPr kumimoji="1" lang="en-US" altLang="zh-CN" dirty="0"/>
              <a:t>Turing</a:t>
            </a:r>
            <a:r>
              <a:rPr kumimoji="1" lang="zh-CN" altLang="en-US" dirty="0"/>
              <a:t>的密码</a:t>
            </a:r>
            <a:r>
              <a:rPr kumimoji="1" lang="en-US" altLang="zh-CN" dirty="0"/>
              <a:t>(2)</a:t>
            </a:r>
            <a:endParaRPr kumimoji="1" lang="zh-CN" altLang="en-US" dirty="0"/>
          </a:p>
        </p:txBody>
      </p:sp>
      <p:sp>
        <p:nvSpPr>
          <p:cNvPr id="5" name="TextBox 4">
            <a:extLst>
              <a:ext uri="{FF2B5EF4-FFF2-40B4-BE49-F238E27FC236}">
                <a16:creationId xmlns:a16="http://schemas.microsoft.com/office/drawing/2014/main" id="{B2230777-2FFD-36B6-1EE2-9B1AC178E49D}"/>
              </a:ext>
            </a:extLst>
          </p:cNvPr>
          <p:cNvSpPr txBox="1"/>
          <p:nvPr/>
        </p:nvSpPr>
        <p:spPr>
          <a:xfrm>
            <a:off x="628650" y="1332197"/>
            <a:ext cx="5951764" cy="4801314"/>
          </a:xfrm>
          <a:prstGeom prst="rect">
            <a:avLst/>
          </a:prstGeom>
          <a:noFill/>
        </p:spPr>
        <p:txBody>
          <a:bodyPr wrap="square" rtlCol="0">
            <a:spAutoFit/>
          </a:bodyPr>
          <a:lstStyle/>
          <a:p>
            <a:r>
              <a:rPr lang="en-US" dirty="0"/>
              <a:t>This is a huge vulnerability, so Turing’s </a:t>
            </a:r>
            <a:r>
              <a:rPr lang="en-US" dirty="0">
                <a:solidFill>
                  <a:schemeClr val="accent6"/>
                </a:solidFill>
              </a:rPr>
              <a:t>hypothetical</a:t>
            </a:r>
            <a:r>
              <a:rPr lang="en-US" altLang="zh-CN" dirty="0">
                <a:solidFill>
                  <a:schemeClr val="accent6"/>
                </a:solidFill>
              </a:rPr>
              <a:t>(theoretically)</a:t>
            </a:r>
            <a:r>
              <a:rPr lang="en-US" dirty="0"/>
              <a:t> Version 2.0 code has no practical value. Fortunately, Turing got better at cryptography after </a:t>
            </a:r>
            <a:r>
              <a:rPr lang="en-US" dirty="0">
                <a:solidFill>
                  <a:schemeClr val="accent6"/>
                </a:solidFill>
              </a:rPr>
              <a:t>devising</a:t>
            </a:r>
            <a:r>
              <a:rPr lang="en-US" altLang="zh-CN" dirty="0">
                <a:solidFill>
                  <a:schemeClr val="accent6"/>
                </a:solidFill>
              </a:rPr>
              <a:t>(changing)</a:t>
            </a:r>
            <a:r>
              <a:rPr lang="en-US" dirty="0"/>
              <a:t> this code; his </a:t>
            </a:r>
            <a:r>
              <a:rPr lang="en-US" dirty="0">
                <a:solidFill>
                  <a:schemeClr val="accent6"/>
                </a:solidFill>
              </a:rPr>
              <a:t>subsequent</a:t>
            </a:r>
            <a:r>
              <a:rPr lang="en-US" altLang="zh-CN" dirty="0">
                <a:solidFill>
                  <a:schemeClr val="accent6"/>
                </a:solidFill>
              </a:rPr>
              <a:t>(afterward)</a:t>
            </a:r>
            <a:r>
              <a:rPr lang="en-US" dirty="0"/>
              <a:t> deciphering of Enigma messages surely saved thousands of lives, if not the whole of Britain.</a:t>
            </a:r>
          </a:p>
          <a:p>
            <a:endParaRPr kumimoji="1" lang="en-US" altLang="zh-CN" dirty="0"/>
          </a:p>
          <a:p>
            <a:r>
              <a:rPr lang="en-US" dirty="0"/>
              <a:t>A few years after the war, Turing’s home was robbed. Detectives soon determined that a former homosexual lover of Turing’s had </a:t>
            </a:r>
            <a:r>
              <a:rPr lang="en-US" dirty="0">
                <a:solidFill>
                  <a:schemeClr val="accent6"/>
                </a:solidFill>
              </a:rPr>
              <a:t>conspired</a:t>
            </a:r>
            <a:r>
              <a:rPr lang="en-US" altLang="zh-CN" dirty="0">
                <a:solidFill>
                  <a:schemeClr val="accent6"/>
                </a:solidFill>
              </a:rPr>
              <a:t>(</a:t>
            </a:r>
            <a:r>
              <a:rPr lang="en-US" b="0" i="0" dirty="0">
                <a:solidFill>
                  <a:schemeClr val="accent6"/>
                </a:solidFill>
                <a:effectLst/>
                <a:latin typeface="Roboto" panose="02000000000000000000" pitchFamily="2" charset="0"/>
              </a:rPr>
              <a:t>make secret plans </a:t>
            </a:r>
            <a:r>
              <a:rPr lang="en-US" b="0" i="0" u="none" strike="noStrike" dirty="0">
                <a:solidFill>
                  <a:schemeClr val="accent6"/>
                </a:solidFill>
                <a:effectLst/>
                <a:latin typeface="Roboto" panose="02000000000000000000" pitchFamily="2" charset="0"/>
              </a:rPr>
              <a:t>jointly</a:t>
            </a:r>
            <a:r>
              <a:rPr lang="en-US" altLang="zh-CN" b="0" i="0" u="none" strike="noStrike" dirty="0">
                <a:solidFill>
                  <a:schemeClr val="accent6"/>
                </a:solidFill>
                <a:effectLst/>
                <a:latin typeface="Roboto" panose="02000000000000000000" pitchFamily="2" charset="0"/>
              </a:rPr>
              <a:t>)</a:t>
            </a:r>
            <a:r>
              <a:rPr lang="en-US" dirty="0">
                <a:solidFill>
                  <a:schemeClr val="accent6"/>
                </a:solidFill>
              </a:rPr>
              <a:t> </a:t>
            </a:r>
            <a:r>
              <a:rPr lang="en-US" dirty="0"/>
              <a:t>in the robbery. So they arrested him—that is, they arrested Alan Turing—because at that time in Britain, homosexuality was a crime punishable by up to two years in prison. Turing was sentenced to a hormonal “treatment” for his homosexuality: he was given estrogen injections. He began to develop breasts</a:t>
            </a:r>
            <a:r>
              <a:rPr lang="en-US" altLang="zh-CN" dirty="0"/>
              <a:t>.</a:t>
            </a:r>
            <a:r>
              <a:rPr lang="zh-CN" altLang="en-US" dirty="0"/>
              <a:t> </a:t>
            </a:r>
            <a:endParaRPr kumimoji="1" lang="zh-CN" altLang="en-US" dirty="0"/>
          </a:p>
        </p:txBody>
      </p:sp>
      <p:pic>
        <p:nvPicPr>
          <p:cNvPr id="4" name="Picture 3">
            <a:extLst>
              <a:ext uri="{FF2B5EF4-FFF2-40B4-BE49-F238E27FC236}">
                <a16:creationId xmlns:a16="http://schemas.microsoft.com/office/drawing/2014/main" id="{70730D83-7A0D-A2B0-45F5-7859E9B174B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125" b="94375" l="3281" r="95144">
                        <a14:foregroundMark x1="8399" y1="94375" x2="8399" y2="94375"/>
                        <a14:foregroundMark x1="3412" y1="90625" x2="3412" y2="90625"/>
                        <a14:foregroundMark x1="8793" y1="87500" x2="8793" y2="87500"/>
                        <a14:foregroundMark x1="72178" y1="18958" x2="72835" y2="27500"/>
                        <a14:foregroundMark x1="89108" y1="9792" x2="94882" y2="9792"/>
                        <a14:foregroundMark x1="92126" y1="8125" x2="95144" y2="9375"/>
                        <a14:foregroundMark x1="52625" y1="54792" x2="53806" y2="70833"/>
                        <a14:foregroundMark x1="53806" y1="70833" x2="53937" y2="70833"/>
                        <a14:foregroundMark x1="72835" y1="59167" x2="73228" y2="74792"/>
                        <a14:foregroundMark x1="73228" y1="74792" x2="75197" y2="74167"/>
                      </a14:backgroundRemoval>
                    </a14:imgEffect>
                  </a14:imgLayer>
                </a14:imgProps>
              </a:ext>
            </a:extLst>
          </a:blip>
          <a:stretch>
            <a:fillRect/>
          </a:stretch>
        </p:blipFill>
        <p:spPr>
          <a:xfrm>
            <a:off x="6101537" y="228105"/>
            <a:ext cx="3042463" cy="1916512"/>
          </a:xfrm>
          <a:prstGeom prst="rect">
            <a:avLst/>
          </a:prstGeom>
        </p:spPr>
      </p:pic>
      <p:sp>
        <p:nvSpPr>
          <p:cNvPr id="8" name="TextBox 7">
            <a:extLst>
              <a:ext uri="{FF2B5EF4-FFF2-40B4-BE49-F238E27FC236}">
                <a16:creationId xmlns:a16="http://schemas.microsoft.com/office/drawing/2014/main" id="{05877A04-E4AC-F390-1FBB-51177CEFD86D}"/>
              </a:ext>
            </a:extLst>
          </p:cNvPr>
          <p:cNvSpPr txBox="1"/>
          <p:nvPr/>
        </p:nvSpPr>
        <p:spPr>
          <a:xfrm>
            <a:off x="7200899" y="2144617"/>
            <a:ext cx="1082348" cy="369332"/>
          </a:xfrm>
          <a:prstGeom prst="rect">
            <a:avLst/>
          </a:prstGeom>
          <a:noFill/>
        </p:spPr>
        <p:txBody>
          <a:bodyPr wrap="none" rtlCol="0">
            <a:spAutoFit/>
          </a:bodyPr>
          <a:lstStyle/>
          <a:p>
            <a:r>
              <a:rPr lang="en-US" dirty="0"/>
              <a:t>estrogen</a:t>
            </a:r>
            <a:endParaRPr kumimoji="1" lang="zh-CN" altLang="en-US" dirty="0"/>
          </a:p>
        </p:txBody>
      </p:sp>
    </p:spTree>
    <p:extLst>
      <p:ext uri="{BB962C8B-B14F-4D97-AF65-F5344CB8AC3E}">
        <p14:creationId xmlns:p14="http://schemas.microsoft.com/office/powerpoint/2010/main" val="1708295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1AC00D-A354-035D-DF09-B721D93C74F6}"/>
              </a:ext>
            </a:extLst>
          </p:cNvPr>
          <p:cNvSpPr>
            <a:spLocks noGrp="1"/>
          </p:cNvSpPr>
          <p:nvPr>
            <p:ph type="sldNum" sz="quarter" idx="12"/>
          </p:nvPr>
        </p:nvSpPr>
        <p:spPr/>
        <p:txBody>
          <a:bodyPr/>
          <a:lstStyle/>
          <a:p>
            <a:fld id="{7A304655-5D53-B746-8252-3F5A598C52D3}" type="slidenum">
              <a:rPr lang="en-CN" smtClean="0"/>
              <a:pPr/>
              <a:t>61</a:t>
            </a:fld>
            <a:endParaRPr lang="en-CN"/>
          </a:p>
        </p:txBody>
      </p:sp>
      <p:sp>
        <p:nvSpPr>
          <p:cNvPr id="3" name="Title 2">
            <a:extLst>
              <a:ext uri="{FF2B5EF4-FFF2-40B4-BE49-F238E27FC236}">
                <a16:creationId xmlns:a16="http://schemas.microsoft.com/office/drawing/2014/main" id="{3CD8913D-A8B8-B4F7-7DE2-B5603733B789}"/>
              </a:ext>
            </a:extLst>
          </p:cNvPr>
          <p:cNvSpPr>
            <a:spLocks noGrp="1"/>
          </p:cNvSpPr>
          <p:nvPr>
            <p:ph type="title"/>
          </p:nvPr>
        </p:nvSpPr>
        <p:spPr/>
        <p:txBody>
          <a:bodyPr/>
          <a:lstStyle/>
          <a:p>
            <a:r>
              <a:rPr kumimoji="1" lang="zh-CN" altLang="en-US" dirty="0"/>
              <a:t>破解</a:t>
            </a:r>
            <a:r>
              <a:rPr kumimoji="1" lang="en-US" altLang="zh-CN" dirty="0"/>
              <a:t>Turing</a:t>
            </a:r>
            <a:r>
              <a:rPr kumimoji="1" lang="zh-CN" altLang="en-US" dirty="0"/>
              <a:t>的密码</a:t>
            </a:r>
            <a:r>
              <a:rPr kumimoji="1" lang="en-US" altLang="zh-CN" dirty="0"/>
              <a:t>(2)</a:t>
            </a:r>
            <a:endParaRPr kumimoji="1" lang="zh-CN" altLang="en-US" dirty="0"/>
          </a:p>
        </p:txBody>
      </p:sp>
      <p:sp>
        <p:nvSpPr>
          <p:cNvPr id="5" name="TextBox 4">
            <a:extLst>
              <a:ext uri="{FF2B5EF4-FFF2-40B4-BE49-F238E27FC236}">
                <a16:creationId xmlns:a16="http://schemas.microsoft.com/office/drawing/2014/main" id="{B2230777-2FFD-36B6-1EE2-9B1AC178E49D}"/>
              </a:ext>
            </a:extLst>
          </p:cNvPr>
          <p:cNvSpPr txBox="1"/>
          <p:nvPr/>
        </p:nvSpPr>
        <p:spPr>
          <a:xfrm>
            <a:off x="628650" y="1332197"/>
            <a:ext cx="5951764" cy="4801314"/>
          </a:xfrm>
          <a:prstGeom prst="rect">
            <a:avLst/>
          </a:prstGeom>
          <a:noFill/>
        </p:spPr>
        <p:txBody>
          <a:bodyPr wrap="square" rtlCol="0">
            <a:spAutoFit/>
          </a:bodyPr>
          <a:lstStyle/>
          <a:p>
            <a:r>
              <a:rPr lang="en-US" dirty="0"/>
              <a:t>Three years later, Alan Turing, the founder of computer science, was dead. His mother explained what happened in a biography of her own son. Despite her repeated warnings, Turing carried out chemistry experiments in his own home. Apparently, her worst fear was realized: by working with </a:t>
            </a:r>
            <a:r>
              <a:rPr lang="en-US" dirty="0">
                <a:solidFill>
                  <a:schemeClr val="accent6"/>
                </a:solidFill>
              </a:rPr>
              <a:t>potassium cyanide</a:t>
            </a:r>
            <a:r>
              <a:rPr lang="en-US" altLang="zh-CN" dirty="0">
                <a:solidFill>
                  <a:schemeClr val="accent6"/>
                </a:solidFill>
              </a:rPr>
              <a:t>(KCN)</a:t>
            </a:r>
            <a:r>
              <a:rPr lang="en-US" dirty="0">
                <a:solidFill>
                  <a:schemeClr val="accent6"/>
                </a:solidFill>
              </a:rPr>
              <a:t> </a:t>
            </a:r>
            <a:r>
              <a:rPr lang="en-US" dirty="0"/>
              <a:t>while eating an apple, he poisoned himself</a:t>
            </a:r>
            <a:r>
              <a:rPr lang="en-US" altLang="zh-CN" dirty="0"/>
              <a:t>.</a:t>
            </a:r>
            <a:r>
              <a:rPr lang="zh-CN" altLang="en-US" dirty="0"/>
              <a:t> </a:t>
            </a:r>
            <a:endParaRPr lang="en-US" altLang="zh-CN" dirty="0"/>
          </a:p>
          <a:p>
            <a:endParaRPr kumimoji="1" lang="en-US" altLang="zh-CN" dirty="0"/>
          </a:p>
          <a:p>
            <a:r>
              <a:rPr lang="en-US" dirty="0"/>
              <a:t>However, Turing remained a puzzle to the very end. His mother was a </a:t>
            </a:r>
            <a:r>
              <a:rPr lang="en-US" dirty="0">
                <a:solidFill>
                  <a:schemeClr val="accent6"/>
                </a:solidFill>
              </a:rPr>
              <a:t>devout</a:t>
            </a:r>
            <a:r>
              <a:rPr lang="en-US" altLang="zh-CN" dirty="0">
                <a:solidFill>
                  <a:schemeClr val="accent6"/>
                </a:solidFill>
              </a:rPr>
              <a:t>(</a:t>
            </a:r>
            <a:r>
              <a:rPr lang="en-US" b="0" i="0" dirty="0">
                <a:solidFill>
                  <a:schemeClr val="accent6"/>
                </a:solidFill>
                <a:effectLst/>
                <a:latin typeface="Roboto" panose="02000000000000000000" pitchFamily="2" charset="0"/>
              </a:rPr>
              <a:t>having or showing deep religious feeling or commitment</a:t>
            </a:r>
            <a:r>
              <a:rPr lang="en-US" altLang="zh-CN" b="0" i="0" dirty="0">
                <a:solidFill>
                  <a:schemeClr val="accent6"/>
                </a:solidFill>
                <a:effectLst/>
                <a:latin typeface="Roboto" panose="02000000000000000000" pitchFamily="2" charset="0"/>
              </a:rPr>
              <a:t>)</a:t>
            </a:r>
            <a:r>
              <a:rPr lang="en-US" dirty="0">
                <a:solidFill>
                  <a:schemeClr val="accent6"/>
                </a:solidFill>
              </a:rPr>
              <a:t> </a:t>
            </a:r>
            <a:r>
              <a:rPr lang="en-US" dirty="0"/>
              <a:t>woman who considered suicide a </a:t>
            </a:r>
            <a:r>
              <a:rPr lang="en-US" dirty="0">
                <a:solidFill>
                  <a:schemeClr val="accent6"/>
                </a:solidFill>
              </a:rPr>
              <a:t>sin</a:t>
            </a:r>
            <a:r>
              <a:rPr lang="en-US" altLang="zh-CN" dirty="0">
                <a:solidFill>
                  <a:schemeClr val="accent6"/>
                </a:solidFill>
              </a:rPr>
              <a:t>(fault)</a:t>
            </a:r>
            <a:r>
              <a:rPr lang="en-US" dirty="0"/>
              <a:t>. And, other biographers have pointed out, Turing had previously discussed committing suicide by eating a poisoned apple. Evidently, Alan Turing, who founded computer science and saved his country, took his own life in the end, and in just such a way that his mother could believe it was an accident</a:t>
            </a:r>
            <a:r>
              <a:rPr lang="en-US" altLang="zh-CN" dirty="0"/>
              <a:t>.</a:t>
            </a:r>
            <a:r>
              <a:rPr lang="zh-CN" altLang="en-US" dirty="0"/>
              <a:t> </a:t>
            </a:r>
            <a:endParaRPr kumimoji="1" lang="zh-CN" altLang="en-US" dirty="0"/>
          </a:p>
        </p:txBody>
      </p:sp>
      <p:sp>
        <p:nvSpPr>
          <p:cNvPr id="8" name="TextBox 7">
            <a:extLst>
              <a:ext uri="{FF2B5EF4-FFF2-40B4-BE49-F238E27FC236}">
                <a16:creationId xmlns:a16="http://schemas.microsoft.com/office/drawing/2014/main" id="{05877A04-E4AC-F390-1FBB-51177CEFD86D}"/>
              </a:ext>
            </a:extLst>
          </p:cNvPr>
          <p:cNvSpPr txBox="1"/>
          <p:nvPr/>
        </p:nvSpPr>
        <p:spPr>
          <a:xfrm>
            <a:off x="7200899" y="2144617"/>
            <a:ext cx="1082348" cy="369332"/>
          </a:xfrm>
          <a:prstGeom prst="rect">
            <a:avLst/>
          </a:prstGeom>
          <a:noFill/>
        </p:spPr>
        <p:txBody>
          <a:bodyPr wrap="none" rtlCol="0">
            <a:spAutoFit/>
          </a:bodyPr>
          <a:lstStyle/>
          <a:p>
            <a:r>
              <a:rPr lang="en-US" dirty="0"/>
              <a:t>estrogen</a:t>
            </a:r>
            <a:endParaRPr kumimoji="1" lang="zh-CN" altLang="en-US" dirty="0"/>
          </a:p>
        </p:txBody>
      </p:sp>
      <p:pic>
        <p:nvPicPr>
          <p:cNvPr id="7" name="Picture 6">
            <a:extLst>
              <a:ext uri="{FF2B5EF4-FFF2-40B4-BE49-F238E27FC236}">
                <a16:creationId xmlns:a16="http://schemas.microsoft.com/office/drawing/2014/main" id="{BF59E18C-7755-E15A-85DE-FF70AD6F516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125" b="94375" l="3281" r="95144">
                        <a14:foregroundMark x1="8399" y1="94375" x2="8399" y2="94375"/>
                        <a14:foregroundMark x1="3412" y1="90625" x2="3412" y2="90625"/>
                        <a14:foregroundMark x1="8793" y1="87500" x2="8793" y2="87500"/>
                        <a14:foregroundMark x1="72178" y1="18958" x2="72835" y2="27500"/>
                        <a14:foregroundMark x1="89108" y1="9792" x2="94882" y2="9792"/>
                        <a14:foregroundMark x1="92126" y1="8125" x2="95144" y2="9375"/>
                        <a14:foregroundMark x1="52625" y1="54792" x2="53806" y2="70833"/>
                        <a14:foregroundMark x1="53806" y1="70833" x2="53937" y2="70833"/>
                        <a14:foregroundMark x1="72835" y1="59167" x2="73228" y2="74792"/>
                        <a14:foregroundMark x1="73228" y1="74792" x2="75197" y2="74167"/>
                      </a14:backgroundRemoval>
                    </a14:imgEffect>
                  </a14:imgLayer>
                </a14:imgProps>
              </a:ext>
            </a:extLst>
          </a:blip>
          <a:stretch>
            <a:fillRect/>
          </a:stretch>
        </p:blipFill>
        <p:spPr>
          <a:xfrm>
            <a:off x="6101537" y="228105"/>
            <a:ext cx="3042463" cy="1916512"/>
          </a:xfrm>
          <a:prstGeom prst="rect">
            <a:avLst/>
          </a:prstGeom>
        </p:spPr>
      </p:pic>
      <p:pic>
        <p:nvPicPr>
          <p:cNvPr id="6" name="Picture 5">
            <a:extLst>
              <a:ext uri="{FF2B5EF4-FFF2-40B4-BE49-F238E27FC236}">
                <a16:creationId xmlns:a16="http://schemas.microsoft.com/office/drawing/2014/main" id="{6F277AED-52C0-E1C2-765C-C738294631F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8000" l="4715" r="93300">
                        <a14:foregroundMark x1="42308" y1="18556" x2="31762" y2="22778"/>
                        <a14:foregroundMark x1="31762" y1="22778" x2="23821" y2="34333"/>
                        <a14:foregroundMark x1="23821" y1="34333" x2="26675" y2="42889"/>
                        <a14:foregroundMark x1="26675" y1="42889" x2="35236" y2="53556"/>
                        <a14:foregroundMark x1="35236" y1="53556" x2="45533" y2="51889"/>
                        <a14:foregroundMark x1="45533" y1="51889" x2="52978" y2="41444"/>
                        <a14:foregroundMark x1="52978" y1="41444" x2="53474" y2="30222"/>
                        <a14:foregroundMark x1="53474" y1="30222" x2="40819" y2="21556"/>
                        <a14:foregroundMark x1="40819" y1="21556" x2="36228" y2="20333"/>
                        <a14:foregroundMark x1="12035" y1="76000" x2="11663" y2="74889"/>
                        <a14:foregroundMark x1="48139" y1="76889" x2="44913" y2="74000"/>
                        <a14:foregroundMark x1="86104" y1="73667" x2="76923" y2="80444"/>
                        <a14:foregroundMark x1="76923" y1="80444" x2="85360" y2="76556"/>
                        <a14:foregroundMark x1="85360" y1="76556" x2="78412" y2="73444"/>
                        <a14:foregroundMark x1="5707" y1="73667" x2="8561" y2="73444"/>
                        <a14:foregroundMark x1="80893" y1="73444" x2="83995" y2="82222"/>
                        <a14:foregroundMark x1="83995" y1="82222" x2="75931" y2="71667"/>
                        <a14:foregroundMark x1="75931" y1="71667" x2="69107" y2="74333"/>
                        <a14:foregroundMark x1="70720" y1="76556" x2="85856" y2="76556"/>
                        <a14:foregroundMark x1="85856" y1="76556" x2="93424" y2="75667"/>
                        <a14:foregroundMark x1="6328" y1="91667" x2="4715" y2="98000"/>
                        <a14:foregroundMark x1="4963" y1="93667" x2="21960" y2="96000"/>
                        <a14:foregroundMark x1="51861" y1="95444" x2="64888" y2="94889"/>
                        <a14:foregroundMark x1="64888" y1="94889" x2="73945" y2="95667"/>
                        <a14:foregroundMark x1="53846" y1="92000" x2="71960" y2="96000"/>
                        <a14:foregroundMark x1="69107" y1="74889" x2="71340" y2="84556"/>
                        <a14:foregroundMark x1="71340" y1="84556" x2="83499" y2="91556"/>
                        <a14:foregroundMark x1="83499" y1="91556" x2="87345" y2="87111"/>
                        <a14:foregroundMark x1="11042" y1="94000" x2="9801" y2="97444"/>
                      </a14:backgroundRemoval>
                    </a14:imgEffect>
                  </a14:imgLayer>
                </a14:imgProps>
              </a:ext>
            </a:extLst>
          </a:blip>
          <a:stretch>
            <a:fillRect/>
          </a:stretch>
        </p:blipFill>
        <p:spPr>
          <a:xfrm>
            <a:off x="6580414" y="2896903"/>
            <a:ext cx="2354326" cy="2628900"/>
          </a:xfrm>
          <a:prstGeom prst="rect">
            <a:avLst/>
          </a:prstGeom>
        </p:spPr>
      </p:pic>
      <p:sp>
        <p:nvSpPr>
          <p:cNvPr id="9" name="TextBox 8">
            <a:extLst>
              <a:ext uri="{FF2B5EF4-FFF2-40B4-BE49-F238E27FC236}">
                <a16:creationId xmlns:a16="http://schemas.microsoft.com/office/drawing/2014/main" id="{05F17336-9741-64AA-E7F0-750E87785F9E}"/>
              </a:ext>
            </a:extLst>
          </p:cNvPr>
          <p:cNvSpPr txBox="1"/>
          <p:nvPr/>
        </p:nvSpPr>
        <p:spPr>
          <a:xfrm>
            <a:off x="6746672" y="5606162"/>
            <a:ext cx="2095445" cy="369332"/>
          </a:xfrm>
          <a:prstGeom prst="rect">
            <a:avLst/>
          </a:prstGeom>
          <a:noFill/>
        </p:spPr>
        <p:txBody>
          <a:bodyPr wrap="none" rtlCol="0">
            <a:spAutoFit/>
          </a:bodyPr>
          <a:lstStyle/>
          <a:p>
            <a:r>
              <a:rPr kumimoji="1" lang="en-US" altLang="zh-CN" dirty="0"/>
              <a:t>potassium cyanide</a:t>
            </a:r>
            <a:endParaRPr kumimoji="1" lang="zh-CN" altLang="en-US" dirty="0"/>
          </a:p>
        </p:txBody>
      </p:sp>
    </p:spTree>
    <p:extLst>
      <p:ext uri="{BB962C8B-B14F-4D97-AF65-F5344CB8AC3E}">
        <p14:creationId xmlns:p14="http://schemas.microsoft.com/office/powerpoint/2010/main" val="21670456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1AC00D-A354-035D-DF09-B721D93C74F6}"/>
              </a:ext>
            </a:extLst>
          </p:cNvPr>
          <p:cNvSpPr>
            <a:spLocks noGrp="1"/>
          </p:cNvSpPr>
          <p:nvPr>
            <p:ph type="sldNum" sz="quarter" idx="12"/>
          </p:nvPr>
        </p:nvSpPr>
        <p:spPr/>
        <p:txBody>
          <a:bodyPr/>
          <a:lstStyle/>
          <a:p>
            <a:fld id="{7A304655-5D53-B746-8252-3F5A598C52D3}" type="slidenum">
              <a:rPr lang="en-CN" smtClean="0"/>
              <a:pPr/>
              <a:t>62</a:t>
            </a:fld>
            <a:endParaRPr lang="en-CN"/>
          </a:p>
        </p:txBody>
      </p:sp>
      <p:sp>
        <p:nvSpPr>
          <p:cNvPr id="3" name="Title 2">
            <a:extLst>
              <a:ext uri="{FF2B5EF4-FFF2-40B4-BE49-F238E27FC236}">
                <a16:creationId xmlns:a16="http://schemas.microsoft.com/office/drawing/2014/main" id="{3CD8913D-A8B8-B4F7-7DE2-B5603733B789}"/>
              </a:ext>
            </a:extLst>
          </p:cNvPr>
          <p:cNvSpPr>
            <a:spLocks noGrp="1"/>
          </p:cNvSpPr>
          <p:nvPr>
            <p:ph type="title"/>
          </p:nvPr>
        </p:nvSpPr>
        <p:spPr/>
        <p:txBody>
          <a:bodyPr/>
          <a:lstStyle/>
          <a:p>
            <a:r>
              <a:rPr kumimoji="1" lang="zh-CN" altLang="en-US" dirty="0"/>
              <a:t>破解</a:t>
            </a:r>
            <a:r>
              <a:rPr kumimoji="1" lang="en-US" altLang="zh-CN" dirty="0"/>
              <a:t>Turing</a:t>
            </a:r>
            <a:r>
              <a:rPr kumimoji="1" lang="zh-CN" altLang="en-US" dirty="0"/>
              <a:t>的密码</a:t>
            </a:r>
            <a:r>
              <a:rPr kumimoji="1" lang="en-US" altLang="zh-CN" dirty="0"/>
              <a:t>(2)</a:t>
            </a:r>
            <a:endParaRPr kumimoji="1" lang="zh-CN" altLang="en-US" dirty="0"/>
          </a:p>
        </p:txBody>
      </p:sp>
      <p:sp>
        <p:nvSpPr>
          <p:cNvPr id="5" name="TextBox 4">
            <a:extLst>
              <a:ext uri="{FF2B5EF4-FFF2-40B4-BE49-F238E27FC236}">
                <a16:creationId xmlns:a16="http://schemas.microsoft.com/office/drawing/2014/main" id="{B2230777-2FFD-36B6-1EE2-9B1AC178E49D}"/>
              </a:ext>
            </a:extLst>
          </p:cNvPr>
          <p:cNvSpPr txBox="1"/>
          <p:nvPr/>
        </p:nvSpPr>
        <p:spPr>
          <a:xfrm>
            <a:off x="628650" y="1332197"/>
            <a:ext cx="5951764" cy="2308324"/>
          </a:xfrm>
          <a:prstGeom prst="rect">
            <a:avLst/>
          </a:prstGeom>
          <a:noFill/>
        </p:spPr>
        <p:txBody>
          <a:bodyPr wrap="square" rtlCol="0">
            <a:spAutoFit/>
          </a:bodyPr>
          <a:lstStyle/>
          <a:p>
            <a:r>
              <a:rPr lang="en-US" dirty="0"/>
              <a:t>Turing’s last project before he disappeared from public view in 1939 involved the construction of an </a:t>
            </a:r>
            <a:r>
              <a:rPr lang="en-US" dirty="0">
                <a:solidFill>
                  <a:schemeClr val="accent6"/>
                </a:solidFill>
              </a:rPr>
              <a:t>elaborate</a:t>
            </a:r>
            <a:r>
              <a:rPr lang="en-US" altLang="zh-CN" dirty="0">
                <a:solidFill>
                  <a:schemeClr val="accent6"/>
                </a:solidFill>
              </a:rPr>
              <a:t>(</a:t>
            </a:r>
            <a:r>
              <a:rPr lang="en-US" b="0" i="0" dirty="0">
                <a:solidFill>
                  <a:schemeClr val="accent6"/>
                </a:solidFill>
                <a:effectLst/>
                <a:latin typeface="Roboto" panose="02000000000000000000" pitchFamily="2" charset="0"/>
              </a:rPr>
              <a:t>involving many carefully arranged parts or details</a:t>
            </a:r>
            <a:r>
              <a:rPr lang="en-US" altLang="zh-CN" b="0" i="0" dirty="0">
                <a:solidFill>
                  <a:schemeClr val="accent6"/>
                </a:solidFill>
                <a:effectLst/>
                <a:latin typeface="Roboto" panose="02000000000000000000" pitchFamily="2" charset="0"/>
              </a:rPr>
              <a:t>)</a:t>
            </a:r>
            <a:r>
              <a:rPr lang="en-US" dirty="0">
                <a:solidFill>
                  <a:schemeClr val="accent6"/>
                </a:solidFill>
              </a:rPr>
              <a:t> </a:t>
            </a:r>
            <a:r>
              <a:rPr lang="en-US" dirty="0"/>
              <a:t>mechanical device to test a mathematical conjecture called the </a:t>
            </a:r>
            <a:r>
              <a:rPr lang="en-US" i="1" dirty="0"/>
              <a:t>Riemann Hypothesis</a:t>
            </a:r>
            <a:r>
              <a:rPr lang="en-US" dirty="0"/>
              <a:t>. This conjecture first appeared in a sketchy paper by Bernhard Riemann in 1859 and is now one of the most famous unsolved problems in mathematics.</a:t>
            </a:r>
            <a:endParaRPr kumimoji="1" lang="zh-CN" altLang="en-US" dirty="0"/>
          </a:p>
        </p:txBody>
      </p:sp>
      <p:sp>
        <p:nvSpPr>
          <p:cNvPr id="4" name="TextBox 3">
            <a:extLst>
              <a:ext uri="{FF2B5EF4-FFF2-40B4-BE49-F238E27FC236}">
                <a16:creationId xmlns:a16="http://schemas.microsoft.com/office/drawing/2014/main" id="{5AF2BFD7-2ECE-1216-44A3-8F22DBDE5FA5}"/>
              </a:ext>
            </a:extLst>
          </p:cNvPr>
          <p:cNvSpPr txBox="1"/>
          <p:nvPr/>
        </p:nvSpPr>
        <p:spPr>
          <a:xfrm>
            <a:off x="5053474" y="3065120"/>
            <a:ext cx="4104009" cy="646331"/>
          </a:xfrm>
          <a:prstGeom prst="rect">
            <a:avLst/>
          </a:prstGeom>
          <a:noFill/>
        </p:spPr>
        <p:txBody>
          <a:bodyPr wrap="none" rtlCol="0">
            <a:spAutoFit/>
          </a:bodyPr>
          <a:lstStyle/>
          <a:p>
            <a:pPr algn="r"/>
            <a:r>
              <a:rPr lang="en-US" i="1" dirty="0"/>
              <a:t>Riemann Hypothesis</a:t>
            </a:r>
          </a:p>
          <a:p>
            <a:pPr algn="r"/>
            <a:r>
              <a:rPr kumimoji="1" lang="en-US" altLang="zh-CN" dirty="0">
                <a:hlinkClick r:id="rId2"/>
              </a:rPr>
              <a:t>www.bilibili.com/video/BV1tx411y7VG</a:t>
            </a:r>
            <a:r>
              <a:rPr kumimoji="1" lang="zh-CN" altLang="en-US" i="1" dirty="0"/>
              <a:t> </a:t>
            </a:r>
            <a:endParaRPr kumimoji="1" lang="zh-CN" altLang="en-US" dirty="0"/>
          </a:p>
        </p:txBody>
      </p:sp>
      <p:pic>
        <p:nvPicPr>
          <p:cNvPr id="1026" name="Picture 2">
            <a:extLst>
              <a:ext uri="{FF2B5EF4-FFF2-40B4-BE49-F238E27FC236}">
                <a16:creationId xmlns:a16="http://schemas.microsoft.com/office/drawing/2014/main" id="{9ED669C9-9AC3-C5E9-C323-12CC853F84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1986" y="3640521"/>
            <a:ext cx="4232013" cy="264280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95B26C0-1408-64E9-6259-2D674810EB9B}"/>
              </a:ext>
            </a:extLst>
          </p:cNvPr>
          <p:cNvSpPr txBox="1"/>
          <p:nvPr/>
        </p:nvSpPr>
        <p:spPr>
          <a:xfrm>
            <a:off x="783771" y="4506686"/>
            <a:ext cx="3802644" cy="400110"/>
          </a:xfrm>
          <a:prstGeom prst="rect">
            <a:avLst/>
          </a:prstGeom>
          <a:noFill/>
        </p:spPr>
        <p:txBody>
          <a:bodyPr wrap="none" rtlCol="0">
            <a:spAutoFit/>
          </a:bodyPr>
          <a:lstStyle/>
          <a:p>
            <a:r>
              <a:rPr kumimoji="1" lang="zh-CN" altLang="en-US" sz="2000" dirty="0"/>
              <a:t>问</a:t>
            </a:r>
            <a:r>
              <a:rPr kumimoji="1" lang="en-US" altLang="zh-CN" sz="2000" dirty="0"/>
              <a:t>:</a:t>
            </a:r>
            <a:r>
              <a:rPr kumimoji="1" lang="zh-CN" altLang="en-US" sz="2000" dirty="0"/>
              <a:t> 有没有更加可靠的加密方法</a:t>
            </a:r>
            <a:r>
              <a:rPr kumimoji="1" lang="en-US" altLang="zh-CN" sz="2000" dirty="0"/>
              <a:t>?</a:t>
            </a:r>
            <a:endParaRPr kumimoji="1" lang="zh-CN" altLang="en-US" sz="2000" dirty="0"/>
          </a:p>
        </p:txBody>
      </p:sp>
    </p:spTree>
    <p:extLst>
      <p:ext uri="{BB962C8B-B14F-4D97-AF65-F5344CB8AC3E}">
        <p14:creationId xmlns:p14="http://schemas.microsoft.com/office/powerpoint/2010/main" val="3351485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2E432D-A79A-C4BF-3C69-4EC2CA5777A2}"/>
              </a:ext>
            </a:extLst>
          </p:cNvPr>
          <p:cNvSpPr>
            <a:spLocks noGrp="1"/>
          </p:cNvSpPr>
          <p:nvPr>
            <p:ph type="sldNum" sz="quarter" idx="12"/>
          </p:nvPr>
        </p:nvSpPr>
        <p:spPr/>
        <p:txBody>
          <a:bodyPr/>
          <a:lstStyle/>
          <a:p>
            <a:fld id="{7A304655-5D53-B746-8252-3F5A598C52D3}" type="slidenum">
              <a:rPr lang="en-CN" smtClean="0"/>
              <a:pPr/>
              <a:t>63</a:t>
            </a:fld>
            <a:endParaRPr lang="en-CN"/>
          </a:p>
        </p:txBody>
      </p:sp>
      <p:sp>
        <p:nvSpPr>
          <p:cNvPr id="3" name="Title 2">
            <a:extLst>
              <a:ext uri="{FF2B5EF4-FFF2-40B4-BE49-F238E27FC236}">
                <a16:creationId xmlns:a16="http://schemas.microsoft.com/office/drawing/2014/main" id="{420372C0-EC78-C040-BD70-49B917822508}"/>
              </a:ext>
            </a:extLst>
          </p:cNvPr>
          <p:cNvSpPr>
            <a:spLocks noGrp="1"/>
          </p:cNvSpPr>
          <p:nvPr>
            <p:ph type="title"/>
          </p:nvPr>
        </p:nvSpPr>
        <p:spPr/>
        <p:txBody>
          <a:bodyPr/>
          <a:lstStyle/>
          <a:p>
            <a:r>
              <a:rPr kumimoji="1" lang="zh-CN" altLang="en-US" dirty="0"/>
              <a:t>本章内容概览</a:t>
            </a:r>
          </a:p>
        </p:txBody>
      </p:sp>
      <p:sp>
        <p:nvSpPr>
          <p:cNvPr id="4" name="TextBox 3">
            <a:extLst>
              <a:ext uri="{FF2B5EF4-FFF2-40B4-BE49-F238E27FC236}">
                <a16:creationId xmlns:a16="http://schemas.microsoft.com/office/drawing/2014/main" id="{EF9957DC-ECE2-6F5B-3FE1-E1C208F84DD7}"/>
              </a:ext>
            </a:extLst>
          </p:cNvPr>
          <p:cNvSpPr txBox="1"/>
          <p:nvPr/>
        </p:nvSpPr>
        <p:spPr>
          <a:xfrm>
            <a:off x="1767901" y="1469318"/>
            <a:ext cx="2044149" cy="369332"/>
          </a:xfrm>
          <a:prstGeom prst="rect">
            <a:avLst/>
          </a:prstGeom>
          <a:noFill/>
        </p:spPr>
        <p:txBody>
          <a:bodyPr wrap="none" rtlCol="0">
            <a:spAutoFit/>
          </a:bodyPr>
          <a:lstStyle/>
          <a:p>
            <a:r>
              <a:rPr kumimoji="1" lang="zh-CN" altLang="en-US" dirty="0"/>
              <a:t>整除性 </a:t>
            </a:r>
            <a:r>
              <a:rPr kumimoji="1" lang="en-US" altLang="zh-CN" dirty="0"/>
              <a:t>/</a:t>
            </a:r>
            <a:r>
              <a:rPr kumimoji="1" lang="zh-CN" altLang="en-US" dirty="0"/>
              <a:t> </a:t>
            </a:r>
            <a:r>
              <a:rPr kumimoji="1" lang="en-US" altLang="zh-CN" dirty="0"/>
              <a:t>divisibility</a:t>
            </a:r>
            <a:endParaRPr kumimoji="1" lang="zh-CN" altLang="en-US" dirty="0"/>
          </a:p>
        </p:txBody>
      </p:sp>
      <p:sp>
        <p:nvSpPr>
          <p:cNvPr id="5" name="TextBox 4">
            <a:extLst>
              <a:ext uri="{FF2B5EF4-FFF2-40B4-BE49-F238E27FC236}">
                <a16:creationId xmlns:a16="http://schemas.microsoft.com/office/drawing/2014/main" id="{80FD28F0-A460-9494-00D6-A82DEE55025C}"/>
              </a:ext>
            </a:extLst>
          </p:cNvPr>
          <p:cNvSpPr txBox="1"/>
          <p:nvPr/>
        </p:nvSpPr>
        <p:spPr>
          <a:xfrm>
            <a:off x="3790282" y="1199011"/>
            <a:ext cx="1800493" cy="369332"/>
          </a:xfrm>
          <a:prstGeom prst="rect">
            <a:avLst/>
          </a:prstGeom>
          <a:noFill/>
        </p:spPr>
        <p:txBody>
          <a:bodyPr wrap="none" rtlCol="0">
            <a:spAutoFit/>
          </a:bodyPr>
          <a:lstStyle/>
          <a:p>
            <a:r>
              <a:rPr kumimoji="1" lang="zh-CN" altLang="en-US" dirty="0"/>
              <a:t>一些基本的性质</a:t>
            </a:r>
          </a:p>
        </p:txBody>
      </p:sp>
      <p:sp>
        <p:nvSpPr>
          <p:cNvPr id="6" name="TextBox 5">
            <a:extLst>
              <a:ext uri="{FF2B5EF4-FFF2-40B4-BE49-F238E27FC236}">
                <a16:creationId xmlns:a16="http://schemas.microsoft.com/office/drawing/2014/main" id="{08FD5417-A4FB-1670-7F2B-0BF1AF9BFD87}"/>
              </a:ext>
            </a:extLst>
          </p:cNvPr>
          <p:cNvSpPr txBox="1"/>
          <p:nvPr/>
        </p:nvSpPr>
        <p:spPr>
          <a:xfrm>
            <a:off x="3786791" y="1751038"/>
            <a:ext cx="1967205" cy="369332"/>
          </a:xfrm>
          <a:prstGeom prst="rect">
            <a:avLst/>
          </a:prstGeom>
          <a:noFill/>
        </p:spPr>
        <p:txBody>
          <a:bodyPr wrap="none" rtlCol="0">
            <a:spAutoFit/>
          </a:bodyPr>
          <a:lstStyle/>
          <a:p>
            <a:r>
              <a:rPr kumimoji="1" lang="zh-CN" altLang="en-US" dirty="0"/>
              <a:t>著名的</a:t>
            </a:r>
            <a:r>
              <a:rPr kumimoji="1" lang="en-US" altLang="zh-CN" dirty="0"/>
              <a:t>Euclid</a:t>
            </a:r>
            <a:r>
              <a:rPr kumimoji="1" lang="zh-CN" altLang="en-US" dirty="0"/>
              <a:t>算法</a:t>
            </a:r>
          </a:p>
        </p:txBody>
      </p:sp>
      <p:sp>
        <p:nvSpPr>
          <p:cNvPr id="7" name="TextBox 6">
            <a:extLst>
              <a:ext uri="{FF2B5EF4-FFF2-40B4-BE49-F238E27FC236}">
                <a16:creationId xmlns:a16="http://schemas.microsoft.com/office/drawing/2014/main" id="{8EDF30E8-AD65-791D-47FF-67ABA1E44750}"/>
              </a:ext>
            </a:extLst>
          </p:cNvPr>
          <p:cNvSpPr txBox="1"/>
          <p:nvPr/>
        </p:nvSpPr>
        <p:spPr>
          <a:xfrm>
            <a:off x="1767901" y="2379264"/>
            <a:ext cx="3967753" cy="369332"/>
          </a:xfrm>
          <a:prstGeom prst="rect">
            <a:avLst/>
          </a:prstGeom>
          <a:noFill/>
        </p:spPr>
        <p:txBody>
          <a:bodyPr wrap="none" rtlCol="0">
            <a:spAutoFit/>
          </a:bodyPr>
          <a:lstStyle/>
          <a:p>
            <a:r>
              <a:rPr kumimoji="1" lang="zh-CN" altLang="en-US" dirty="0"/>
              <a:t>最大公约数</a:t>
            </a:r>
            <a:r>
              <a:rPr kumimoji="1" lang="en-US" altLang="zh-CN" dirty="0"/>
              <a:t>/Greatest</a:t>
            </a:r>
            <a:r>
              <a:rPr kumimoji="1" lang="zh-CN" altLang="en-US" dirty="0"/>
              <a:t> </a:t>
            </a:r>
            <a:r>
              <a:rPr kumimoji="1" lang="en-US" altLang="zh-CN" dirty="0"/>
              <a:t>common</a:t>
            </a:r>
            <a:r>
              <a:rPr kumimoji="1" lang="zh-CN" altLang="en-US" dirty="0"/>
              <a:t> </a:t>
            </a:r>
            <a:r>
              <a:rPr kumimoji="1" lang="en-US" altLang="zh-CN" dirty="0"/>
              <a:t>divisor</a:t>
            </a:r>
            <a:endParaRPr kumimoji="1" lang="zh-CN" altLang="en-US" dirty="0"/>
          </a:p>
        </p:txBody>
      </p:sp>
      <p:sp>
        <p:nvSpPr>
          <p:cNvPr id="8" name="TextBox 7">
            <a:extLst>
              <a:ext uri="{FF2B5EF4-FFF2-40B4-BE49-F238E27FC236}">
                <a16:creationId xmlns:a16="http://schemas.microsoft.com/office/drawing/2014/main" id="{3E5F91C1-CA82-0C96-3714-687DD2B0CB41}"/>
              </a:ext>
            </a:extLst>
          </p:cNvPr>
          <p:cNvSpPr txBox="1"/>
          <p:nvPr/>
        </p:nvSpPr>
        <p:spPr>
          <a:xfrm>
            <a:off x="1767901" y="2919878"/>
            <a:ext cx="5724644" cy="369332"/>
          </a:xfrm>
          <a:prstGeom prst="rect">
            <a:avLst/>
          </a:prstGeom>
          <a:noFill/>
        </p:spPr>
        <p:txBody>
          <a:bodyPr wrap="none" rtlCol="0">
            <a:spAutoFit/>
          </a:bodyPr>
          <a:lstStyle/>
          <a:p>
            <a:r>
              <a:rPr kumimoji="1" lang="zh-CN" altLang="en-US" dirty="0"/>
              <a:t>算术基本定理</a:t>
            </a:r>
            <a:r>
              <a:rPr kumimoji="1" lang="en-US" altLang="zh-CN" dirty="0"/>
              <a:t>/The</a:t>
            </a:r>
            <a:r>
              <a:rPr kumimoji="1" lang="zh-CN" altLang="en-US" dirty="0"/>
              <a:t> </a:t>
            </a:r>
            <a:r>
              <a:rPr kumimoji="1" lang="en-US" altLang="zh-CN" dirty="0"/>
              <a:t>fundamental</a:t>
            </a:r>
            <a:r>
              <a:rPr kumimoji="1" lang="zh-CN" altLang="en-US" dirty="0"/>
              <a:t> </a:t>
            </a:r>
            <a:r>
              <a:rPr kumimoji="1" lang="en-US" altLang="zh-CN" dirty="0"/>
              <a:t>theorem</a:t>
            </a:r>
            <a:r>
              <a:rPr kumimoji="1" lang="zh-CN" altLang="en-US" dirty="0"/>
              <a:t> </a:t>
            </a:r>
            <a:r>
              <a:rPr kumimoji="1" lang="en-US" altLang="zh-CN" dirty="0"/>
              <a:t>of</a:t>
            </a:r>
            <a:r>
              <a:rPr kumimoji="1" lang="zh-CN" altLang="en-US" dirty="0"/>
              <a:t> </a:t>
            </a:r>
            <a:r>
              <a:rPr kumimoji="1" lang="en-US" altLang="zh-CN" dirty="0"/>
              <a:t>arithmetic</a:t>
            </a:r>
            <a:endParaRPr kumimoji="1" lang="zh-CN" altLang="en-US" dirty="0"/>
          </a:p>
        </p:txBody>
      </p:sp>
      <p:sp>
        <p:nvSpPr>
          <p:cNvPr id="9" name="TextBox 8">
            <a:extLst>
              <a:ext uri="{FF2B5EF4-FFF2-40B4-BE49-F238E27FC236}">
                <a16:creationId xmlns:a16="http://schemas.microsoft.com/office/drawing/2014/main" id="{FEA15832-6965-3A0F-6C29-101DDC82335A}"/>
              </a:ext>
            </a:extLst>
          </p:cNvPr>
          <p:cNvSpPr txBox="1"/>
          <p:nvPr/>
        </p:nvSpPr>
        <p:spPr>
          <a:xfrm>
            <a:off x="1767901" y="3346981"/>
            <a:ext cx="3134191" cy="369332"/>
          </a:xfrm>
          <a:prstGeom prst="rect">
            <a:avLst/>
          </a:prstGeom>
          <a:noFill/>
        </p:spPr>
        <p:txBody>
          <a:bodyPr wrap="none" rtlCol="0">
            <a:spAutoFit/>
          </a:bodyPr>
          <a:lstStyle/>
          <a:p>
            <a:r>
              <a:rPr kumimoji="1" lang="zh-CN" altLang="en-US" dirty="0"/>
              <a:t>模算术</a:t>
            </a:r>
            <a:r>
              <a:rPr kumimoji="1" lang="en-US" altLang="zh-CN" dirty="0"/>
              <a:t>/Remainder</a:t>
            </a:r>
            <a:r>
              <a:rPr kumimoji="1" lang="zh-CN" altLang="en-US" dirty="0"/>
              <a:t> </a:t>
            </a:r>
            <a:r>
              <a:rPr kumimoji="1" lang="en-US" altLang="zh-CN" dirty="0"/>
              <a:t>arithmetic</a:t>
            </a:r>
            <a:endParaRPr kumimoji="1" lang="zh-CN" altLang="en-US" dirty="0"/>
          </a:p>
        </p:txBody>
      </p:sp>
      <p:sp>
        <p:nvSpPr>
          <p:cNvPr id="11" name="TextBox 10">
            <a:extLst>
              <a:ext uri="{FF2B5EF4-FFF2-40B4-BE49-F238E27FC236}">
                <a16:creationId xmlns:a16="http://schemas.microsoft.com/office/drawing/2014/main" id="{C390193F-9710-9C8D-3DBC-16D8B1810F78}"/>
              </a:ext>
            </a:extLst>
          </p:cNvPr>
          <p:cNvSpPr txBox="1"/>
          <p:nvPr/>
        </p:nvSpPr>
        <p:spPr>
          <a:xfrm>
            <a:off x="1767901" y="3774084"/>
            <a:ext cx="3134190" cy="369332"/>
          </a:xfrm>
          <a:prstGeom prst="rect">
            <a:avLst/>
          </a:prstGeom>
          <a:noFill/>
        </p:spPr>
        <p:txBody>
          <a:bodyPr wrap="square" rtlCol="0">
            <a:spAutoFit/>
          </a:bodyPr>
          <a:lstStyle/>
          <a:p>
            <a:r>
              <a:rPr kumimoji="1" lang="en-US" altLang="zh-CN" dirty="0">
                <a:solidFill>
                  <a:srgbClr val="FF0000"/>
                </a:solidFill>
              </a:rPr>
              <a:t>Euler</a:t>
            </a:r>
            <a:r>
              <a:rPr kumimoji="1" lang="zh-CN" altLang="en-US" dirty="0">
                <a:solidFill>
                  <a:srgbClr val="FF0000"/>
                </a:solidFill>
              </a:rPr>
              <a:t>定理</a:t>
            </a:r>
            <a:r>
              <a:rPr kumimoji="1" lang="en-US" altLang="zh-CN" dirty="0">
                <a:solidFill>
                  <a:srgbClr val="FF0000"/>
                </a:solidFill>
              </a:rPr>
              <a:t>/Euler‘s</a:t>
            </a:r>
            <a:r>
              <a:rPr kumimoji="1" lang="zh-CN" altLang="en-US" dirty="0">
                <a:solidFill>
                  <a:srgbClr val="FF0000"/>
                </a:solidFill>
              </a:rPr>
              <a:t> </a:t>
            </a:r>
            <a:r>
              <a:rPr kumimoji="1" lang="en-US" altLang="zh-CN" dirty="0">
                <a:solidFill>
                  <a:srgbClr val="FF0000"/>
                </a:solidFill>
              </a:rPr>
              <a:t>Theorem</a:t>
            </a:r>
            <a:endParaRPr kumimoji="1" lang="zh-CN" altLang="en-US" dirty="0">
              <a:solidFill>
                <a:srgbClr val="FF0000"/>
              </a:solidFill>
            </a:endParaRPr>
          </a:p>
        </p:txBody>
      </p:sp>
      <p:sp>
        <p:nvSpPr>
          <p:cNvPr id="12" name="TextBox 11">
            <a:extLst>
              <a:ext uri="{FF2B5EF4-FFF2-40B4-BE49-F238E27FC236}">
                <a16:creationId xmlns:a16="http://schemas.microsoft.com/office/drawing/2014/main" id="{6DFB11D6-BD44-5A95-B758-86635A7BDD04}"/>
              </a:ext>
            </a:extLst>
          </p:cNvPr>
          <p:cNvSpPr txBox="1"/>
          <p:nvPr/>
        </p:nvSpPr>
        <p:spPr>
          <a:xfrm>
            <a:off x="1767901" y="4201187"/>
            <a:ext cx="4044762" cy="369332"/>
          </a:xfrm>
          <a:prstGeom prst="rect">
            <a:avLst/>
          </a:prstGeom>
          <a:noFill/>
        </p:spPr>
        <p:txBody>
          <a:bodyPr wrap="none" rtlCol="0">
            <a:spAutoFit/>
          </a:bodyPr>
          <a:lstStyle/>
          <a:p>
            <a:r>
              <a:rPr kumimoji="1" lang="en-US" altLang="zh-CN" dirty="0"/>
              <a:t>RSA</a:t>
            </a:r>
            <a:r>
              <a:rPr kumimoji="1" lang="zh-CN" altLang="en-US" dirty="0"/>
              <a:t>加密系统</a:t>
            </a:r>
            <a:r>
              <a:rPr kumimoji="1" lang="en-US" altLang="zh-CN" dirty="0"/>
              <a:t>/The</a:t>
            </a:r>
            <a:r>
              <a:rPr kumimoji="1" lang="zh-CN" altLang="en-US" dirty="0"/>
              <a:t> </a:t>
            </a:r>
            <a:r>
              <a:rPr kumimoji="1" lang="en-US" altLang="zh-CN" dirty="0"/>
              <a:t>RSA</a:t>
            </a:r>
            <a:r>
              <a:rPr kumimoji="1" lang="zh-CN" altLang="en-US" dirty="0"/>
              <a:t> </a:t>
            </a:r>
            <a:r>
              <a:rPr kumimoji="1" lang="en-US" altLang="zh-CN" dirty="0"/>
              <a:t>Cryptosystem</a:t>
            </a:r>
            <a:endParaRPr kumimoji="1" lang="zh-CN" altLang="en-US" dirty="0"/>
          </a:p>
        </p:txBody>
      </p:sp>
      <p:sp>
        <p:nvSpPr>
          <p:cNvPr id="13" name="TextBox 12">
            <a:extLst>
              <a:ext uri="{FF2B5EF4-FFF2-40B4-BE49-F238E27FC236}">
                <a16:creationId xmlns:a16="http://schemas.microsoft.com/office/drawing/2014/main" id="{A2D98D77-C7F9-7448-40E8-1F38D686E9CA}"/>
              </a:ext>
            </a:extLst>
          </p:cNvPr>
          <p:cNvSpPr txBox="1"/>
          <p:nvPr/>
        </p:nvSpPr>
        <p:spPr>
          <a:xfrm>
            <a:off x="1075765" y="1469318"/>
            <a:ext cx="505267" cy="369332"/>
          </a:xfrm>
          <a:prstGeom prst="rect">
            <a:avLst/>
          </a:prstGeom>
          <a:noFill/>
        </p:spPr>
        <p:txBody>
          <a:bodyPr wrap="none" rtlCol="0">
            <a:spAutoFit/>
          </a:bodyPr>
          <a:lstStyle/>
          <a:p>
            <a:r>
              <a:rPr kumimoji="1" lang="en-US" altLang="zh-CN" dirty="0"/>
              <a:t>9.1</a:t>
            </a:r>
            <a:endParaRPr kumimoji="1" lang="zh-CN" altLang="en-US" dirty="0"/>
          </a:p>
        </p:txBody>
      </p:sp>
      <p:sp>
        <p:nvSpPr>
          <p:cNvPr id="14" name="TextBox 13">
            <a:extLst>
              <a:ext uri="{FF2B5EF4-FFF2-40B4-BE49-F238E27FC236}">
                <a16:creationId xmlns:a16="http://schemas.microsoft.com/office/drawing/2014/main" id="{E98CFF3B-EBEB-9D4E-5F03-B489841C7AB3}"/>
              </a:ext>
            </a:extLst>
          </p:cNvPr>
          <p:cNvSpPr txBox="1"/>
          <p:nvPr/>
        </p:nvSpPr>
        <p:spPr>
          <a:xfrm>
            <a:off x="1075764" y="2379264"/>
            <a:ext cx="505267" cy="369332"/>
          </a:xfrm>
          <a:prstGeom prst="rect">
            <a:avLst/>
          </a:prstGeom>
          <a:noFill/>
        </p:spPr>
        <p:txBody>
          <a:bodyPr wrap="none" rtlCol="0">
            <a:spAutoFit/>
          </a:bodyPr>
          <a:lstStyle/>
          <a:p>
            <a:r>
              <a:rPr kumimoji="1" lang="en-US" altLang="zh-CN" dirty="0"/>
              <a:t>9.2</a:t>
            </a:r>
            <a:endParaRPr kumimoji="1" lang="zh-CN" altLang="en-US" dirty="0"/>
          </a:p>
        </p:txBody>
      </p:sp>
      <p:sp>
        <p:nvSpPr>
          <p:cNvPr id="15" name="TextBox 14">
            <a:extLst>
              <a:ext uri="{FF2B5EF4-FFF2-40B4-BE49-F238E27FC236}">
                <a16:creationId xmlns:a16="http://schemas.microsoft.com/office/drawing/2014/main" id="{6B725FE2-8934-6054-270E-7E4110E2C6A8}"/>
              </a:ext>
            </a:extLst>
          </p:cNvPr>
          <p:cNvSpPr txBox="1"/>
          <p:nvPr/>
        </p:nvSpPr>
        <p:spPr>
          <a:xfrm>
            <a:off x="1075764" y="2919878"/>
            <a:ext cx="505267" cy="369332"/>
          </a:xfrm>
          <a:prstGeom prst="rect">
            <a:avLst/>
          </a:prstGeom>
          <a:noFill/>
        </p:spPr>
        <p:txBody>
          <a:bodyPr wrap="none" rtlCol="0">
            <a:spAutoFit/>
          </a:bodyPr>
          <a:lstStyle/>
          <a:p>
            <a:r>
              <a:rPr kumimoji="1" lang="en-US" altLang="zh-CN" dirty="0"/>
              <a:t>9.3</a:t>
            </a:r>
            <a:endParaRPr kumimoji="1" lang="zh-CN" altLang="en-US" dirty="0"/>
          </a:p>
        </p:txBody>
      </p:sp>
      <p:sp>
        <p:nvSpPr>
          <p:cNvPr id="16" name="TextBox 15">
            <a:extLst>
              <a:ext uri="{FF2B5EF4-FFF2-40B4-BE49-F238E27FC236}">
                <a16:creationId xmlns:a16="http://schemas.microsoft.com/office/drawing/2014/main" id="{91BF43C3-5D6D-F754-E856-B388034E45AF}"/>
              </a:ext>
            </a:extLst>
          </p:cNvPr>
          <p:cNvSpPr txBox="1"/>
          <p:nvPr/>
        </p:nvSpPr>
        <p:spPr>
          <a:xfrm>
            <a:off x="1075764" y="3346981"/>
            <a:ext cx="505267" cy="369332"/>
          </a:xfrm>
          <a:prstGeom prst="rect">
            <a:avLst/>
          </a:prstGeom>
          <a:noFill/>
        </p:spPr>
        <p:txBody>
          <a:bodyPr wrap="none" rtlCol="0">
            <a:spAutoFit/>
          </a:bodyPr>
          <a:lstStyle/>
          <a:p>
            <a:r>
              <a:rPr kumimoji="1" lang="en-US" altLang="zh-CN" dirty="0"/>
              <a:t>9.4</a:t>
            </a:r>
            <a:endParaRPr kumimoji="1" lang="zh-CN" altLang="en-US" dirty="0"/>
          </a:p>
        </p:txBody>
      </p:sp>
      <p:sp>
        <p:nvSpPr>
          <p:cNvPr id="18" name="TextBox 17">
            <a:extLst>
              <a:ext uri="{FF2B5EF4-FFF2-40B4-BE49-F238E27FC236}">
                <a16:creationId xmlns:a16="http://schemas.microsoft.com/office/drawing/2014/main" id="{4167B778-76E1-DB07-6E8A-4F3218C55E9B}"/>
              </a:ext>
            </a:extLst>
          </p:cNvPr>
          <p:cNvSpPr txBox="1"/>
          <p:nvPr/>
        </p:nvSpPr>
        <p:spPr>
          <a:xfrm>
            <a:off x="1075763" y="3774084"/>
            <a:ext cx="505267" cy="369332"/>
          </a:xfrm>
          <a:prstGeom prst="rect">
            <a:avLst/>
          </a:prstGeom>
          <a:noFill/>
        </p:spPr>
        <p:txBody>
          <a:bodyPr wrap="none" rtlCol="0">
            <a:spAutoFit/>
          </a:bodyPr>
          <a:lstStyle/>
          <a:p>
            <a:r>
              <a:rPr kumimoji="1" lang="en-US" altLang="zh-CN" dirty="0"/>
              <a:t>9.5</a:t>
            </a:r>
            <a:endParaRPr kumimoji="1" lang="zh-CN" altLang="en-US" dirty="0"/>
          </a:p>
        </p:txBody>
      </p:sp>
      <p:sp>
        <p:nvSpPr>
          <p:cNvPr id="19" name="TextBox 18">
            <a:extLst>
              <a:ext uri="{FF2B5EF4-FFF2-40B4-BE49-F238E27FC236}">
                <a16:creationId xmlns:a16="http://schemas.microsoft.com/office/drawing/2014/main" id="{F122DB4B-275D-2F48-08F1-B10A6ED87A05}"/>
              </a:ext>
            </a:extLst>
          </p:cNvPr>
          <p:cNvSpPr txBox="1"/>
          <p:nvPr/>
        </p:nvSpPr>
        <p:spPr>
          <a:xfrm>
            <a:off x="1075763" y="4202069"/>
            <a:ext cx="505267" cy="369332"/>
          </a:xfrm>
          <a:prstGeom prst="rect">
            <a:avLst/>
          </a:prstGeom>
          <a:noFill/>
        </p:spPr>
        <p:txBody>
          <a:bodyPr wrap="none" rtlCol="0">
            <a:spAutoFit/>
          </a:bodyPr>
          <a:lstStyle/>
          <a:p>
            <a:r>
              <a:rPr kumimoji="1" lang="en-US" altLang="zh-CN" dirty="0"/>
              <a:t>9.6</a:t>
            </a:r>
            <a:endParaRPr kumimoji="1" lang="zh-CN" altLang="en-US" dirty="0"/>
          </a:p>
        </p:txBody>
      </p:sp>
    </p:spTree>
    <p:extLst>
      <p:ext uri="{BB962C8B-B14F-4D97-AF65-F5344CB8AC3E}">
        <p14:creationId xmlns:p14="http://schemas.microsoft.com/office/powerpoint/2010/main" val="23535812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4F1A8D-9515-3FA7-6576-8760FF287E92}"/>
              </a:ext>
            </a:extLst>
          </p:cNvPr>
          <p:cNvSpPr>
            <a:spLocks noGrp="1"/>
          </p:cNvSpPr>
          <p:nvPr>
            <p:ph type="sldNum" sz="quarter" idx="12"/>
          </p:nvPr>
        </p:nvSpPr>
        <p:spPr/>
        <p:txBody>
          <a:bodyPr/>
          <a:lstStyle/>
          <a:p>
            <a:fld id="{7A304655-5D53-B746-8252-3F5A598C52D3}" type="slidenum">
              <a:rPr lang="en-CN" smtClean="0"/>
              <a:pPr/>
              <a:t>64</a:t>
            </a:fld>
            <a:endParaRPr lang="en-CN"/>
          </a:p>
        </p:txBody>
      </p:sp>
      <p:sp>
        <p:nvSpPr>
          <p:cNvPr id="3" name="Title 2">
            <a:extLst>
              <a:ext uri="{FF2B5EF4-FFF2-40B4-BE49-F238E27FC236}">
                <a16:creationId xmlns:a16="http://schemas.microsoft.com/office/drawing/2014/main" id="{173BC786-D0C5-955A-A217-A5F3F4EFEB52}"/>
              </a:ext>
            </a:extLst>
          </p:cNvPr>
          <p:cNvSpPr>
            <a:spLocks noGrp="1"/>
          </p:cNvSpPr>
          <p:nvPr>
            <p:ph type="title"/>
          </p:nvPr>
        </p:nvSpPr>
        <p:spPr/>
        <p:txBody>
          <a:bodyPr/>
          <a:lstStyle/>
          <a:p>
            <a:r>
              <a:rPr kumimoji="1" lang="en-US" altLang="zh-CN" dirty="0"/>
              <a:t>Euler</a:t>
            </a:r>
            <a:r>
              <a:rPr kumimoji="1" lang="zh-CN" altLang="en-US" dirty="0"/>
              <a:t>的一个观察</a:t>
            </a:r>
          </a:p>
        </p:txBody>
      </p:sp>
      <p:pic>
        <p:nvPicPr>
          <p:cNvPr id="4" name="Picture 3">
            <a:extLst>
              <a:ext uri="{FF2B5EF4-FFF2-40B4-BE49-F238E27FC236}">
                <a16:creationId xmlns:a16="http://schemas.microsoft.com/office/drawing/2014/main" id="{FB2CED95-18B5-8733-1BB5-08EB060C461A}"/>
              </a:ext>
            </a:extLst>
          </p:cNvPr>
          <p:cNvPicPr>
            <a:picLocks noChangeAspect="1"/>
          </p:cNvPicPr>
          <p:nvPr/>
        </p:nvPicPr>
        <p:blipFill>
          <a:blip r:embed="rId2"/>
          <a:stretch>
            <a:fillRect/>
          </a:stretch>
        </p:blipFill>
        <p:spPr>
          <a:xfrm>
            <a:off x="909865" y="1579046"/>
            <a:ext cx="6311900" cy="889000"/>
          </a:xfrm>
          <a:prstGeom prst="rect">
            <a:avLst/>
          </a:prstGeom>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7EA90E90-72EB-68B4-EBA3-C6BB9C011D60}"/>
                  </a:ext>
                </a:extLst>
              </p:cNvPr>
              <p:cNvSpPr txBox="1"/>
              <p:nvPr/>
            </p:nvSpPr>
            <p:spPr>
              <a:xfrm>
                <a:off x="628650" y="1125119"/>
                <a:ext cx="1829347" cy="369332"/>
              </a:xfrm>
              <a:prstGeom prst="rect">
                <a:avLst/>
              </a:prstGeom>
              <a:noFill/>
            </p:spPr>
            <p:txBody>
              <a:bodyPr wrap="none" rtlCol="0">
                <a:spAutoFit/>
              </a:bodyPr>
              <a:lstStyle/>
              <a:p>
                <a:r>
                  <a:rPr kumimoji="1" lang="en-US" altLang="zh-CN" dirty="0"/>
                  <a:t>1.</a:t>
                </a:r>
                <a:r>
                  <a:rPr kumimoji="1" lang="zh-CN" altLang="en-US" dirty="0"/>
                  <a:t> </a:t>
                </a:r>
                <a:r>
                  <a:rPr kumimoji="1" lang="en-US" altLang="zh-CN" dirty="0"/>
                  <a:t>Euler</a:t>
                </a:r>
                <a:r>
                  <a:rPr kumimoji="1" lang="zh-CN" altLang="en-US" dirty="0"/>
                  <a:t>的</a:t>
                </a:r>
                <a14:m>
                  <m:oMath xmlns:m="http://schemas.openxmlformats.org/officeDocument/2006/math">
                    <m:r>
                      <a:rPr kumimoji="1" lang="en-US" altLang="zh-CN" b="0" i="1" smtClean="0">
                        <a:latin typeface="Cambria Math" panose="02040503050406030204" pitchFamily="18" charset="0"/>
                      </a:rPr>
                      <m:t>𝜙</m:t>
                    </m:r>
                    <m:r>
                      <a:rPr kumimoji="1" lang="zh-CN" altLang="en-US" i="1">
                        <a:latin typeface="Cambria Math" panose="02040503050406030204" pitchFamily="18" charset="0"/>
                      </a:rPr>
                      <m:t>函数</m:t>
                    </m:r>
                  </m:oMath>
                </a14:m>
                <a:endParaRPr kumimoji="1" lang="zh-CN" altLang="en-US" dirty="0"/>
              </a:p>
            </p:txBody>
          </p:sp>
        </mc:Choice>
        <mc:Fallback>
          <p:sp>
            <p:nvSpPr>
              <p:cNvPr id="5" name="TextBox 4">
                <a:extLst>
                  <a:ext uri="{FF2B5EF4-FFF2-40B4-BE49-F238E27FC236}">
                    <a16:creationId xmlns:a16="http://schemas.microsoft.com/office/drawing/2014/main" id="{7EA90E90-72EB-68B4-EBA3-C6BB9C011D60}"/>
                  </a:ext>
                </a:extLst>
              </p:cNvPr>
              <p:cNvSpPr txBox="1">
                <a:spLocks noRot="1" noChangeAspect="1" noMove="1" noResize="1" noEditPoints="1" noAdjustHandles="1" noChangeArrowheads="1" noChangeShapeType="1" noTextEdit="1"/>
              </p:cNvSpPr>
              <p:nvPr/>
            </p:nvSpPr>
            <p:spPr>
              <a:xfrm>
                <a:off x="628650" y="1125119"/>
                <a:ext cx="1829347" cy="369332"/>
              </a:xfrm>
              <a:prstGeom prst="rect">
                <a:avLst/>
              </a:prstGeom>
              <a:blipFill>
                <a:blip r:embed="rId3"/>
                <a:stretch>
                  <a:fillRect l="-2759" t="-10000" b="-26667"/>
                </a:stretch>
              </a:blipFill>
            </p:spPr>
            <p:txBody>
              <a:bodyPr/>
              <a:lstStyle/>
              <a:p>
                <a:r>
                  <a:rPr lang="zh-CN" altLang="en-US">
                    <a:noFill/>
                  </a:rPr>
                  <a:t> </a:t>
                </a:r>
              </a:p>
            </p:txBody>
          </p:sp>
        </mc:Fallback>
      </mc:AlternateContent>
      <p:pic>
        <p:nvPicPr>
          <p:cNvPr id="6" name="Picture 5">
            <a:extLst>
              <a:ext uri="{FF2B5EF4-FFF2-40B4-BE49-F238E27FC236}">
                <a16:creationId xmlns:a16="http://schemas.microsoft.com/office/drawing/2014/main" id="{5CD9D005-F94E-2C01-B261-170B9CA5A0B2}"/>
              </a:ext>
            </a:extLst>
          </p:cNvPr>
          <p:cNvPicPr>
            <a:picLocks noChangeAspect="1"/>
          </p:cNvPicPr>
          <p:nvPr/>
        </p:nvPicPr>
        <p:blipFill>
          <a:blip r:embed="rId4"/>
          <a:stretch>
            <a:fillRect/>
          </a:stretch>
        </p:blipFill>
        <p:spPr>
          <a:xfrm>
            <a:off x="1756695" y="3072970"/>
            <a:ext cx="977900" cy="266700"/>
          </a:xfrm>
          <a:prstGeom prst="rect">
            <a:avLst/>
          </a:prstGeom>
        </p:spPr>
      </p:pic>
      <p:sp>
        <p:nvSpPr>
          <p:cNvPr id="7" name="TextBox 6">
            <a:extLst>
              <a:ext uri="{FF2B5EF4-FFF2-40B4-BE49-F238E27FC236}">
                <a16:creationId xmlns:a16="http://schemas.microsoft.com/office/drawing/2014/main" id="{DC4D732C-8336-0F91-7B23-B65901A88BAC}"/>
              </a:ext>
            </a:extLst>
          </p:cNvPr>
          <p:cNvSpPr txBox="1"/>
          <p:nvPr/>
        </p:nvSpPr>
        <p:spPr>
          <a:xfrm>
            <a:off x="1143000" y="2661557"/>
            <a:ext cx="1146468" cy="369332"/>
          </a:xfrm>
          <a:prstGeom prst="rect">
            <a:avLst/>
          </a:prstGeom>
          <a:noFill/>
        </p:spPr>
        <p:txBody>
          <a:bodyPr wrap="none" rtlCol="0">
            <a:spAutoFit/>
          </a:bodyPr>
          <a:lstStyle/>
          <a:p>
            <a:r>
              <a:rPr kumimoji="1" lang="en-US" altLang="zh-CN" dirty="0"/>
              <a:t>Example:</a:t>
            </a:r>
            <a:endParaRPr kumimoji="1" lang="zh-CN" altLang="en-US" dirty="0"/>
          </a:p>
        </p:txBody>
      </p:sp>
      <p:pic>
        <p:nvPicPr>
          <p:cNvPr id="8" name="Picture 7">
            <a:extLst>
              <a:ext uri="{FF2B5EF4-FFF2-40B4-BE49-F238E27FC236}">
                <a16:creationId xmlns:a16="http://schemas.microsoft.com/office/drawing/2014/main" id="{CD6E8E62-C833-B3BB-1264-D060488AFDDA}"/>
              </a:ext>
            </a:extLst>
          </p:cNvPr>
          <p:cNvPicPr>
            <a:picLocks noChangeAspect="1"/>
          </p:cNvPicPr>
          <p:nvPr/>
        </p:nvPicPr>
        <p:blipFill>
          <a:blip r:embed="rId5"/>
          <a:stretch>
            <a:fillRect/>
          </a:stretch>
        </p:blipFill>
        <p:spPr>
          <a:xfrm>
            <a:off x="2025650" y="3489763"/>
            <a:ext cx="3721100" cy="292100"/>
          </a:xfrm>
          <a:prstGeom prst="rect">
            <a:avLst/>
          </a:prstGeom>
        </p:spPr>
      </p:pic>
      <p:pic>
        <p:nvPicPr>
          <p:cNvPr id="9" name="Picture 8">
            <a:extLst>
              <a:ext uri="{FF2B5EF4-FFF2-40B4-BE49-F238E27FC236}">
                <a16:creationId xmlns:a16="http://schemas.microsoft.com/office/drawing/2014/main" id="{18A7F981-0043-3EB8-B420-63C583B0FB56}"/>
              </a:ext>
            </a:extLst>
          </p:cNvPr>
          <p:cNvPicPr>
            <a:picLocks noChangeAspect="1"/>
          </p:cNvPicPr>
          <p:nvPr/>
        </p:nvPicPr>
        <p:blipFill>
          <a:blip r:embed="rId6"/>
          <a:stretch>
            <a:fillRect/>
          </a:stretch>
        </p:blipFill>
        <p:spPr>
          <a:xfrm>
            <a:off x="5787477" y="3553263"/>
            <a:ext cx="2413000" cy="228600"/>
          </a:xfrm>
          <a:prstGeom prst="rect">
            <a:avLst/>
          </a:prstGeom>
        </p:spPr>
      </p:pic>
      <p:pic>
        <p:nvPicPr>
          <p:cNvPr id="10" name="Picture 9">
            <a:extLst>
              <a:ext uri="{FF2B5EF4-FFF2-40B4-BE49-F238E27FC236}">
                <a16:creationId xmlns:a16="http://schemas.microsoft.com/office/drawing/2014/main" id="{F4DA2131-F3FA-45D3-634D-D96F163942D4}"/>
              </a:ext>
            </a:extLst>
          </p:cNvPr>
          <p:cNvPicPr>
            <a:picLocks noChangeAspect="1"/>
          </p:cNvPicPr>
          <p:nvPr/>
        </p:nvPicPr>
        <p:blipFill>
          <a:blip r:embed="rId7"/>
          <a:stretch>
            <a:fillRect/>
          </a:stretch>
        </p:blipFill>
        <p:spPr>
          <a:xfrm>
            <a:off x="1716234" y="3920179"/>
            <a:ext cx="927100" cy="241300"/>
          </a:xfrm>
          <a:prstGeom prst="rect">
            <a:avLst/>
          </a:prstGeom>
        </p:spPr>
      </p:pic>
      <p:pic>
        <p:nvPicPr>
          <p:cNvPr id="11" name="Picture 10">
            <a:extLst>
              <a:ext uri="{FF2B5EF4-FFF2-40B4-BE49-F238E27FC236}">
                <a16:creationId xmlns:a16="http://schemas.microsoft.com/office/drawing/2014/main" id="{1F78810A-E98D-C42A-3926-839114741844}"/>
              </a:ext>
            </a:extLst>
          </p:cNvPr>
          <p:cNvPicPr>
            <a:picLocks noChangeAspect="1"/>
          </p:cNvPicPr>
          <p:nvPr/>
        </p:nvPicPr>
        <p:blipFill>
          <a:blip r:embed="rId8"/>
          <a:stretch>
            <a:fillRect/>
          </a:stretch>
        </p:blipFill>
        <p:spPr>
          <a:xfrm>
            <a:off x="2025650" y="4304237"/>
            <a:ext cx="6362700" cy="241300"/>
          </a:xfrm>
          <a:prstGeom prst="rect">
            <a:avLst/>
          </a:prstGeom>
        </p:spPr>
      </p:pic>
      <p:sp>
        <p:nvSpPr>
          <p:cNvPr id="12" name="TextBox 11">
            <a:extLst>
              <a:ext uri="{FF2B5EF4-FFF2-40B4-BE49-F238E27FC236}">
                <a16:creationId xmlns:a16="http://schemas.microsoft.com/office/drawing/2014/main" id="{70D6299E-766B-F794-A81B-7A5D75A12E24}"/>
              </a:ext>
            </a:extLst>
          </p:cNvPr>
          <p:cNvSpPr txBox="1"/>
          <p:nvPr/>
        </p:nvSpPr>
        <p:spPr>
          <a:xfrm>
            <a:off x="1101732" y="4671153"/>
            <a:ext cx="1154996" cy="369332"/>
          </a:xfrm>
          <a:prstGeom prst="rect">
            <a:avLst/>
          </a:prstGeom>
          <a:noFill/>
        </p:spPr>
        <p:txBody>
          <a:bodyPr wrap="none" rtlCol="0">
            <a:spAutoFit/>
          </a:bodyPr>
          <a:lstStyle/>
          <a:p>
            <a:r>
              <a:rPr kumimoji="1" lang="en-US" altLang="zh-CN" dirty="0"/>
              <a:t>Corollary.</a:t>
            </a:r>
            <a:endParaRPr kumimoji="1" lang="zh-CN" altLang="en-US" dirty="0"/>
          </a:p>
        </p:txBody>
      </p:sp>
      <p:pic>
        <p:nvPicPr>
          <p:cNvPr id="13" name="Picture 12">
            <a:extLst>
              <a:ext uri="{FF2B5EF4-FFF2-40B4-BE49-F238E27FC236}">
                <a16:creationId xmlns:a16="http://schemas.microsoft.com/office/drawing/2014/main" id="{742E67A5-35DE-3A6E-E1A6-1227D652C8FB}"/>
              </a:ext>
            </a:extLst>
          </p:cNvPr>
          <p:cNvPicPr>
            <a:picLocks noChangeAspect="1"/>
          </p:cNvPicPr>
          <p:nvPr/>
        </p:nvPicPr>
        <p:blipFill>
          <a:blip r:embed="rId9"/>
          <a:stretch>
            <a:fillRect/>
          </a:stretch>
        </p:blipFill>
        <p:spPr>
          <a:xfrm>
            <a:off x="2289468" y="4745969"/>
            <a:ext cx="2679700" cy="304800"/>
          </a:xfrm>
          <a:prstGeom prst="rect">
            <a:avLst/>
          </a:prstGeom>
        </p:spPr>
      </p:pic>
    </p:spTree>
    <p:extLst>
      <p:ext uri="{BB962C8B-B14F-4D97-AF65-F5344CB8AC3E}">
        <p14:creationId xmlns:p14="http://schemas.microsoft.com/office/powerpoint/2010/main" val="2870864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4F1A8D-9515-3FA7-6576-8760FF287E92}"/>
              </a:ext>
            </a:extLst>
          </p:cNvPr>
          <p:cNvSpPr>
            <a:spLocks noGrp="1"/>
          </p:cNvSpPr>
          <p:nvPr>
            <p:ph type="sldNum" sz="quarter" idx="12"/>
          </p:nvPr>
        </p:nvSpPr>
        <p:spPr/>
        <p:txBody>
          <a:bodyPr/>
          <a:lstStyle/>
          <a:p>
            <a:fld id="{7A304655-5D53-B746-8252-3F5A598C52D3}" type="slidenum">
              <a:rPr lang="en-CN" smtClean="0"/>
              <a:pPr/>
              <a:t>65</a:t>
            </a:fld>
            <a:endParaRPr lang="en-CN"/>
          </a:p>
        </p:txBody>
      </p:sp>
      <p:sp>
        <p:nvSpPr>
          <p:cNvPr id="3" name="Title 2">
            <a:extLst>
              <a:ext uri="{FF2B5EF4-FFF2-40B4-BE49-F238E27FC236}">
                <a16:creationId xmlns:a16="http://schemas.microsoft.com/office/drawing/2014/main" id="{173BC786-D0C5-955A-A217-A5F3F4EFEB52}"/>
              </a:ext>
            </a:extLst>
          </p:cNvPr>
          <p:cNvSpPr>
            <a:spLocks noGrp="1"/>
          </p:cNvSpPr>
          <p:nvPr>
            <p:ph type="title"/>
          </p:nvPr>
        </p:nvSpPr>
        <p:spPr/>
        <p:txBody>
          <a:bodyPr/>
          <a:lstStyle/>
          <a:p>
            <a:r>
              <a:rPr kumimoji="1" lang="en-US" altLang="zh-CN" dirty="0"/>
              <a:t>Euler</a:t>
            </a:r>
            <a:r>
              <a:rPr kumimoji="1" lang="zh-CN" altLang="en-US" dirty="0"/>
              <a:t>的一个观察</a:t>
            </a:r>
          </a:p>
        </p:txBody>
      </p:sp>
      <p:sp>
        <p:nvSpPr>
          <p:cNvPr id="5" name="TextBox 4">
            <a:extLst>
              <a:ext uri="{FF2B5EF4-FFF2-40B4-BE49-F238E27FC236}">
                <a16:creationId xmlns:a16="http://schemas.microsoft.com/office/drawing/2014/main" id="{7EA90E90-72EB-68B4-EBA3-C6BB9C011D60}"/>
              </a:ext>
            </a:extLst>
          </p:cNvPr>
          <p:cNvSpPr txBox="1"/>
          <p:nvPr/>
        </p:nvSpPr>
        <p:spPr>
          <a:xfrm>
            <a:off x="628650" y="1125119"/>
            <a:ext cx="1441420" cy="369332"/>
          </a:xfrm>
          <a:prstGeom prst="rect">
            <a:avLst/>
          </a:prstGeom>
          <a:noFill/>
        </p:spPr>
        <p:txBody>
          <a:bodyPr wrap="none" rtlCol="0">
            <a:spAutoFit/>
          </a:bodyPr>
          <a:lstStyle/>
          <a:p>
            <a:r>
              <a:rPr kumimoji="1" lang="en-US" altLang="zh-CN" dirty="0"/>
              <a:t>2.</a:t>
            </a:r>
            <a:r>
              <a:rPr kumimoji="1" lang="zh-CN" altLang="en-US" dirty="0"/>
              <a:t> </a:t>
            </a:r>
            <a:r>
              <a:rPr kumimoji="1" lang="en-US" altLang="zh-CN" dirty="0"/>
              <a:t>Euler</a:t>
            </a:r>
            <a:r>
              <a:rPr kumimoji="1" lang="zh-CN" altLang="en-US" dirty="0"/>
              <a:t>定理</a:t>
            </a:r>
          </a:p>
        </p:txBody>
      </p:sp>
      <p:pic>
        <p:nvPicPr>
          <p:cNvPr id="14" name="Picture 13">
            <a:extLst>
              <a:ext uri="{FF2B5EF4-FFF2-40B4-BE49-F238E27FC236}">
                <a16:creationId xmlns:a16="http://schemas.microsoft.com/office/drawing/2014/main" id="{F0D150AD-EF47-94F6-09F8-73FC7C84A3DE}"/>
              </a:ext>
            </a:extLst>
          </p:cNvPr>
          <p:cNvPicPr>
            <a:picLocks noChangeAspect="1"/>
          </p:cNvPicPr>
          <p:nvPr/>
        </p:nvPicPr>
        <p:blipFill>
          <a:blip r:embed="rId2"/>
          <a:stretch>
            <a:fillRect/>
          </a:stretch>
        </p:blipFill>
        <p:spPr>
          <a:xfrm>
            <a:off x="1349360" y="1579046"/>
            <a:ext cx="6642100" cy="850900"/>
          </a:xfrm>
          <a:prstGeom prst="rect">
            <a:avLst/>
          </a:prstGeom>
        </p:spPr>
      </p:pic>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957A6A91-1809-CC08-7E61-33AF815A610D}"/>
                  </a:ext>
                </a:extLst>
              </p:cNvPr>
              <p:cNvSpPr txBox="1"/>
              <p:nvPr/>
            </p:nvSpPr>
            <p:spPr>
              <a:xfrm>
                <a:off x="1143000" y="2677886"/>
                <a:ext cx="5072351" cy="369332"/>
              </a:xfrm>
              <a:prstGeom prst="rect">
                <a:avLst/>
              </a:prstGeom>
              <a:noFill/>
            </p:spPr>
            <p:txBody>
              <a:bodyPr wrap="none" rtlCol="0">
                <a:spAutoFit/>
              </a:bodyPr>
              <a:lstStyle/>
              <a:p>
                <a:r>
                  <a:rPr kumimoji="1" lang="zh-CN" altLang="en-US" dirty="0"/>
                  <a:t>看上去有点难以阅读</a:t>
                </a:r>
                <a:r>
                  <a:rPr kumimoji="1" lang="en-US" altLang="zh-CN" dirty="0"/>
                  <a:t>,</a:t>
                </a:r>
                <a:r>
                  <a:rPr kumimoji="1" lang="zh-CN" altLang="en-US" dirty="0"/>
                  <a:t> 可以可以重述一下</a:t>
                </a:r>
                <a14:m>
                  <m:oMath xmlns:m="http://schemas.openxmlformats.org/officeDocument/2006/math">
                    <m:r>
                      <a:rPr kumimoji="1" lang="en-US" altLang="zh-CN" b="0" i="1" smtClean="0">
                        <a:latin typeface="Cambria Math" panose="02040503050406030204" pitchFamily="18" charset="0"/>
                      </a:rPr>
                      <m:t>𝜙</m:t>
                    </m:r>
                  </m:oMath>
                </a14:m>
                <a:r>
                  <a:rPr kumimoji="1" lang="zh-CN" altLang="en-US" dirty="0"/>
                  <a:t>函数</a:t>
                </a:r>
                <a:r>
                  <a:rPr kumimoji="1" lang="en-US" altLang="zh-CN" dirty="0"/>
                  <a:t>:</a:t>
                </a:r>
                <a:r>
                  <a:rPr kumimoji="1" lang="zh-CN" altLang="en-US" dirty="0"/>
                  <a:t> </a:t>
                </a:r>
              </a:p>
            </p:txBody>
          </p:sp>
        </mc:Choice>
        <mc:Fallback>
          <p:sp>
            <p:nvSpPr>
              <p:cNvPr id="15" name="TextBox 14">
                <a:extLst>
                  <a:ext uri="{FF2B5EF4-FFF2-40B4-BE49-F238E27FC236}">
                    <a16:creationId xmlns:a16="http://schemas.microsoft.com/office/drawing/2014/main" id="{957A6A91-1809-CC08-7E61-33AF815A610D}"/>
                  </a:ext>
                </a:extLst>
              </p:cNvPr>
              <p:cNvSpPr txBox="1">
                <a:spLocks noRot="1" noChangeAspect="1" noMove="1" noResize="1" noEditPoints="1" noAdjustHandles="1" noChangeArrowheads="1" noChangeShapeType="1" noTextEdit="1"/>
              </p:cNvSpPr>
              <p:nvPr/>
            </p:nvSpPr>
            <p:spPr>
              <a:xfrm>
                <a:off x="1143000" y="2677886"/>
                <a:ext cx="5072351" cy="369332"/>
              </a:xfrm>
              <a:prstGeom prst="rect">
                <a:avLst/>
              </a:prstGeom>
              <a:blipFill>
                <a:blip r:embed="rId3"/>
                <a:stretch>
                  <a:fillRect l="-1250" t="-9677" b="-22581"/>
                </a:stretch>
              </a:blipFill>
            </p:spPr>
            <p:txBody>
              <a:bodyPr/>
              <a:lstStyle/>
              <a:p>
                <a:r>
                  <a:rPr lang="zh-CN" altLang="en-US">
                    <a:noFill/>
                  </a:rPr>
                  <a:t> </a:t>
                </a:r>
              </a:p>
            </p:txBody>
          </p:sp>
        </mc:Fallback>
      </mc:AlternateContent>
      <p:pic>
        <p:nvPicPr>
          <p:cNvPr id="16" name="Picture 15">
            <a:extLst>
              <a:ext uri="{FF2B5EF4-FFF2-40B4-BE49-F238E27FC236}">
                <a16:creationId xmlns:a16="http://schemas.microsoft.com/office/drawing/2014/main" id="{465DB907-0B8F-D7FA-7B0E-DFEF8EA129CF}"/>
              </a:ext>
            </a:extLst>
          </p:cNvPr>
          <p:cNvPicPr>
            <a:picLocks noChangeAspect="1"/>
          </p:cNvPicPr>
          <p:nvPr/>
        </p:nvPicPr>
        <p:blipFill>
          <a:blip r:embed="rId4"/>
          <a:stretch>
            <a:fillRect/>
          </a:stretch>
        </p:blipFill>
        <p:spPr>
          <a:xfrm>
            <a:off x="1143000" y="3199454"/>
            <a:ext cx="1562100" cy="355600"/>
          </a:xfrm>
          <a:prstGeom prst="rect">
            <a:avLst/>
          </a:prstGeom>
        </p:spPr>
      </p:pic>
      <p:pic>
        <p:nvPicPr>
          <p:cNvPr id="17" name="Picture 16">
            <a:extLst>
              <a:ext uri="{FF2B5EF4-FFF2-40B4-BE49-F238E27FC236}">
                <a16:creationId xmlns:a16="http://schemas.microsoft.com/office/drawing/2014/main" id="{CB9B1750-802D-6AFF-6B6C-72A1AC009F76}"/>
              </a:ext>
            </a:extLst>
          </p:cNvPr>
          <p:cNvPicPr>
            <a:picLocks noChangeAspect="1"/>
          </p:cNvPicPr>
          <p:nvPr/>
        </p:nvPicPr>
        <p:blipFill>
          <a:blip r:embed="rId5"/>
          <a:stretch>
            <a:fillRect/>
          </a:stretch>
        </p:blipFill>
        <p:spPr>
          <a:xfrm>
            <a:off x="2705100" y="3200400"/>
            <a:ext cx="4851400" cy="457200"/>
          </a:xfrm>
          <a:prstGeom prst="rect">
            <a:avLst/>
          </a:prstGeom>
        </p:spPr>
      </p:pic>
      <p:pic>
        <p:nvPicPr>
          <p:cNvPr id="18" name="Picture 17">
            <a:extLst>
              <a:ext uri="{FF2B5EF4-FFF2-40B4-BE49-F238E27FC236}">
                <a16:creationId xmlns:a16="http://schemas.microsoft.com/office/drawing/2014/main" id="{D27BD48D-F5DD-2E2C-5334-FA70CA1E3021}"/>
              </a:ext>
            </a:extLst>
          </p:cNvPr>
          <p:cNvPicPr>
            <a:picLocks noChangeAspect="1"/>
          </p:cNvPicPr>
          <p:nvPr/>
        </p:nvPicPr>
        <p:blipFill>
          <a:blip r:embed="rId6"/>
          <a:stretch>
            <a:fillRect/>
          </a:stretch>
        </p:blipFill>
        <p:spPr>
          <a:xfrm>
            <a:off x="2984500" y="3594292"/>
            <a:ext cx="3175000" cy="457200"/>
          </a:xfrm>
          <a:prstGeom prst="rect">
            <a:avLst/>
          </a:prstGeom>
        </p:spPr>
      </p:pic>
      <p:pic>
        <p:nvPicPr>
          <p:cNvPr id="19" name="Picture 18">
            <a:extLst>
              <a:ext uri="{FF2B5EF4-FFF2-40B4-BE49-F238E27FC236}">
                <a16:creationId xmlns:a16="http://schemas.microsoft.com/office/drawing/2014/main" id="{CA3990AE-C3DD-F3C1-EC28-172EFCE56BED}"/>
              </a:ext>
            </a:extLst>
          </p:cNvPr>
          <p:cNvPicPr>
            <a:picLocks noChangeAspect="1"/>
          </p:cNvPicPr>
          <p:nvPr/>
        </p:nvPicPr>
        <p:blipFill>
          <a:blip r:embed="rId7"/>
          <a:stretch>
            <a:fillRect/>
          </a:stretch>
        </p:blipFill>
        <p:spPr>
          <a:xfrm>
            <a:off x="1587500" y="4033408"/>
            <a:ext cx="1282700" cy="292100"/>
          </a:xfrm>
          <a:prstGeom prst="rect">
            <a:avLst/>
          </a:prstGeom>
        </p:spPr>
      </p:pic>
      <p:pic>
        <p:nvPicPr>
          <p:cNvPr id="20" name="Picture 19">
            <a:extLst>
              <a:ext uri="{FF2B5EF4-FFF2-40B4-BE49-F238E27FC236}">
                <a16:creationId xmlns:a16="http://schemas.microsoft.com/office/drawing/2014/main" id="{C5FD04E6-ADD5-030B-88DC-E28C28A2DB46}"/>
              </a:ext>
            </a:extLst>
          </p:cNvPr>
          <p:cNvPicPr>
            <a:picLocks noChangeAspect="1"/>
          </p:cNvPicPr>
          <p:nvPr/>
        </p:nvPicPr>
        <p:blipFill>
          <a:blip r:embed="rId8"/>
          <a:stretch>
            <a:fillRect/>
          </a:stretch>
        </p:blipFill>
        <p:spPr>
          <a:xfrm>
            <a:off x="3810000" y="4014358"/>
            <a:ext cx="1320800" cy="330200"/>
          </a:xfrm>
          <a:prstGeom prst="rect">
            <a:avLst/>
          </a:prstGeom>
        </p:spPr>
      </p:pic>
      <p:pic>
        <p:nvPicPr>
          <p:cNvPr id="21" name="Picture 20">
            <a:extLst>
              <a:ext uri="{FF2B5EF4-FFF2-40B4-BE49-F238E27FC236}">
                <a16:creationId xmlns:a16="http://schemas.microsoft.com/office/drawing/2014/main" id="{C5523C26-B0B3-6EA1-6131-C2926AE7DD32}"/>
              </a:ext>
            </a:extLst>
          </p:cNvPr>
          <p:cNvPicPr>
            <a:picLocks noChangeAspect="1"/>
          </p:cNvPicPr>
          <p:nvPr/>
        </p:nvPicPr>
        <p:blipFill>
          <a:blip r:embed="rId9"/>
          <a:stretch>
            <a:fillRect/>
          </a:stretch>
        </p:blipFill>
        <p:spPr>
          <a:xfrm>
            <a:off x="1143000" y="4651462"/>
            <a:ext cx="4813300" cy="342900"/>
          </a:xfrm>
          <a:prstGeom prst="rect">
            <a:avLst/>
          </a:prstGeom>
        </p:spPr>
      </p:pic>
      <p:pic>
        <p:nvPicPr>
          <p:cNvPr id="22" name="Picture 21">
            <a:extLst>
              <a:ext uri="{FF2B5EF4-FFF2-40B4-BE49-F238E27FC236}">
                <a16:creationId xmlns:a16="http://schemas.microsoft.com/office/drawing/2014/main" id="{3B9ADA2D-A462-C000-8CF8-DD942D8FA73F}"/>
              </a:ext>
            </a:extLst>
          </p:cNvPr>
          <p:cNvPicPr>
            <a:picLocks noChangeAspect="1"/>
          </p:cNvPicPr>
          <p:nvPr/>
        </p:nvPicPr>
        <p:blipFill>
          <a:blip r:embed="rId10"/>
          <a:stretch>
            <a:fillRect/>
          </a:stretch>
        </p:blipFill>
        <p:spPr>
          <a:xfrm>
            <a:off x="3829050" y="5028921"/>
            <a:ext cx="4254500" cy="482600"/>
          </a:xfrm>
          <a:prstGeom prst="rect">
            <a:avLst/>
          </a:prstGeom>
        </p:spPr>
      </p:pic>
      <p:sp>
        <p:nvSpPr>
          <p:cNvPr id="23" name="TextBox 22">
            <a:extLst>
              <a:ext uri="{FF2B5EF4-FFF2-40B4-BE49-F238E27FC236}">
                <a16:creationId xmlns:a16="http://schemas.microsoft.com/office/drawing/2014/main" id="{E8FAC493-CE71-AF08-78BF-664AD37DD4A9}"/>
              </a:ext>
            </a:extLst>
          </p:cNvPr>
          <p:cNvSpPr txBox="1"/>
          <p:nvPr/>
        </p:nvSpPr>
        <p:spPr>
          <a:xfrm>
            <a:off x="1143000" y="5721438"/>
            <a:ext cx="1069524" cy="369332"/>
          </a:xfrm>
          <a:prstGeom prst="rect">
            <a:avLst/>
          </a:prstGeom>
          <a:noFill/>
        </p:spPr>
        <p:txBody>
          <a:bodyPr wrap="none" rtlCol="0">
            <a:spAutoFit/>
          </a:bodyPr>
          <a:lstStyle/>
          <a:p>
            <a:r>
              <a:rPr kumimoji="1" lang="zh-CN" altLang="en-US" dirty="0"/>
              <a:t>为什么</a:t>
            </a:r>
            <a:r>
              <a:rPr kumimoji="1" lang="en-US" altLang="zh-CN" dirty="0"/>
              <a:t>?</a:t>
            </a:r>
            <a:r>
              <a:rPr kumimoji="1" lang="zh-CN" altLang="en-US" dirty="0"/>
              <a:t> </a:t>
            </a:r>
          </a:p>
        </p:txBody>
      </p:sp>
    </p:spTree>
    <p:extLst>
      <p:ext uri="{BB962C8B-B14F-4D97-AF65-F5344CB8AC3E}">
        <p14:creationId xmlns:p14="http://schemas.microsoft.com/office/powerpoint/2010/main" val="2796706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4F1A8D-9515-3FA7-6576-8760FF287E92}"/>
              </a:ext>
            </a:extLst>
          </p:cNvPr>
          <p:cNvSpPr>
            <a:spLocks noGrp="1"/>
          </p:cNvSpPr>
          <p:nvPr>
            <p:ph type="sldNum" sz="quarter" idx="12"/>
          </p:nvPr>
        </p:nvSpPr>
        <p:spPr/>
        <p:txBody>
          <a:bodyPr/>
          <a:lstStyle/>
          <a:p>
            <a:fld id="{7A304655-5D53-B746-8252-3F5A598C52D3}" type="slidenum">
              <a:rPr lang="en-CN" smtClean="0"/>
              <a:pPr/>
              <a:t>66</a:t>
            </a:fld>
            <a:endParaRPr lang="en-CN"/>
          </a:p>
        </p:txBody>
      </p:sp>
      <p:sp>
        <p:nvSpPr>
          <p:cNvPr id="3" name="Title 2">
            <a:extLst>
              <a:ext uri="{FF2B5EF4-FFF2-40B4-BE49-F238E27FC236}">
                <a16:creationId xmlns:a16="http://schemas.microsoft.com/office/drawing/2014/main" id="{173BC786-D0C5-955A-A217-A5F3F4EFEB52}"/>
              </a:ext>
            </a:extLst>
          </p:cNvPr>
          <p:cNvSpPr>
            <a:spLocks noGrp="1"/>
          </p:cNvSpPr>
          <p:nvPr>
            <p:ph type="title"/>
          </p:nvPr>
        </p:nvSpPr>
        <p:spPr/>
        <p:txBody>
          <a:bodyPr/>
          <a:lstStyle/>
          <a:p>
            <a:r>
              <a:rPr kumimoji="1" lang="en-US" altLang="zh-CN" dirty="0"/>
              <a:t>Euler</a:t>
            </a:r>
            <a:r>
              <a:rPr kumimoji="1" lang="zh-CN" altLang="en-US" dirty="0"/>
              <a:t>的一个观察</a:t>
            </a:r>
          </a:p>
        </p:txBody>
      </p:sp>
      <p:sp>
        <p:nvSpPr>
          <p:cNvPr id="5" name="TextBox 4">
            <a:extLst>
              <a:ext uri="{FF2B5EF4-FFF2-40B4-BE49-F238E27FC236}">
                <a16:creationId xmlns:a16="http://schemas.microsoft.com/office/drawing/2014/main" id="{7EA90E90-72EB-68B4-EBA3-C6BB9C011D60}"/>
              </a:ext>
            </a:extLst>
          </p:cNvPr>
          <p:cNvSpPr txBox="1"/>
          <p:nvPr/>
        </p:nvSpPr>
        <p:spPr>
          <a:xfrm>
            <a:off x="628650" y="1125119"/>
            <a:ext cx="1441420" cy="369332"/>
          </a:xfrm>
          <a:prstGeom prst="rect">
            <a:avLst/>
          </a:prstGeom>
          <a:noFill/>
        </p:spPr>
        <p:txBody>
          <a:bodyPr wrap="none" rtlCol="0">
            <a:spAutoFit/>
          </a:bodyPr>
          <a:lstStyle/>
          <a:p>
            <a:r>
              <a:rPr kumimoji="1" lang="en-US" altLang="zh-CN" dirty="0"/>
              <a:t>2.</a:t>
            </a:r>
            <a:r>
              <a:rPr kumimoji="1" lang="zh-CN" altLang="en-US" dirty="0"/>
              <a:t> </a:t>
            </a:r>
            <a:r>
              <a:rPr kumimoji="1" lang="en-US" altLang="zh-CN" dirty="0"/>
              <a:t>Euler</a:t>
            </a:r>
            <a:r>
              <a:rPr kumimoji="1" lang="zh-CN" altLang="en-US" dirty="0"/>
              <a:t>定理</a:t>
            </a:r>
          </a:p>
        </p:txBody>
      </p:sp>
      <p:pic>
        <p:nvPicPr>
          <p:cNvPr id="21" name="Picture 20">
            <a:extLst>
              <a:ext uri="{FF2B5EF4-FFF2-40B4-BE49-F238E27FC236}">
                <a16:creationId xmlns:a16="http://schemas.microsoft.com/office/drawing/2014/main" id="{C5523C26-B0B3-6EA1-6131-C2926AE7DD32}"/>
              </a:ext>
            </a:extLst>
          </p:cNvPr>
          <p:cNvPicPr>
            <a:picLocks noChangeAspect="1"/>
          </p:cNvPicPr>
          <p:nvPr/>
        </p:nvPicPr>
        <p:blipFill>
          <a:blip r:embed="rId2"/>
          <a:stretch>
            <a:fillRect/>
          </a:stretch>
        </p:blipFill>
        <p:spPr>
          <a:xfrm>
            <a:off x="865414" y="1579046"/>
            <a:ext cx="4813300" cy="342900"/>
          </a:xfrm>
          <a:prstGeom prst="rect">
            <a:avLst/>
          </a:prstGeom>
        </p:spPr>
      </p:pic>
      <p:pic>
        <p:nvPicPr>
          <p:cNvPr id="22" name="Picture 21">
            <a:extLst>
              <a:ext uri="{FF2B5EF4-FFF2-40B4-BE49-F238E27FC236}">
                <a16:creationId xmlns:a16="http://schemas.microsoft.com/office/drawing/2014/main" id="{3B9ADA2D-A462-C000-8CF8-DD942D8FA73F}"/>
              </a:ext>
            </a:extLst>
          </p:cNvPr>
          <p:cNvPicPr>
            <a:picLocks noChangeAspect="1"/>
          </p:cNvPicPr>
          <p:nvPr/>
        </p:nvPicPr>
        <p:blipFill>
          <a:blip r:embed="rId3"/>
          <a:stretch>
            <a:fillRect/>
          </a:stretch>
        </p:blipFill>
        <p:spPr>
          <a:xfrm>
            <a:off x="3551464" y="1956505"/>
            <a:ext cx="4254500" cy="482600"/>
          </a:xfrm>
          <a:prstGeom prst="rect">
            <a:avLst/>
          </a:prstGeom>
        </p:spPr>
      </p:pic>
      <p:sp>
        <p:nvSpPr>
          <p:cNvPr id="23" name="TextBox 22">
            <a:extLst>
              <a:ext uri="{FF2B5EF4-FFF2-40B4-BE49-F238E27FC236}">
                <a16:creationId xmlns:a16="http://schemas.microsoft.com/office/drawing/2014/main" id="{E8FAC493-CE71-AF08-78BF-664AD37DD4A9}"/>
              </a:ext>
            </a:extLst>
          </p:cNvPr>
          <p:cNvSpPr txBox="1"/>
          <p:nvPr/>
        </p:nvSpPr>
        <p:spPr>
          <a:xfrm>
            <a:off x="865414" y="2460681"/>
            <a:ext cx="1069524" cy="369332"/>
          </a:xfrm>
          <a:prstGeom prst="rect">
            <a:avLst/>
          </a:prstGeom>
          <a:noFill/>
        </p:spPr>
        <p:txBody>
          <a:bodyPr wrap="none" rtlCol="0">
            <a:spAutoFit/>
          </a:bodyPr>
          <a:lstStyle/>
          <a:p>
            <a:r>
              <a:rPr kumimoji="1" lang="zh-CN" altLang="en-US" dirty="0"/>
              <a:t>为什么</a:t>
            </a:r>
            <a:r>
              <a:rPr kumimoji="1" lang="en-US" altLang="zh-CN" dirty="0"/>
              <a:t>?</a:t>
            </a:r>
            <a:r>
              <a:rPr kumimoji="1" lang="zh-CN" altLang="en-US" dirty="0"/>
              <a:t> </a:t>
            </a:r>
          </a:p>
        </p:txBody>
      </p:sp>
      <p:pic>
        <p:nvPicPr>
          <p:cNvPr id="4" name="Picture 3">
            <a:extLst>
              <a:ext uri="{FF2B5EF4-FFF2-40B4-BE49-F238E27FC236}">
                <a16:creationId xmlns:a16="http://schemas.microsoft.com/office/drawing/2014/main" id="{2D3EDCB5-E98F-75ED-8B2E-027FE16044C4}"/>
              </a:ext>
            </a:extLst>
          </p:cNvPr>
          <p:cNvPicPr>
            <a:picLocks noChangeAspect="1"/>
          </p:cNvPicPr>
          <p:nvPr/>
        </p:nvPicPr>
        <p:blipFill>
          <a:blip r:embed="rId4"/>
          <a:stretch>
            <a:fillRect/>
          </a:stretch>
        </p:blipFill>
        <p:spPr>
          <a:xfrm>
            <a:off x="865414" y="2974086"/>
            <a:ext cx="3911600" cy="381000"/>
          </a:xfrm>
          <a:prstGeom prst="rect">
            <a:avLst/>
          </a:prstGeom>
        </p:spPr>
      </p:pic>
      <p:sp>
        <p:nvSpPr>
          <p:cNvPr id="6" name="TextBox 5">
            <a:extLst>
              <a:ext uri="{FF2B5EF4-FFF2-40B4-BE49-F238E27FC236}">
                <a16:creationId xmlns:a16="http://schemas.microsoft.com/office/drawing/2014/main" id="{3DDBDF57-06F1-00A2-AF95-86E0AA22E1F7}"/>
              </a:ext>
            </a:extLst>
          </p:cNvPr>
          <p:cNvSpPr txBox="1"/>
          <p:nvPr/>
        </p:nvSpPr>
        <p:spPr>
          <a:xfrm>
            <a:off x="1349360" y="3364994"/>
            <a:ext cx="2749471" cy="369332"/>
          </a:xfrm>
          <a:prstGeom prst="rect">
            <a:avLst/>
          </a:prstGeom>
          <a:noFill/>
        </p:spPr>
        <p:txBody>
          <a:bodyPr wrap="none" rtlCol="0">
            <a:spAutoFit/>
          </a:bodyPr>
          <a:lstStyle/>
          <a:p>
            <a:r>
              <a:rPr kumimoji="1" lang="zh-CN" altLang="en-US" dirty="0"/>
              <a:t>证明方法</a:t>
            </a:r>
            <a:r>
              <a:rPr kumimoji="1" lang="en-US" altLang="zh-CN" dirty="0"/>
              <a:t>:</a:t>
            </a:r>
            <a:r>
              <a:rPr kumimoji="1" lang="zh-CN" altLang="en-US" dirty="0"/>
              <a:t> 拆开证明即可</a:t>
            </a:r>
            <a:r>
              <a:rPr kumimoji="1" lang="en-US" altLang="zh-CN" dirty="0"/>
              <a:t>.</a:t>
            </a:r>
            <a:r>
              <a:rPr kumimoji="1" lang="zh-CN" altLang="en-US" dirty="0"/>
              <a:t> </a:t>
            </a:r>
          </a:p>
        </p:txBody>
      </p:sp>
      <p:sp>
        <p:nvSpPr>
          <p:cNvPr id="7" name="TextBox 6">
            <a:extLst>
              <a:ext uri="{FF2B5EF4-FFF2-40B4-BE49-F238E27FC236}">
                <a16:creationId xmlns:a16="http://schemas.microsoft.com/office/drawing/2014/main" id="{2CA7677F-A9BA-88DA-9A65-028FD3DDE00B}"/>
              </a:ext>
            </a:extLst>
          </p:cNvPr>
          <p:cNvSpPr txBox="1"/>
          <p:nvPr/>
        </p:nvSpPr>
        <p:spPr>
          <a:xfrm>
            <a:off x="865414" y="3744234"/>
            <a:ext cx="3382657" cy="369332"/>
          </a:xfrm>
          <a:prstGeom prst="rect">
            <a:avLst/>
          </a:prstGeom>
          <a:noFill/>
        </p:spPr>
        <p:txBody>
          <a:bodyPr wrap="none" rtlCol="0">
            <a:spAutoFit/>
          </a:bodyPr>
          <a:lstStyle/>
          <a:p>
            <a:r>
              <a:rPr kumimoji="1" lang="zh-CN" altLang="en-US" dirty="0"/>
              <a:t>为了方便</a:t>
            </a:r>
            <a:r>
              <a:rPr kumimoji="1" lang="en-US" altLang="zh-CN" dirty="0"/>
              <a:t>,</a:t>
            </a:r>
            <a:r>
              <a:rPr kumimoji="1" lang="zh-CN" altLang="en-US" dirty="0"/>
              <a:t> 我们引入如下的记号</a:t>
            </a:r>
            <a:r>
              <a:rPr kumimoji="1" lang="en-US" altLang="zh-CN" dirty="0"/>
              <a:t>:</a:t>
            </a:r>
            <a:endParaRPr kumimoji="1" lang="zh-CN" altLang="en-US" dirty="0"/>
          </a:p>
        </p:txBody>
      </p:sp>
      <p:pic>
        <p:nvPicPr>
          <p:cNvPr id="8" name="Picture 7">
            <a:extLst>
              <a:ext uri="{FF2B5EF4-FFF2-40B4-BE49-F238E27FC236}">
                <a16:creationId xmlns:a16="http://schemas.microsoft.com/office/drawing/2014/main" id="{54EC5C8F-B71D-2FD9-9F61-DCF747F6A9F7}"/>
              </a:ext>
            </a:extLst>
          </p:cNvPr>
          <p:cNvPicPr>
            <a:picLocks noChangeAspect="1"/>
          </p:cNvPicPr>
          <p:nvPr/>
        </p:nvPicPr>
        <p:blipFill>
          <a:blip r:embed="rId5"/>
          <a:stretch>
            <a:fillRect/>
          </a:stretch>
        </p:blipFill>
        <p:spPr>
          <a:xfrm>
            <a:off x="967427" y="4343964"/>
            <a:ext cx="1549400" cy="317500"/>
          </a:xfrm>
          <a:prstGeom prst="rect">
            <a:avLst/>
          </a:prstGeom>
        </p:spPr>
      </p:pic>
      <p:pic>
        <p:nvPicPr>
          <p:cNvPr id="9" name="Picture 8">
            <a:extLst>
              <a:ext uri="{FF2B5EF4-FFF2-40B4-BE49-F238E27FC236}">
                <a16:creationId xmlns:a16="http://schemas.microsoft.com/office/drawing/2014/main" id="{9D1A7143-27B8-E374-558A-5E3E646763D4}"/>
              </a:ext>
            </a:extLst>
          </p:cNvPr>
          <p:cNvPicPr>
            <a:picLocks noChangeAspect="1"/>
          </p:cNvPicPr>
          <p:nvPr/>
        </p:nvPicPr>
        <p:blipFill>
          <a:blip r:embed="rId6"/>
          <a:stretch>
            <a:fillRect/>
          </a:stretch>
        </p:blipFill>
        <p:spPr>
          <a:xfrm>
            <a:off x="2586185" y="4343964"/>
            <a:ext cx="2997200" cy="304800"/>
          </a:xfrm>
          <a:prstGeom prst="rect">
            <a:avLst/>
          </a:prstGeom>
        </p:spPr>
      </p:pic>
      <p:pic>
        <p:nvPicPr>
          <p:cNvPr id="10" name="Picture 9">
            <a:extLst>
              <a:ext uri="{FF2B5EF4-FFF2-40B4-BE49-F238E27FC236}">
                <a16:creationId xmlns:a16="http://schemas.microsoft.com/office/drawing/2014/main" id="{0CCD5E35-D164-6D59-B7A3-F48FC4B2A9F6}"/>
              </a:ext>
            </a:extLst>
          </p:cNvPr>
          <p:cNvPicPr>
            <a:picLocks noChangeAspect="1"/>
          </p:cNvPicPr>
          <p:nvPr/>
        </p:nvPicPr>
        <p:blipFill>
          <a:blip r:embed="rId7"/>
          <a:stretch>
            <a:fillRect/>
          </a:stretch>
        </p:blipFill>
        <p:spPr>
          <a:xfrm>
            <a:off x="3320692" y="4707727"/>
            <a:ext cx="2044700" cy="393700"/>
          </a:xfrm>
          <a:prstGeom prst="rect">
            <a:avLst/>
          </a:prstGeom>
        </p:spPr>
      </p:pic>
      <p:pic>
        <p:nvPicPr>
          <p:cNvPr id="11" name="Picture 10">
            <a:extLst>
              <a:ext uri="{FF2B5EF4-FFF2-40B4-BE49-F238E27FC236}">
                <a16:creationId xmlns:a16="http://schemas.microsoft.com/office/drawing/2014/main" id="{CCEAA427-30FB-1EE6-3CB0-FF9DDAA54E8F}"/>
              </a:ext>
            </a:extLst>
          </p:cNvPr>
          <p:cNvPicPr>
            <a:picLocks noChangeAspect="1"/>
          </p:cNvPicPr>
          <p:nvPr/>
        </p:nvPicPr>
        <p:blipFill>
          <a:blip r:embed="rId8"/>
          <a:stretch>
            <a:fillRect/>
          </a:stretch>
        </p:blipFill>
        <p:spPr>
          <a:xfrm>
            <a:off x="986398" y="5505788"/>
            <a:ext cx="3962400" cy="787400"/>
          </a:xfrm>
          <a:prstGeom prst="rect">
            <a:avLst/>
          </a:prstGeom>
        </p:spPr>
      </p:pic>
      <p:sp>
        <p:nvSpPr>
          <p:cNvPr id="12" name="TextBox 11">
            <a:extLst>
              <a:ext uri="{FF2B5EF4-FFF2-40B4-BE49-F238E27FC236}">
                <a16:creationId xmlns:a16="http://schemas.microsoft.com/office/drawing/2014/main" id="{731525BA-052B-5116-E47D-3E528F80C5C6}"/>
              </a:ext>
            </a:extLst>
          </p:cNvPr>
          <p:cNvSpPr txBox="1"/>
          <p:nvPr/>
        </p:nvSpPr>
        <p:spPr>
          <a:xfrm>
            <a:off x="986398" y="5094288"/>
            <a:ext cx="1236236" cy="369332"/>
          </a:xfrm>
          <a:prstGeom prst="rect">
            <a:avLst/>
          </a:prstGeom>
          <a:noFill/>
        </p:spPr>
        <p:txBody>
          <a:bodyPr wrap="none" rtlCol="0">
            <a:spAutoFit/>
          </a:bodyPr>
          <a:lstStyle/>
          <a:p>
            <a:r>
              <a:rPr kumimoji="1" lang="zh-CN" altLang="en-US" dirty="0"/>
              <a:t>我们发现</a:t>
            </a:r>
            <a:r>
              <a:rPr kumimoji="1" lang="en-US" altLang="zh-CN" dirty="0"/>
              <a:t>:</a:t>
            </a:r>
            <a:r>
              <a:rPr kumimoji="1" lang="zh-CN" altLang="en-US" dirty="0"/>
              <a:t> </a:t>
            </a:r>
          </a:p>
        </p:txBody>
      </p:sp>
    </p:spTree>
    <p:extLst>
      <p:ext uri="{BB962C8B-B14F-4D97-AF65-F5344CB8AC3E}">
        <p14:creationId xmlns:p14="http://schemas.microsoft.com/office/powerpoint/2010/main" val="3170727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4F1A8D-9515-3FA7-6576-8760FF287E92}"/>
              </a:ext>
            </a:extLst>
          </p:cNvPr>
          <p:cNvSpPr>
            <a:spLocks noGrp="1"/>
          </p:cNvSpPr>
          <p:nvPr>
            <p:ph type="sldNum" sz="quarter" idx="12"/>
          </p:nvPr>
        </p:nvSpPr>
        <p:spPr/>
        <p:txBody>
          <a:bodyPr/>
          <a:lstStyle/>
          <a:p>
            <a:fld id="{7A304655-5D53-B746-8252-3F5A598C52D3}" type="slidenum">
              <a:rPr lang="en-CN" smtClean="0"/>
              <a:pPr/>
              <a:t>67</a:t>
            </a:fld>
            <a:endParaRPr lang="en-CN"/>
          </a:p>
        </p:txBody>
      </p:sp>
      <p:sp>
        <p:nvSpPr>
          <p:cNvPr id="3" name="Title 2">
            <a:extLst>
              <a:ext uri="{FF2B5EF4-FFF2-40B4-BE49-F238E27FC236}">
                <a16:creationId xmlns:a16="http://schemas.microsoft.com/office/drawing/2014/main" id="{173BC786-D0C5-955A-A217-A5F3F4EFEB52}"/>
              </a:ext>
            </a:extLst>
          </p:cNvPr>
          <p:cNvSpPr>
            <a:spLocks noGrp="1"/>
          </p:cNvSpPr>
          <p:nvPr>
            <p:ph type="title"/>
          </p:nvPr>
        </p:nvSpPr>
        <p:spPr/>
        <p:txBody>
          <a:bodyPr/>
          <a:lstStyle/>
          <a:p>
            <a:r>
              <a:rPr kumimoji="1" lang="en-US" altLang="zh-CN" dirty="0"/>
              <a:t>Euler</a:t>
            </a:r>
            <a:r>
              <a:rPr kumimoji="1" lang="zh-CN" altLang="en-US" dirty="0"/>
              <a:t>的一个观察</a:t>
            </a:r>
          </a:p>
        </p:txBody>
      </p:sp>
      <p:sp>
        <p:nvSpPr>
          <p:cNvPr id="5" name="TextBox 4">
            <a:extLst>
              <a:ext uri="{FF2B5EF4-FFF2-40B4-BE49-F238E27FC236}">
                <a16:creationId xmlns:a16="http://schemas.microsoft.com/office/drawing/2014/main" id="{7EA90E90-72EB-68B4-EBA3-C6BB9C011D60}"/>
              </a:ext>
            </a:extLst>
          </p:cNvPr>
          <p:cNvSpPr txBox="1"/>
          <p:nvPr/>
        </p:nvSpPr>
        <p:spPr>
          <a:xfrm>
            <a:off x="628650" y="1125119"/>
            <a:ext cx="1441420" cy="369332"/>
          </a:xfrm>
          <a:prstGeom prst="rect">
            <a:avLst/>
          </a:prstGeom>
          <a:noFill/>
        </p:spPr>
        <p:txBody>
          <a:bodyPr wrap="none" rtlCol="0">
            <a:spAutoFit/>
          </a:bodyPr>
          <a:lstStyle/>
          <a:p>
            <a:r>
              <a:rPr kumimoji="1" lang="en-US" altLang="zh-CN" dirty="0"/>
              <a:t>2.</a:t>
            </a:r>
            <a:r>
              <a:rPr kumimoji="1" lang="zh-CN" altLang="en-US" dirty="0"/>
              <a:t> </a:t>
            </a:r>
            <a:r>
              <a:rPr kumimoji="1" lang="en-US" altLang="zh-CN" dirty="0"/>
              <a:t>Euler</a:t>
            </a:r>
            <a:r>
              <a:rPr kumimoji="1" lang="zh-CN" altLang="en-US" dirty="0"/>
              <a:t>定理</a:t>
            </a:r>
          </a:p>
        </p:txBody>
      </p:sp>
      <p:pic>
        <p:nvPicPr>
          <p:cNvPr id="21" name="Picture 20">
            <a:extLst>
              <a:ext uri="{FF2B5EF4-FFF2-40B4-BE49-F238E27FC236}">
                <a16:creationId xmlns:a16="http://schemas.microsoft.com/office/drawing/2014/main" id="{C5523C26-B0B3-6EA1-6131-C2926AE7DD32}"/>
              </a:ext>
            </a:extLst>
          </p:cNvPr>
          <p:cNvPicPr>
            <a:picLocks noChangeAspect="1"/>
          </p:cNvPicPr>
          <p:nvPr/>
        </p:nvPicPr>
        <p:blipFill>
          <a:blip r:embed="rId2"/>
          <a:stretch>
            <a:fillRect/>
          </a:stretch>
        </p:blipFill>
        <p:spPr>
          <a:xfrm>
            <a:off x="865414" y="1579046"/>
            <a:ext cx="4813300" cy="342900"/>
          </a:xfrm>
          <a:prstGeom prst="rect">
            <a:avLst/>
          </a:prstGeom>
        </p:spPr>
      </p:pic>
      <p:pic>
        <p:nvPicPr>
          <p:cNvPr id="22" name="Picture 21">
            <a:extLst>
              <a:ext uri="{FF2B5EF4-FFF2-40B4-BE49-F238E27FC236}">
                <a16:creationId xmlns:a16="http://schemas.microsoft.com/office/drawing/2014/main" id="{3B9ADA2D-A462-C000-8CF8-DD942D8FA73F}"/>
              </a:ext>
            </a:extLst>
          </p:cNvPr>
          <p:cNvPicPr>
            <a:picLocks noChangeAspect="1"/>
          </p:cNvPicPr>
          <p:nvPr/>
        </p:nvPicPr>
        <p:blipFill>
          <a:blip r:embed="rId3"/>
          <a:stretch>
            <a:fillRect/>
          </a:stretch>
        </p:blipFill>
        <p:spPr>
          <a:xfrm>
            <a:off x="3551464" y="1956505"/>
            <a:ext cx="4254500" cy="482600"/>
          </a:xfrm>
          <a:prstGeom prst="rect">
            <a:avLst/>
          </a:prstGeom>
        </p:spPr>
      </p:pic>
      <p:sp>
        <p:nvSpPr>
          <p:cNvPr id="23" name="TextBox 22">
            <a:extLst>
              <a:ext uri="{FF2B5EF4-FFF2-40B4-BE49-F238E27FC236}">
                <a16:creationId xmlns:a16="http://schemas.microsoft.com/office/drawing/2014/main" id="{E8FAC493-CE71-AF08-78BF-664AD37DD4A9}"/>
              </a:ext>
            </a:extLst>
          </p:cNvPr>
          <p:cNvSpPr txBox="1"/>
          <p:nvPr/>
        </p:nvSpPr>
        <p:spPr>
          <a:xfrm>
            <a:off x="865414" y="2460681"/>
            <a:ext cx="1069524" cy="369332"/>
          </a:xfrm>
          <a:prstGeom prst="rect">
            <a:avLst/>
          </a:prstGeom>
          <a:noFill/>
        </p:spPr>
        <p:txBody>
          <a:bodyPr wrap="none" rtlCol="0">
            <a:spAutoFit/>
          </a:bodyPr>
          <a:lstStyle/>
          <a:p>
            <a:r>
              <a:rPr kumimoji="1" lang="zh-CN" altLang="en-US" dirty="0"/>
              <a:t>为什么</a:t>
            </a:r>
            <a:r>
              <a:rPr kumimoji="1" lang="en-US" altLang="zh-CN" dirty="0"/>
              <a:t>?</a:t>
            </a:r>
            <a:r>
              <a:rPr kumimoji="1" lang="zh-CN" altLang="en-US" dirty="0"/>
              <a:t> </a:t>
            </a:r>
          </a:p>
        </p:txBody>
      </p:sp>
      <p:pic>
        <p:nvPicPr>
          <p:cNvPr id="11" name="Picture 10">
            <a:extLst>
              <a:ext uri="{FF2B5EF4-FFF2-40B4-BE49-F238E27FC236}">
                <a16:creationId xmlns:a16="http://schemas.microsoft.com/office/drawing/2014/main" id="{CCEAA427-30FB-1EE6-3CB0-FF9DDAA54E8F}"/>
              </a:ext>
            </a:extLst>
          </p:cNvPr>
          <p:cNvPicPr>
            <a:picLocks noChangeAspect="1"/>
          </p:cNvPicPr>
          <p:nvPr/>
        </p:nvPicPr>
        <p:blipFill>
          <a:blip r:embed="rId4"/>
          <a:stretch>
            <a:fillRect/>
          </a:stretch>
        </p:blipFill>
        <p:spPr>
          <a:xfrm>
            <a:off x="986398" y="2837927"/>
            <a:ext cx="3962400" cy="787400"/>
          </a:xfrm>
          <a:prstGeom prst="rect">
            <a:avLst/>
          </a:prstGeom>
        </p:spPr>
      </p:pic>
      <p:pic>
        <p:nvPicPr>
          <p:cNvPr id="13" name="Picture 12">
            <a:extLst>
              <a:ext uri="{FF2B5EF4-FFF2-40B4-BE49-F238E27FC236}">
                <a16:creationId xmlns:a16="http://schemas.microsoft.com/office/drawing/2014/main" id="{EE49FB71-A0B0-A446-AD42-71408D8EAD57}"/>
              </a:ext>
            </a:extLst>
          </p:cNvPr>
          <p:cNvPicPr>
            <a:picLocks noChangeAspect="1"/>
          </p:cNvPicPr>
          <p:nvPr/>
        </p:nvPicPr>
        <p:blipFill>
          <a:blip r:embed="rId5"/>
          <a:stretch>
            <a:fillRect/>
          </a:stretch>
        </p:blipFill>
        <p:spPr>
          <a:xfrm>
            <a:off x="1001488" y="3499718"/>
            <a:ext cx="1866900" cy="368300"/>
          </a:xfrm>
          <a:prstGeom prst="rect">
            <a:avLst/>
          </a:prstGeom>
        </p:spPr>
      </p:pic>
      <p:pic>
        <p:nvPicPr>
          <p:cNvPr id="14" name="Picture 13">
            <a:extLst>
              <a:ext uri="{FF2B5EF4-FFF2-40B4-BE49-F238E27FC236}">
                <a16:creationId xmlns:a16="http://schemas.microsoft.com/office/drawing/2014/main" id="{7CDAF1B1-E2A2-7E8A-C706-36D906C65822}"/>
              </a:ext>
            </a:extLst>
          </p:cNvPr>
          <p:cNvPicPr>
            <a:picLocks noChangeAspect="1"/>
          </p:cNvPicPr>
          <p:nvPr/>
        </p:nvPicPr>
        <p:blipFill>
          <a:blip r:embed="rId6"/>
          <a:stretch>
            <a:fillRect/>
          </a:stretch>
        </p:blipFill>
        <p:spPr>
          <a:xfrm>
            <a:off x="2868388" y="3521489"/>
            <a:ext cx="2794000" cy="330200"/>
          </a:xfrm>
          <a:prstGeom prst="rect">
            <a:avLst/>
          </a:prstGeom>
        </p:spPr>
      </p:pic>
      <p:pic>
        <p:nvPicPr>
          <p:cNvPr id="15" name="Picture 14">
            <a:extLst>
              <a:ext uri="{FF2B5EF4-FFF2-40B4-BE49-F238E27FC236}">
                <a16:creationId xmlns:a16="http://schemas.microsoft.com/office/drawing/2014/main" id="{C2DBACF7-B92A-FA9D-ABDC-D597F48F7DA4}"/>
              </a:ext>
            </a:extLst>
          </p:cNvPr>
          <p:cNvPicPr>
            <a:picLocks noChangeAspect="1"/>
          </p:cNvPicPr>
          <p:nvPr/>
        </p:nvPicPr>
        <p:blipFill>
          <a:blip r:embed="rId7"/>
          <a:stretch>
            <a:fillRect/>
          </a:stretch>
        </p:blipFill>
        <p:spPr>
          <a:xfrm>
            <a:off x="2934943" y="3920593"/>
            <a:ext cx="2997200" cy="393700"/>
          </a:xfrm>
          <a:prstGeom prst="rect">
            <a:avLst/>
          </a:prstGeom>
        </p:spPr>
      </p:pic>
      <p:sp>
        <p:nvSpPr>
          <p:cNvPr id="16" name="TextBox 15">
            <a:extLst>
              <a:ext uri="{FF2B5EF4-FFF2-40B4-BE49-F238E27FC236}">
                <a16:creationId xmlns:a16="http://schemas.microsoft.com/office/drawing/2014/main" id="{15A21410-A3CA-3F20-3B6E-082FAB777401}"/>
              </a:ext>
            </a:extLst>
          </p:cNvPr>
          <p:cNvSpPr txBox="1"/>
          <p:nvPr/>
        </p:nvSpPr>
        <p:spPr>
          <a:xfrm>
            <a:off x="5733808" y="3459803"/>
            <a:ext cx="389850"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so</a:t>
            </a:r>
            <a:endParaRPr kumimoji="1" lang="zh-CN" altLang="en-US" dirty="0">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FC38D824-9406-D25E-65D4-2B0556CC7CC4}"/>
              </a:ext>
            </a:extLst>
          </p:cNvPr>
          <p:cNvPicPr>
            <a:picLocks noChangeAspect="1"/>
          </p:cNvPicPr>
          <p:nvPr/>
        </p:nvPicPr>
        <p:blipFill>
          <a:blip r:embed="rId8"/>
          <a:stretch>
            <a:fillRect/>
          </a:stretch>
        </p:blipFill>
        <p:spPr>
          <a:xfrm>
            <a:off x="1054105" y="4291092"/>
            <a:ext cx="6578600" cy="596900"/>
          </a:xfrm>
          <a:prstGeom prst="rect">
            <a:avLst/>
          </a:prstGeom>
        </p:spPr>
      </p:pic>
      <p:sp>
        <p:nvSpPr>
          <p:cNvPr id="18" name="TextBox 17">
            <a:extLst>
              <a:ext uri="{FF2B5EF4-FFF2-40B4-BE49-F238E27FC236}">
                <a16:creationId xmlns:a16="http://schemas.microsoft.com/office/drawing/2014/main" id="{8E10801A-4E86-998F-1514-E05A4663565A}"/>
              </a:ext>
            </a:extLst>
          </p:cNvPr>
          <p:cNvSpPr txBox="1"/>
          <p:nvPr/>
        </p:nvSpPr>
        <p:spPr>
          <a:xfrm>
            <a:off x="1094014" y="5061857"/>
            <a:ext cx="2390398" cy="369332"/>
          </a:xfrm>
          <a:prstGeom prst="rect">
            <a:avLst/>
          </a:prstGeom>
          <a:noFill/>
        </p:spPr>
        <p:txBody>
          <a:bodyPr wrap="none" rtlCol="0">
            <a:spAutoFit/>
          </a:bodyPr>
          <a:lstStyle/>
          <a:p>
            <a:r>
              <a:rPr kumimoji="1" lang="zh-CN" altLang="en-US" dirty="0"/>
              <a:t>写得更漂亮一点</a:t>
            </a:r>
            <a:r>
              <a:rPr kumimoji="1" lang="en-US" altLang="zh-CN" dirty="0"/>
              <a:t>,</a:t>
            </a:r>
            <a:r>
              <a:rPr kumimoji="1" lang="zh-CN" altLang="en-US" dirty="0"/>
              <a:t> 就有</a:t>
            </a:r>
          </a:p>
        </p:txBody>
      </p:sp>
      <p:pic>
        <p:nvPicPr>
          <p:cNvPr id="20" name="Picture 19">
            <a:extLst>
              <a:ext uri="{FF2B5EF4-FFF2-40B4-BE49-F238E27FC236}">
                <a16:creationId xmlns:a16="http://schemas.microsoft.com/office/drawing/2014/main" id="{3EBA6DC6-1455-E2C6-CEE9-9A107BCE6244}"/>
              </a:ext>
            </a:extLst>
          </p:cNvPr>
          <p:cNvPicPr>
            <a:picLocks noChangeAspect="1"/>
          </p:cNvPicPr>
          <p:nvPr/>
        </p:nvPicPr>
        <p:blipFill>
          <a:blip r:embed="rId9"/>
          <a:stretch>
            <a:fillRect/>
          </a:stretch>
        </p:blipFill>
        <p:spPr>
          <a:xfrm>
            <a:off x="1367524" y="5561255"/>
            <a:ext cx="2755900" cy="317500"/>
          </a:xfrm>
          <a:prstGeom prst="rect">
            <a:avLst/>
          </a:prstGeom>
        </p:spPr>
      </p:pic>
      <p:pic>
        <p:nvPicPr>
          <p:cNvPr id="24" name="Picture 23">
            <a:extLst>
              <a:ext uri="{FF2B5EF4-FFF2-40B4-BE49-F238E27FC236}">
                <a16:creationId xmlns:a16="http://schemas.microsoft.com/office/drawing/2014/main" id="{7CECD5E8-3E6D-2AD8-2B32-52661934D478}"/>
              </a:ext>
            </a:extLst>
          </p:cNvPr>
          <p:cNvPicPr>
            <a:picLocks noChangeAspect="1"/>
          </p:cNvPicPr>
          <p:nvPr/>
        </p:nvPicPr>
        <p:blipFill>
          <a:blip r:embed="rId10"/>
          <a:stretch>
            <a:fillRect/>
          </a:stretch>
        </p:blipFill>
        <p:spPr>
          <a:xfrm>
            <a:off x="4123424" y="5559275"/>
            <a:ext cx="1092200" cy="342900"/>
          </a:xfrm>
          <a:prstGeom prst="rect">
            <a:avLst/>
          </a:prstGeom>
        </p:spPr>
      </p:pic>
    </p:spTree>
    <p:extLst>
      <p:ext uri="{BB962C8B-B14F-4D97-AF65-F5344CB8AC3E}">
        <p14:creationId xmlns:p14="http://schemas.microsoft.com/office/powerpoint/2010/main" val="138992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4F1A8D-9515-3FA7-6576-8760FF287E92}"/>
              </a:ext>
            </a:extLst>
          </p:cNvPr>
          <p:cNvSpPr>
            <a:spLocks noGrp="1"/>
          </p:cNvSpPr>
          <p:nvPr>
            <p:ph type="sldNum" sz="quarter" idx="12"/>
          </p:nvPr>
        </p:nvSpPr>
        <p:spPr/>
        <p:txBody>
          <a:bodyPr/>
          <a:lstStyle/>
          <a:p>
            <a:fld id="{7A304655-5D53-B746-8252-3F5A598C52D3}" type="slidenum">
              <a:rPr lang="en-CN" smtClean="0"/>
              <a:pPr/>
              <a:t>68</a:t>
            </a:fld>
            <a:endParaRPr lang="en-CN"/>
          </a:p>
        </p:txBody>
      </p:sp>
      <p:sp>
        <p:nvSpPr>
          <p:cNvPr id="3" name="Title 2">
            <a:extLst>
              <a:ext uri="{FF2B5EF4-FFF2-40B4-BE49-F238E27FC236}">
                <a16:creationId xmlns:a16="http://schemas.microsoft.com/office/drawing/2014/main" id="{173BC786-D0C5-955A-A217-A5F3F4EFEB52}"/>
              </a:ext>
            </a:extLst>
          </p:cNvPr>
          <p:cNvSpPr>
            <a:spLocks noGrp="1"/>
          </p:cNvSpPr>
          <p:nvPr>
            <p:ph type="title"/>
          </p:nvPr>
        </p:nvSpPr>
        <p:spPr/>
        <p:txBody>
          <a:bodyPr/>
          <a:lstStyle/>
          <a:p>
            <a:r>
              <a:rPr kumimoji="1" lang="en-US" altLang="zh-CN" dirty="0"/>
              <a:t>Euler</a:t>
            </a:r>
            <a:r>
              <a:rPr kumimoji="1" lang="zh-CN" altLang="en-US" dirty="0"/>
              <a:t>的一个观察</a:t>
            </a:r>
          </a:p>
        </p:txBody>
      </p:sp>
      <p:sp>
        <p:nvSpPr>
          <p:cNvPr id="5" name="TextBox 4">
            <a:extLst>
              <a:ext uri="{FF2B5EF4-FFF2-40B4-BE49-F238E27FC236}">
                <a16:creationId xmlns:a16="http://schemas.microsoft.com/office/drawing/2014/main" id="{7EA90E90-72EB-68B4-EBA3-C6BB9C011D60}"/>
              </a:ext>
            </a:extLst>
          </p:cNvPr>
          <p:cNvSpPr txBox="1"/>
          <p:nvPr/>
        </p:nvSpPr>
        <p:spPr>
          <a:xfrm>
            <a:off x="628650" y="1125119"/>
            <a:ext cx="1441420" cy="369332"/>
          </a:xfrm>
          <a:prstGeom prst="rect">
            <a:avLst/>
          </a:prstGeom>
          <a:noFill/>
        </p:spPr>
        <p:txBody>
          <a:bodyPr wrap="none" rtlCol="0">
            <a:spAutoFit/>
          </a:bodyPr>
          <a:lstStyle/>
          <a:p>
            <a:r>
              <a:rPr kumimoji="1" lang="en-US" altLang="zh-CN" dirty="0"/>
              <a:t>2.</a:t>
            </a:r>
            <a:r>
              <a:rPr kumimoji="1" lang="zh-CN" altLang="en-US" dirty="0"/>
              <a:t> </a:t>
            </a:r>
            <a:r>
              <a:rPr kumimoji="1" lang="en-US" altLang="zh-CN" dirty="0"/>
              <a:t>Euler</a:t>
            </a:r>
            <a:r>
              <a:rPr kumimoji="1" lang="zh-CN" altLang="en-US" dirty="0"/>
              <a:t>定理</a:t>
            </a:r>
          </a:p>
        </p:txBody>
      </p:sp>
      <p:pic>
        <p:nvPicPr>
          <p:cNvPr id="21" name="Picture 20">
            <a:extLst>
              <a:ext uri="{FF2B5EF4-FFF2-40B4-BE49-F238E27FC236}">
                <a16:creationId xmlns:a16="http://schemas.microsoft.com/office/drawing/2014/main" id="{C5523C26-B0B3-6EA1-6131-C2926AE7DD32}"/>
              </a:ext>
            </a:extLst>
          </p:cNvPr>
          <p:cNvPicPr>
            <a:picLocks noChangeAspect="1"/>
          </p:cNvPicPr>
          <p:nvPr/>
        </p:nvPicPr>
        <p:blipFill>
          <a:blip r:embed="rId2"/>
          <a:stretch>
            <a:fillRect/>
          </a:stretch>
        </p:blipFill>
        <p:spPr>
          <a:xfrm>
            <a:off x="865414" y="1579046"/>
            <a:ext cx="4813300" cy="342900"/>
          </a:xfrm>
          <a:prstGeom prst="rect">
            <a:avLst/>
          </a:prstGeom>
        </p:spPr>
      </p:pic>
      <p:pic>
        <p:nvPicPr>
          <p:cNvPr id="22" name="Picture 21">
            <a:extLst>
              <a:ext uri="{FF2B5EF4-FFF2-40B4-BE49-F238E27FC236}">
                <a16:creationId xmlns:a16="http://schemas.microsoft.com/office/drawing/2014/main" id="{3B9ADA2D-A462-C000-8CF8-DD942D8FA73F}"/>
              </a:ext>
            </a:extLst>
          </p:cNvPr>
          <p:cNvPicPr>
            <a:picLocks noChangeAspect="1"/>
          </p:cNvPicPr>
          <p:nvPr/>
        </p:nvPicPr>
        <p:blipFill>
          <a:blip r:embed="rId3"/>
          <a:stretch>
            <a:fillRect/>
          </a:stretch>
        </p:blipFill>
        <p:spPr>
          <a:xfrm>
            <a:off x="3551464" y="1956505"/>
            <a:ext cx="4254500" cy="482600"/>
          </a:xfrm>
          <a:prstGeom prst="rect">
            <a:avLst/>
          </a:prstGeom>
        </p:spPr>
      </p:pic>
      <p:sp>
        <p:nvSpPr>
          <p:cNvPr id="23" name="TextBox 22">
            <a:extLst>
              <a:ext uri="{FF2B5EF4-FFF2-40B4-BE49-F238E27FC236}">
                <a16:creationId xmlns:a16="http://schemas.microsoft.com/office/drawing/2014/main" id="{E8FAC493-CE71-AF08-78BF-664AD37DD4A9}"/>
              </a:ext>
            </a:extLst>
          </p:cNvPr>
          <p:cNvSpPr txBox="1"/>
          <p:nvPr/>
        </p:nvSpPr>
        <p:spPr>
          <a:xfrm>
            <a:off x="865414" y="2460681"/>
            <a:ext cx="2403222" cy="369332"/>
          </a:xfrm>
          <a:prstGeom prst="rect">
            <a:avLst/>
          </a:prstGeom>
          <a:noFill/>
        </p:spPr>
        <p:txBody>
          <a:bodyPr wrap="none" rtlCol="0">
            <a:spAutoFit/>
          </a:bodyPr>
          <a:lstStyle/>
          <a:p>
            <a:r>
              <a:rPr kumimoji="1" lang="zh-CN" altLang="en-CN" dirty="0"/>
              <a:t>我们</a:t>
            </a:r>
            <a:r>
              <a:rPr kumimoji="1" lang="zh-CN" altLang="en-US" dirty="0"/>
              <a:t>来证明</a:t>
            </a:r>
            <a:r>
              <a:rPr kumimoji="1" lang="en-US" altLang="zh-CN" dirty="0"/>
              <a:t>Euler</a:t>
            </a:r>
            <a:r>
              <a:rPr kumimoji="1" lang="zh-CN" altLang="en-US" dirty="0"/>
              <a:t>定理</a:t>
            </a:r>
            <a:r>
              <a:rPr kumimoji="1" lang="en-US" altLang="zh-CN" dirty="0"/>
              <a:t>.</a:t>
            </a:r>
            <a:endParaRPr kumimoji="1" lang="zh-CN" altLang="en-US" dirty="0"/>
          </a:p>
        </p:txBody>
      </p:sp>
      <p:pic>
        <p:nvPicPr>
          <p:cNvPr id="4" name="Picture 3">
            <a:extLst>
              <a:ext uri="{FF2B5EF4-FFF2-40B4-BE49-F238E27FC236}">
                <a16:creationId xmlns:a16="http://schemas.microsoft.com/office/drawing/2014/main" id="{76E67FEB-D6C2-085E-2995-1A538C51F433}"/>
              </a:ext>
            </a:extLst>
          </p:cNvPr>
          <p:cNvPicPr>
            <a:picLocks noChangeAspect="1"/>
          </p:cNvPicPr>
          <p:nvPr/>
        </p:nvPicPr>
        <p:blipFill>
          <a:blip r:embed="rId4"/>
          <a:stretch>
            <a:fillRect/>
          </a:stretch>
        </p:blipFill>
        <p:spPr>
          <a:xfrm>
            <a:off x="865414" y="2910114"/>
            <a:ext cx="4508500" cy="584200"/>
          </a:xfrm>
          <a:prstGeom prst="rect">
            <a:avLst/>
          </a:prstGeom>
        </p:spPr>
      </p:pic>
      <p:pic>
        <p:nvPicPr>
          <p:cNvPr id="6" name="Picture 5">
            <a:extLst>
              <a:ext uri="{FF2B5EF4-FFF2-40B4-BE49-F238E27FC236}">
                <a16:creationId xmlns:a16="http://schemas.microsoft.com/office/drawing/2014/main" id="{68C29360-C047-DBBD-F755-048C9494DD37}"/>
              </a:ext>
            </a:extLst>
          </p:cNvPr>
          <p:cNvPicPr>
            <a:picLocks noChangeAspect="1"/>
          </p:cNvPicPr>
          <p:nvPr/>
        </p:nvPicPr>
        <p:blipFill>
          <a:blip r:embed="rId5"/>
          <a:stretch>
            <a:fillRect/>
          </a:stretch>
        </p:blipFill>
        <p:spPr>
          <a:xfrm>
            <a:off x="865414" y="3483048"/>
            <a:ext cx="4089400" cy="317500"/>
          </a:xfrm>
          <a:prstGeom prst="rect">
            <a:avLst/>
          </a:prstGeom>
        </p:spPr>
      </p:pic>
      <p:pic>
        <p:nvPicPr>
          <p:cNvPr id="7" name="Picture 6">
            <a:extLst>
              <a:ext uri="{FF2B5EF4-FFF2-40B4-BE49-F238E27FC236}">
                <a16:creationId xmlns:a16="http://schemas.microsoft.com/office/drawing/2014/main" id="{0A1C44C2-B61B-55DC-D525-9D7DFFD5754C}"/>
              </a:ext>
            </a:extLst>
          </p:cNvPr>
          <p:cNvPicPr>
            <a:picLocks noChangeAspect="1"/>
          </p:cNvPicPr>
          <p:nvPr/>
        </p:nvPicPr>
        <p:blipFill>
          <a:blip r:embed="rId6"/>
          <a:stretch>
            <a:fillRect/>
          </a:stretch>
        </p:blipFill>
        <p:spPr>
          <a:xfrm>
            <a:off x="2800350" y="3781173"/>
            <a:ext cx="3543300" cy="368300"/>
          </a:xfrm>
          <a:prstGeom prst="rect">
            <a:avLst/>
          </a:prstGeom>
        </p:spPr>
      </p:pic>
      <p:pic>
        <p:nvPicPr>
          <p:cNvPr id="8" name="Picture 7">
            <a:extLst>
              <a:ext uri="{FF2B5EF4-FFF2-40B4-BE49-F238E27FC236}">
                <a16:creationId xmlns:a16="http://schemas.microsoft.com/office/drawing/2014/main" id="{C0581598-CA59-CE6F-1893-F46ED2E027DF}"/>
              </a:ext>
            </a:extLst>
          </p:cNvPr>
          <p:cNvPicPr>
            <a:picLocks noChangeAspect="1"/>
          </p:cNvPicPr>
          <p:nvPr/>
        </p:nvPicPr>
        <p:blipFill>
          <a:blip r:embed="rId7"/>
          <a:stretch>
            <a:fillRect/>
          </a:stretch>
        </p:blipFill>
        <p:spPr>
          <a:xfrm>
            <a:off x="865414" y="4109108"/>
            <a:ext cx="4356100" cy="317500"/>
          </a:xfrm>
          <a:prstGeom prst="rect">
            <a:avLst/>
          </a:prstGeom>
        </p:spPr>
      </p:pic>
      <p:pic>
        <p:nvPicPr>
          <p:cNvPr id="9" name="Picture 8">
            <a:extLst>
              <a:ext uri="{FF2B5EF4-FFF2-40B4-BE49-F238E27FC236}">
                <a16:creationId xmlns:a16="http://schemas.microsoft.com/office/drawing/2014/main" id="{F5425A77-14A8-A04E-68C3-A32619153D91}"/>
              </a:ext>
            </a:extLst>
          </p:cNvPr>
          <p:cNvPicPr>
            <a:picLocks noChangeAspect="1"/>
          </p:cNvPicPr>
          <p:nvPr/>
        </p:nvPicPr>
        <p:blipFill>
          <a:blip r:embed="rId8"/>
          <a:stretch>
            <a:fillRect/>
          </a:stretch>
        </p:blipFill>
        <p:spPr>
          <a:xfrm>
            <a:off x="5373914" y="4118191"/>
            <a:ext cx="1612900" cy="342900"/>
          </a:xfrm>
          <a:prstGeom prst="rect">
            <a:avLst/>
          </a:prstGeom>
        </p:spPr>
      </p:pic>
      <p:pic>
        <p:nvPicPr>
          <p:cNvPr id="10" name="Picture 9">
            <a:extLst>
              <a:ext uri="{FF2B5EF4-FFF2-40B4-BE49-F238E27FC236}">
                <a16:creationId xmlns:a16="http://schemas.microsoft.com/office/drawing/2014/main" id="{CBEAFB8A-84E3-0E8A-73CA-EC7A4816DF90}"/>
              </a:ext>
            </a:extLst>
          </p:cNvPr>
          <p:cNvPicPr>
            <a:picLocks noChangeAspect="1"/>
          </p:cNvPicPr>
          <p:nvPr/>
        </p:nvPicPr>
        <p:blipFill>
          <a:blip r:embed="rId9"/>
          <a:stretch>
            <a:fillRect/>
          </a:stretch>
        </p:blipFill>
        <p:spPr>
          <a:xfrm>
            <a:off x="888999" y="4531582"/>
            <a:ext cx="4673600" cy="304800"/>
          </a:xfrm>
          <a:prstGeom prst="rect">
            <a:avLst/>
          </a:prstGeom>
        </p:spPr>
      </p:pic>
      <p:pic>
        <p:nvPicPr>
          <p:cNvPr id="12" name="Picture 11">
            <a:extLst>
              <a:ext uri="{FF2B5EF4-FFF2-40B4-BE49-F238E27FC236}">
                <a16:creationId xmlns:a16="http://schemas.microsoft.com/office/drawing/2014/main" id="{E852AA51-8F87-EC1D-717B-EE98EB9FDD4D}"/>
              </a:ext>
            </a:extLst>
          </p:cNvPr>
          <p:cNvPicPr>
            <a:picLocks noChangeAspect="1"/>
          </p:cNvPicPr>
          <p:nvPr/>
        </p:nvPicPr>
        <p:blipFill>
          <a:blip r:embed="rId10"/>
          <a:stretch>
            <a:fillRect/>
          </a:stretch>
        </p:blipFill>
        <p:spPr>
          <a:xfrm>
            <a:off x="5475514" y="4542555"/>
            <a:ext cx="1409700" cy="292100"/>
          </a:xfrm>
          <a:prstGeom prst="rect">
            <a:avLst/>
          </a:prstGeom>
        </p:spPr>
      </p:pic>
      <p:sp>
        <p:nvSpPr>
          <p:cNvPr id="19" name="TextBox 18">
            <a:extLst>
              <a:ext uri="{FF2B5EF4-FFF2-40B4-BE49-F238E27FC236}">
                <a16:creationId xmlns:a16="http://schemas.microsoft.com/office/drawing/2014/main" id="{D9A554B2-DA22-B681-144A-40E0F9F7E65C}"/>
              </a:ext>
            </a:extLst>
          </p:cNvPr>
          <p:cNvSpPr txBox="1"/>
          <p:nvPr/>
        </p:nvSpPr>
        <p:spPr>
          <a:xfrm>
            <a:off x="6986814" y="4465323"/>
            <a:ext cx="800219"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that</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is</a:t>
            </a:r>
            <a:r>
              <a:rPr kumimoji="1" lang="zh-CN" altLang="en-US" dirty="0">
                <a:latin typeface="Times New Roman" panose="02020603050405020304" pitchFamily="18" charset="0"/>
                <a:cs typeface="Times New Roman" panose="02020603050405020304" pitchFamily="18" charset="0"/>
              </a:rPr>
              <a:t> </a:t>
            </a:r>
          </a:p>
        </p:txBody>
      </p:sp>
      <p:pic>
        <p:nvPicPr>
          <p:cNvPr id="25" name="Picture 24">
            <a:extLst>
              <a:ext uri="{FF2B5EF4-FFF2-40B4-BE49-F238E27FC236}">
                <a16:creationId xmlns:a16="http://schemas.microsoft.com/office/drawing/2014/main" id="{1738D845-11DC-1E41-40F0-DF0BF935CD4C}"/>
              </a:ext>
            </a:extLst>
          </p:cNvPr>
          <p:cNvPicPr>
            <a:picLocks noChangeAspect="1"/>
          </p:cNvPicPr>
          <p:nvPr/>
        </p:nvPicPr>
        <p:blipFill>
          <a:blip r:embed="rId11"/>
          <a:stretch>
            <a:fillRect/>
          </a:stretch>
        </p:blipFill>
        <p:spPr>
          <a:xfrm>
            <a:off x="1656442" y="4834655"/>
            <a:ext cx="5613400" cy="330200"/>
          </a:xfrm>
          <a:prstGeom prst="rect">
            <a:avLst/>
          </a:prstGeom>
        </p:spPr>
      </p:pic>
      <p:pic>
        <p:nvPicPr>
          <p:cNvPr id="26" name="Picture 25">
            <a:extLst>
              <a:ext uri="{FF2B5EF4-FFF2-40B4-BE49-F238E27FC236}">
                <a16:creationId xmlns:a16="http://schemas.microsoft.com/office/drawing/2014/main" id="{974845DA-731C-D7CE-4362-BB8EE9767702}"/>
              </a:ext>
            </a:extLst>
          </p:cNvPr>
          <p:cNvPicPr>
            <a:picLocks noChangeAspect="1"/>
          </p:cNvPicPr>
          <p:nvPr/>
        </p:nvPicPr>
        <p:blipFill>
          <a:blip r:embed="rId12"/>
          <a:stretch>
            <a:fillRect/>
          </a:stretch>
        </p:blipFill>
        <p:spPr>
          <a:xfrm>
            <a:off x="865414" y="5139455"/>
            <a:ext cx="4356100" cy="546100"/>
          </a:xfrm>
          <a:prstGeom prst="rect">
            <a:avLst/>
          </a:prstGeom>
        </p:spPr>
      </p:pic>
      <p:pic>
        <p:nvPicPr>
          <p:cNvPr id="28" name="Picture 27">
            <a:extLst>
              <a:ext uri="{FF2B5EF4-FFF2-40B4-BE49-F238E27FC236}">
                <a16:creationId xmlns:a16="http://schemas.microsoft.com/office/drawing/2014/main" id="{50C9ECFE-06B4-37B0-2A7D-A0A2712E825A}"/>
              </a:ext>
            </a:extLst>
          </p:cNvPr>
          <p:cNvPicPr>
            <a:picLocks noChangeAspect="1"/>
          </p:cNvPicPr>
          <p:nvPr/>
        </p:nvPicPr>
        <p:blipFill>
          <a:blip r:embed="rId13"/>
          <a:stretch>
            <a:fillRect/>
          </a:stretch>
        </p:blipFill>
        <p:spPr>
          <a:xfrm>
            <a:off x="933449" y="5836228"/>
            <a:ext cx="736600" cy="304800"/>
          </a:xfrm>
          <a:prstGeom prst="rect">
            <a:avLst/>
          </a:prstGeom>
        </p:spPr>
      </p:pic>
      <p:pic>
        <p:nvPicPr>
          <p:cNvPr id="29" name="Picture 28">
            <a:extLst>
              <a:ext uri="{FF2B5EF4-FFF2-40B4-BE49-F238E27FC236}">
                <a16:creationId xmlns:a16="http://schemas.microsoft.com/office/drawing/2014/main" id="{7AEAC3F0-F075-1117-7085-7F64A67A5B7B}"/>
              </a:ext>
            </a:extLst>
          </p:cNvPr>
          <p:cNvPicPr>
            <a:picLocks noChangeAspect="1"/>
          </p:cNvPicPr>
          <p:nvPr/>
        </p:nvPicPr>
        <p:blipFill>
          <a:blip r:embed="rId14"/>
          <a:stretch>
            <a:fillRect/>
          </a:stretch>
        </p:blipFill>
        <p:spPr>
          <a:xfrm>
            <a:off x="1670049" y="5880678"/>
            <a:ext cx="2933700" cy="215900"/>
          </a:xfrm>
          <a:prstGeom prst="rect">
            <a:avLst/>
          </a:prstGeom>
        </p:spPr>
      </p:pic>
      <p:pic>
        <p:nvPicPr>
          <p:cNvPr id="30" name="Picture 29">
            <a:extLst>
              <a:ext uri="{FF2B5EF4-FFF2-40B4-BE49-F238E27FC236}">
                <a16:creationId xmlns:a16="http://schemas.microsoft.com/office/drawing/2014/main" id="{D04836BF-53D4-A544-D7BD-7A5AB0FAE111}"/>
              </a:ext>
            </a:extLst>
          </p:cNvPr>
          <p:cNvPicPr>
            <a:picLocks noChangeAspect="1"/>
          </p:cNvPicPr>
          <p:nvPr/>
        </p:nvPicPr>
        <p:blipFill>
          <a:blip r:embed="rId15"/>
          <a:stretch>
            <a:fillRect/>
          </a:stretch>
        </p:blipFill>
        <p:spPr>
          <a:xfrm>
            <a:off x="4625520" y="5878199"/>
            <a:ext cx="558800" cy="292100"/>
          </a:xfrm>
          <a:prstGeom prst="rect">
            <a:avLst/>
          </a:prstGeom>
        </p:spPr>
      </p:pic>
      <p:pic>
        <p:nvPicPr>
          <p:cNvPr id="31" name="Picture 30">
            <a:extLst>
              <a:ext uri="{FF2B5EF4-FFF2-40B4-BE49-F238E27FC236}">
                <a16:creationId xmlns:a16="http://schemas.microsoft.com/office/drawing/2014/main" id="{8BBED74B-14BD-7348-71F4-D2B527C9B483}"/>
              </a:ext>
            </a:extLst>
          </p:cNvPr>
          <p:cNvPicPr>
            <a:picLocks noChangeAspect="1"/>
          </p:cNvPicPr>
          <p:nvPr/>
        </p:nvPicPr>
        <p:blipFill>
          <a:blip r:embed="rId16"/>
          <a:stretch>
            <a:fillRect/>
          </a:stretch>
        </p:blipFill>
        <p:spPr>
          <a:xfrm>
            <a:off x="5221514" y="5779078"/>
            <a:ext cx="1536700" cy="419100"/>
          </a:xfrm>
          <a:prstGeom prst="rect">
            <a:avLst/>
          </a:prstGeom>
        </p:spPr>
      </p:pic>
    </p:spTree>
    <p:extLst>
      <p:ext uri="{BB962C8B-B14F-4D97-AF65-F5344CB8AC3E}">
        <p14:creationId xmlns:p14="http://schemas.microsoft.com/office/powerpoint/2010/main" val="1004431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4F1A8D-9515-3FA7-6576-8760FF287E92}"/>
              </a:ext>
            </a:extLst>
          </p:cNvPr>
          <p:cNvSpPr>
            <a:spLocks noGrp="1"/>
          </p:cNvSpPr>
          <p:nvPr>
            <p:ph type="sldNum" sz="quarter" idx="12"/>
          </p:nvPr>
        </p:nvSpPr>
        <p:spPr/>
        <p:txBody>
          <a:bodyPr/>
          <a:lstStyle/>
          <a:p>
            <a:fld id="{7A304655-5D53-B746-8252-3F5A598C52D3}" type="slidenum">
              <a:rPr lang="en-CN" smtClean="0"/>
              <a:pPr/>
              <a:t>69</a:t>
            </a:fld>
            <a:endParaRPr lang="en-CN"/>
          </a:p>
        </p:txBody>
      </p:sp>
      <p:sp>
        <p:nvSpPr>
          <p:cNvPr id="3" name="Title 2">
            <a:extLst>
              <a:ext uri="{FF2B5EF4-FFF2-40B4-BE49-F238E27FC236}">
                <a16:creationId xmlns:a16="http://schemas.microsoft.com/office/drawing/2014/main" id="{173BC786-D0C5-955A-A217-A5F3F4EFEB52}"/>
              </a:ext>
            </a:extLst>
          </p:cNvPr>
          <p:cNvSpPr>
            <a:spLocks noGrp="1"/>
          </p:cNvSpPr>
          <p:nvPr>
            <p:ph type="title"/>
          </p:nvPr>
        </p:nvSpPr>
        <p:spPr/>
        <p:txBody>
          <a:bodyPr/>
          <a:lstStyle/>
          <a:p>
            <a:r>
              <a:rPr kumimoji="1" lang="en-US" altLang="zh-CN" dirty="0"/>
              <a:t>Euler</a:t>
            </a:r>
            <a:r>
              <a:rPr kumimoji="1" lang="zh-CN" altLang="en-US" dirty="0"/>
              <a:t>的一个观察</a:t>
            </a:r>
          </a:p>
        </p:txBody>
      </p:sp>
      <p:sp>
        <p:nvSpPr>
          <p:cNvPr id="5" name="TextBox 4">
            <a:extLst>
              <a:ext uri="{FF2B5EF4-FFF2-40B4-BE49-F238E27FC236}">
                <a16:creationId xmlns:a16="http://schemas.microsoft.com/office/drawing/2014/main" id="{7EA90E90-72EB-68B4-EBA3-C6BB9C011D60}"/>
              </a:ext>
            </a:extLst>
          </p:cNvPr>
          <p:cNvSpPr txBox="1"/>
          <p:nvPr/>
        </p:nvSpPr>
        <p:spPr>
          <a:xfrm>
            <a:off x="628650" y="1125119"/>
            <a:ext cx="1441420" cy="369332"/>
          </a:xfrm>
          <a:prstGeom prst="rect">
            <a:avLst/>
          </a:prstGeom>
          <a:noFill/>
        </p:spPr>
        <p:txBody>
          <a:bodyPr wrap="none" rtlCol="0">
            <a:spAutoFit/>
          </a:bodyPr>
          <a:lstStyle/>
          <a:p>
            <a:r>
              <a:rPr kumimoji="1" lang="en-US" altLang="zh-CN" dirty="0"/>
              <a:t>2.</a:t>
            </a:r>
            <a:r>
              <a:rPr kumimoji="1" lang="zh-CN" altLang="en-US" dirty="0"/>
              <a:t> </a:t>
            </a:r>
            <a:r>
              <a:rPr kumimoji="1" lang="en-US" altLang="zh-CN" dirty="0"/>
              <a:t>Euler</a:t>
            </a:r>
            <a:r>
              <a:rPr kumimoji="1" lang="zh-CN" altLang="en-US" dirty="0"/>
              <a:t>定理</a:t>
            </a:r>
          </a:p>
        </p:txBody>
      </p:sp>
      <p:pic>
        <p:nvPicPr>
          <p:cNvPr id="21" name="Picture 20">
            <a:extLst>
              <a:ext uri="{FF2B5EF4-FFF2-40B4-BE49-F238E27FC236}">
                <a16:creationId xmlns:a16="http://schemas.microsoft.com/office/drawing/2014/main" id="{C5523C26-B0B3-6EA1-6131-C2926AE7DD32}"/>
              </a:ext>
            </a:extLst>
          </p:cNvPr>
          <p:cNvPicPr>
            <a:picLocks noChangeAspect="1"/>
          </p:cNvPicPr>
          <p:nvPr/>
        </p:nvPicPr>
        <p:blipFill>
          <a:blip r:embed="rId2"/>
          <a:stretch>
            <a:fillRect/>
          </a:stretch>
        </p:blipFill>
        <p:spPr>
          <a:xfrm>
            <a:off x="865414" y="1579046"/>
            <a:ext cx="4813300" cy="342900"/>
          </a:xfrm>
          <a:prstGeom prst="rect">
            <a:avLst/>
          </a:prstGeom>
        </p:spPr>
      </p:pic>
      <p:pic>
        <p:nvPicPr>
          <p:cNvPr id="22" name="Picture 21">
            <a:extLst>
              <a:ext uri="{FF2B5EF4-FFF2-40B4-BE49-F238E27FC236}">
                <a16:creationId xmlns:a16="http://schemas.microsoft.com/office/drawing/2014/main" id="{3B9ADA2D-A462-C000-8CF8-DD942D8FA73F}"/>
              </a:ext>
            </a:extLst>
          </p:cNvPr>
          <p:cNvPicPr>
            <a:picLocks noChangeAspect="1"/>
          </p:cNvPicPr>
          <p:nvPr/>
        </p:nvPicPr>
        <p:blipFill>
          <a:blip r:embed="rId3"/>
          <a:stretch>
            <a:fillRect/>
          </a:stretch>
        </p:blipFill>
        <p:spPr>
          <a:xfrm>
            <a:off x="3551464" y="1956505"/>
            <a:ext cx="4254500" cy="482600"/>
          </a:xfrm>
          <a:prstGeom prst="rect">
            <a:avLst/>
          </a:prstGeom>
        </p:spPr>
      </p:pic>
      <p:sp>
        <p:nvSpPr>
          <p:cNvPr id="11" name="TextBox 10">
            <a:extLst>
              <a:ext uri="{FF2B5EF4-FFF2-40B4-BE49-F238E27FC236}">
                <a16:creationId xmlns:a16="http://schemas.microsoft.com/office/drawing/2014/main" id="{7BF2D131-6369-AEC5-23F6-CD016561F18A}"/>
              </a:ext>
            </a:extLst>
          </p:cNvPr>
          <p:cNvSpPr txBox="1"/>
          <p:nvPr/>
        </p:nvSpPr>
        <p:spPr>
          <a:xfrm>
            <a:off x="731520" y="2909455"/>
            <a:ext cx="3903633" cy="369332"/>
          </a:xfrm>
          <a:prstGeom prst="rect">
            <a:avLst/>
          </a:prstGeom>
          <a:noFill/>
        </p:spPr>
        <p:txBody>
          <a:bodyPr wrap="none" rtlCol="0">
            <a:spAutoFit/>
          </a:bodyPr>
          <a:lstStyle/>
          <a:p>
            <a:r>
              <a:rPr kumimoji="1" lang="zh-CN" altLang="en-US" dirty="0"/>
              <a:t>事实上</a:t>
            </a:r>
            <a:r>
              <a:rPr kumimoji="1" lang="en-US" altLang="zh-CN" dirty="0"/>
              <a:t>,</a:t>
            </a:r>
            <a:r>
              <a:rPr kumimoji="1" lang="zh-CN" altLang="en-US" dirty="0"/>
              <a:t> 以前对于质数的观察就发现</a:t>
            </a:r>
            <a:r>
              <a:rPr kumimoji="1" lang="en-US" altLang="zh-CN" dirty="0"/>
              <a:t>:</a:t>
            </a:r>
            <a:r>
              <a:rPr kumimoji="1" lang="zh-CN" altLang="en-US" dirty="0"/>
              <a:t> </a:t>
            </a:r>
          </a:p>
        </p:txBody>
      </p:sp>
      <p:pic>
        <p:nvPicPr>
          <p:cNvPr id="13" name="Picture 12">
            <a:extLst>
              <a:ext uri="{FF2B5EF4-FFF2-40B4-BE49-F238E27FC236}">
                <a16:creationId xmlns:a16="http://schemas.microsoft.com/office/drawing/2014/main" id="{F16DB07F-2D11-8F7B-F949-C0AC5CEE34FD}"/>
              </a:ext>
            </a:extLst>
          </p:cNvPr>
          <p:cNvPicPr>
            <a:picLocks noChangeAspect="1"/>
          </p:cNvPicPr>
          <p:nvPr/>
        </p:nvPicPr>
        <p:blipFill>
          <a:blip r:embed="rId4"/>
          <a:stretch>
            <a:fillRect/>
          </a:stretch>
        </p:blipFill>
        <p:spPr>
          <a:xfrm>
            <a:off x="4572000" y="2896986"/>
            <a:ext cx="2006600" cy="444500"/>
          </a:xfrm>
          <a:prstGeom prst="rect">
            <a:avLst/>
          </a:prstGeom>
        </p:spPr>
      </p:pic>
      <p:sp>
        <p:nvSpPr>
          <p:cNvPr id="14" name="TextBox 13">
            <a:extLst>
              <a:ext uri="{FF2B5EF4-FFF2-40B4-BE49-F238E27FC236}">
                <a16:creationId xmlns:a16="http://schemas.microsoft.com/office/drawing/2014/main" id="{E7F06EE9-065A-194B-6368-7EA5CC7BD61A}"/>
              </a:ext>
            </a:extLst>
          </p:cNvPr>
          <p:cNvSpPr txBox="1"/>
          <p:nvPr/>
        </p:nvSpPr>
        <p:spPr>
          <a:xfrm>
            <a:off x="731520" y="3545654"/>
            <a:ext cx="3121367" cy="369332"/>
          </a:xfrm>
          <a:prstGeom prst="rect">
            <a:avLst/>
          </a:prstGeom>
          <a:noFill/>
        </p:spPr>
        <p:txBody>
          <a:bodyPr wrap="none" rtlCol="0">
            <a:spAutoFit/>
          </a:bodyPr>
          <a:lstStyle/>
          <a:p>
            <a:r>
              <a:rPr kumimoji="1" lang="zh-CN" altLang="en-US" dirty="0"/>
              <a:t>这个定理称为</a:t>
            </a:r>
            <a:r>
              <a:rPr kumimoji="1" lang="en-US" altLang="zh-CN" dirty="0"/>
              <a:t>Fermat</a:t>
            </a:r>
            <a:r>
              <a:rPr kumimoji="1" lang="zh-CN" altLang="en-US" dirty="0"/>
              <a:t>小定理</a:t>
            </a:r>
            <a:r>
              <a:rPr kumimoji="1" lang="en-US" altLang="zh-CN" dirty="0"/>
              <a:t>.</a:t>
            </a:r>
            <a:r>
              <a:rPr kumimoji="1" lang="zh-CN" altLang="en-US" dirty="0"/>
              <a:t> </a:t>
            </a:r>
          </a:p>
        </p:txBody>
      </p:sp>
      <p:pic>
        <p:nvPicPr>
          <p:cNvPr id="15" name="Picture 14">
            <a:extLst>
              <a:ext uri="{FF2B5EF4-FFF2-40B4-BE49-F238E27FC236}">
                <a16:creationId xmlns:a16="http://schemas.microsoft.com/office/drawing/2014/main" id="{36974831-3471-ABE4-B2F6-34D0904277B7}"/>
              </a:ext>
            </a:extLst>
          </p:cNvPr>
          <p:cNvPicPr>
            <a:picLocks noChangeAspect="1"/>
          </p:cNvPicPr>
          <p:nvPr/>
        </p:nvPicPr>
        <p:blipFill>
          <a:blip r:embed="rId5"/>
          <a:stretch>
            <a:fillRect/>
          </a:stretch>
        </p:blipFill>
        <p:spPr>
          <a:xfrm>
            <a:off x="955179" y="4061404"/>
            <a:ext cx="6578600" cy="965200"/>
          </a:xfrm>
          <a:prstGeom prst="rect">
            <a:avLst/>
          </a:prstGeom>
        </p:spPr>
      </p:pic>
    </p:spTree>
    <p:extLst>
      <p:ext uri="{BB962C8B-B14F-4D97-AF65-F5344CB8AC3E}">
        <p14:creationId xmlns:p14="http://schemas.microsoft.com/office/powerpoint/2010/main" val="89653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ADFD68-F324-D003-8B44-08CB016BABD6}"/>
              </a:ext>
            </a:extLst>
          </p:cNvPr>
          <p:cNvSpPr>
            <a:spLocks noGrp="1"/>
          </p:cNvSpPr>
          <p:nvPr>
            <p:ph type="sldNum" sz="quarter" idx="12"/>
          </p:nvPr>
        </p:nvSpPr>
        <p:spPr/>
        <p:txBody>
          <a:bodyPr/>
          <a:lstStyle/>
          <a:p>
            <a:fld id="{7A304655-5D53-B746-8252-3F5A598C52D3}" type="slidenum">
              <a:rPr lang="en-CN" smtClean="0"/>
              <a:pPr/>
              <a:t>7</a:t>
            </a:fld>
            <a:endParaRPr lang="en-CN"/>
          </a:p>
        </p:txBody>
      </p:sp>
      <p:sp>
        <p:nvSpPr>
          <p:cNvPr id="3" name="Title 2">
            <a:extLst>
              <a:ext uri="{FF2B5EF4-FFF2-40B4-BE49-F238E27FC236}">
                <a16:creationId xmlns:a16="http://schemas.microsoft.com/office/drawing/2014/main" id="{DA2CE602-A2AA-AEE4-5A57-589636875374}"/>
              </a:ext>
            </a:extLst>
          </p:cNvPr>
          <p:cNvSpPr>
            <a:spLocks noGrp="1"/>
          </p:cNvSpPr>
          <p:nvPr>
            <p:ph type="title"/>
          </p:nvPr>
        </p:nvSpPr>
        <p:spPr/>
        <p:txBody>
          <a:bodyPr/>
          <a:lstStyle/>
          <a:p>
            <a:r>
              <a:rPr kumimoji="1" lang="zh-CN" altLang="en-US" dirty="0"/>
              <a:t>整除</a:t>
            </a:r>
          </a:p>
        </p:txBody>
      </p:sp>
      <p:sp>
        <p:nvSpPr>
          <p:cNvPr id="6" name="TextBox 5">
            <a:extLst>
              <a:ext uri="{FF2B5EF4-FFF2-40B4-BE49-F238E27FC236}">
                <a16:creationId xmlns:a16="http://schemas.microsoft.com/office/drawing/2014/main" id="{3793D923-C2BF-5C63-46FD-49BE86C4B907}"/>
              </a:ext>
            </a:extLst>
          </p:cNvPr>
          <p:cNvSpPr txBox="1"/>
          <p:nvPr/>
        </p:nvSpPr>
        <p:spPr>
          <a:xfrm>
            <a:off x="776739" y="1040524"/>
            <a:ext cx="1364476" cy="369332"/>
          </a:xfrm>
          <a:prstGeom prst="rect">
            <a:avLst/>
          </a:prstGeom>
          <a:noFill/>
        </p:spPr>
        <p:txBody>
          <a:bodyPr wrap="none" rtlCol="0">
            <a:spAutoFit/>
          </a:bodyPr>
          <a:lstStyle/>
          <a:p>
            <a:r>
              <a:rPr kumimoji="1" lang="en-US" altLang="zh-CN" dirty="0"/>
              <a:t>3.</a:t>
            </a:r>
            <a:r>
              <a:rPr kumimoji="1" lang="zh-CN" altLang="en-US" dirty="0"/>
              <a:t> 整除定理</a:t>
            </a:r>
          </a:p>
        </p:txBody>
      </p:sp>
      <p:grpSp>
        <p:nvGrpSpPr>
          <p:cNvPr id="13" name="Group 12">
            <a:extLst>
              <a:ext uri="{FF2B5EF4-FFF2-40B4-BE49-F238E27FC236}">
                <a16:creationId xmlns:a16="http://schemas.microsoft.com/office/drawing/2014/main" id="{3CAD2754-8FBC-E08D-4824-C12217656F59}"/>
              </a:ext>
            </a:extLst>
          </p:cNvPr>
          <p:cNvGrpSpPr/>
          <p:nvPr/>
        </p:nvGrpSpPr>
        <p:grpSpPr>
          <a:xfrm>
            <a:off x="6282407" y="245969"/>
            <a:ext cx="2861593" cy="1883738"/>
            <a:chOff x="628652" y="2280213"/>
            <a:chExt cx="6593951" cy="1883738"/>
          </a:xfrm>
        </p:grpSpPr>
        <p:sp>
          <p:nvSpPr>
            <p:cNvPr id="14" name="Rounded Rectangle 13">
              <a:extLst>
                <a:ext uri="{FF2B5EF4-FFF2-40B4-BE49-F238E27FC236}">
                  <a16:creationId xmlns:a16="http://schemas.microsoft.com/office/drawing/2014/main" id="{B17EEDE0-71DE-7CF4-ACA3-5776B1B16042}"/>
                </a:ext>
              </a:extLst>
            </p:cNvPr>
            <p:cNvSpPr/>
            <p:nvPr/>
          </p:nvSpPr>
          <p:spPr>
            <a:xfrm>
              <a:off x="628652" y="2592729"/>
              <a:ext cx="5543020" cy="1241706"/>
            </a:xfrm>
            <a:prstGeom prst="roundRect">
              <a:avLst/>
            </a:prstGeom>
            <a:solidFill>
              <a:schemeClr val="accent1">
                <a:alpha val="22261"/>
              </a:schemeClr>
            </a:solidFill>
            <a:ln>
              <a:solidFill>
                <a:schemeClr val="accent1">
                  <a:shade val="50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Rectangle 14">
              <a:extLst>
                <a:ext uri="{FF2B5EF4-FFF2-40B4-BE49-F238E27FC236}">
                  <a16:creationId xmlns:a16="http://schemas.microsoft.com/office/drawing/2014/main" id="{83FB20B9-7208-0C0B-96F7-BA6FA29A787A}"/>
                </a:ext>
              </a:extLst>
            </p:cNvPr>
            <p:cNvSpPr/>
            <p:nvPr/>
          </p:nvSpPr>
          <p:spPr>
            <a:xfrm>
              <a:off x="868101" y="2280213"/>
              <a:ext cx="2407528" cy="312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Word</a:t>
              </a:r>
              <a:endParaRPr kumimoji="1" lang="zh-CN" altLang="en-US" dirty="0"/>
            </a:p>
          </p:txBody>
        </p:sp>
        <p:sp>
          <p:nvSpPr>
            <p:cNvPr id="16" name="TextBox 15">
              <a:extLst>
                <a:ext uri="{FF2B5EF4-FFF2-40B4-BE49-F238E27FC236}">
                  <a16:creationId xmlns:a16="http://schemas.microsoft.com/office/drawing/2014/main" id="{52F2CDEB-49A2-7157-99C8-B59D118409D5}"/>
                </a:ext>
              </a:extLst>
            </p:cNvPr>
            <p:cNvSpPr txBox="1"/>
            <p:nvPr/>
          </p:nvSpPr>
          <p:spPr>
            <a:xfrm>
              <a:off x="844951" y="2686623"/>
              <a:ext cx="6377652" cy="1477328"/>
            </a:xfrm>
            <a:prstGeom prst="rect">
              <a:avLst/>
            </a:prstGeom>
            <a:noFill/>
          </p:spPr>
          <p:txBody>
            <a:bodyPr wrap="square">
              <a:spAutoFit/>
            </a:bodyPr>
            <a:lstStyle/>
            <a:p>
              <a:r>
                <a:rPr kumimoji="1" lang="en-US" altLang="zh-CN" dirty="0"/>
                <a:t>integer</a:t>
              </a:r>
              <a:r>
                <a:rPr kumimoji="1" lang="zh-CN" altLang="en-US" dirty="0"/>
                <a:t> 整数</a:t>
              </a:r>
              <a:endParaRPr kumimoji="1" lang="en-US" altLang="zh-CN" dirty="0"/>
            </a:p>
            <a:p>
              <a:r>
                <a:rPr kumimoji="1" lang="zh-CN" altLang="en-US" dirty="0"/>
                <a:t>商 </a:t>
              </a:r>
              <a:r>
                <a:rPr kumimoji="1" lang="en-US" altLang="zh-CN" dirty="0"/>
                <a:t> quotient</a:t>
              </a:r>
            </a:p>
            <a:p>
              <a:r>
                <a:rPr kumimoji="1" lang="zh-CN" altLang="en-US" dirty="0"/>
                <a:t>余数 </a:t>
              </a:r>
              <a:r>
                <a:rPr kumimoji="1" lang="en-US" altLang="zh-CN" dirty="0"/>
                <a:t> remainder</a:t>
              </a:r>
            </a:p>
            <a:p>
              <a:endParaRPr kumimoji="1" lang="en-US" altLang="zh-CN" dirty="0"/>
            </a:p>
            <a:p>
              <a:endParaRPr kumimoji="1" lang="en-US" altLang="zh-CN" dirty="0"/>
            </a:p>
          </p:txBody>
        </p:sp>
      </p:grpSp>
      <p:pic>
        <p:nvPicPr>
          <p:cNvPr id="5" name="Picture 4">
            <a:extLst>
              <a:ext uri="{FF2B5EF4-FFF2-40B4-BE49-F238E27FC236}">
                <a16:creationId xmlns:a16="http://schemas.microsoft.com/office/drawing/2014/main" id="{6E193B6D-E458-25C9-058A-15C9AC78670C}"/>
              </a:ext>
            </a:extLst>
          </p:cNvPr>
          <p:cNvPicPr>
            <a:picLocks noChangeAspect="1"/>
          </p:cNvPicPr>
          <p:nvPr/>
        </p:nvPicPr>
        <p:blipFill>
          <a:blip r:embed="rId2"/>
          <a:stretch>
            <a:fillRect/>
          </a:stretch>
        </p:blipFill>
        <p:spPr>
          <a:xfrm>
            <a:off x="902137" y="1796302"/>
            <a:ext cx="6858000" cy="1104900"/>
          </a:xfrm>
          <a:prstGeom prst="rect">
            <a:avLst/>
          </a:prstGeom>
        </p:spPr>
      </p:pic>
      <p:sp>
        <p:nvSpPr>
          <p:cNvPr id="11" name="Cloud Callout 10">
            <a:extLst>
              <a:ext uri="{FF2B5EF4-FFF2-40B4-BE49-F238E27FC236}">
                <a16:creationId xmlns:a16="http://schemas.microsoft.com/office/drawing/2014/main" id="{4089014F-E9B3-2252-2CAD-5CFA1D0D7C9A}"/>
              </a:ext>
            </a:extLst>
          </p:cNvPr>
          <p:cNvSpPr/>
          <p:nvPr/>
        </p:nvSpPr>
        <p:spPr>
          <a:xfrm>
            <a:off x="4025039" y="1175737"/>
            <a:ext cx="1708786" cy="624454"/>
          </a:xfrm>
          <a:prstGeom prst="cloudCallout">
            <a:avLst>
              <a:gd name="adj1" fmla="val -69047"/>
              <a:gd name="adj2" fmla="val 44021"/>
            </a:avLst>
          </a:prstGeom>
          <a:noFill/>
          <a:ln>
            <a:solidFill>
              <a:schemeClr val="tx1">
                <a:alpha val="4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zh-CN" altLang="en-US" sz="1050" dirty="0">
                <a:solidFill>
                  <a:schemeClr val="bg1">
                    <a:lumMod val="65000"/>
                  </a:schemeClr>
                </a:solidFill>
                <a:latin typeface="Times New Roman" panose="02020603050405020304" pitchFamily="18" charset="0"/>
                <a:cs typeface="Times New Roman" panose="02020603050405020304" pitchFamily="18" charset="0"/>
              </a:rPr>
              <a:t>这个很像我们小学学的东西</a:t>
            </a:r>
          </a:p>
        </p:txBody>
      </p:sp>
      <p:sp>
        <p:nvSpPr>
          <p:cNvPr id="17" name="Cloud Callout 16">
            <a:extLst>
              <a:ext uri="{FF2B5EF4-FFF2-40B4-BE49-F238E27FC236}">
                <a16:creationId xmlns:a16="http://schemas.microsoft.com/office/drawing/2014/main" id="{D554A5CB-519F-F82F-04A2-CF6B2F141E6F}"/>
              </a:ext>
            </a:extLst>
          </p:cNvPr>
          <p:cNvSpPr/>
          <p:nvPr/>
        </p:nvSpPr>
        <p:spPr>
          <a:xfrm>
            <a:off x="2975497" y="2901202"/>
            <a:ext cx="1355464" cy="624454"/>
          </a:xfrm>
          <a:prstGeom prst="cloudCallout">
            <a:avLst>
              <a:gd name="adj1" fmla="val -13491"/>
              <a:gd name="adj2" fmla="val -73125"/>
            </a:avLst>
          </a:prstGeom>
          <a:noFill/>
          <a:ln>
            <a:solidFill>
              <a:schemeClr val="tx1">
                <a:alpha val="4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zh-CN" altLang="en-US" sz="1050" dirty="0">
                <a:solidFill>
                  <a:schemeClr val="bg1">
                    <a:lumMod val="65000"/>
                  </a:schemeClr>
                </a:solidFill>
                <a:latin typeface="Times New Roman" panose="02020603050405020304" pitchFamily="18" charset="0"/>
                <a:cs typeface="Times New Roman" panose="02020603050405020304" pitchFamily="18" charset="0"/>
              </a:rPr>
              <a:t>商 </a:t>
            </a:r>
            <a:r>
              <a:rPr kumimoji="1" lang="en-US" altLang="zh-CN" sz="1050" dirty="0">
                <a:solidFill>
                  <a:schemeClr val="bg1">
                    <a:lumMod val="65000"/>
                  </a:schemeClr>
                </a:solidFill>
                <a:latin typeface="Times New Roman" panose="02020603050405020304" pitchFamily="18" charset="0"/>
                <a:cs typeface="Times New Roman" panose="02020603050405020304" pitchFamily="18" charset="0"/>
              </a:rPr>
              <a:t>-</a:t>
            </a:r>
            <a:r>
              <a:rPr kumimoji="1" lang="zh-CN" altLang="en-US" sz="1050" dirty="0">
                <a:solidFill>
                  <a:schemeClr val="bg1">
                    <a:lumMod val="65000"/>
                  </a:schemeClr>
                </a:solidFill>
                <a:latin typeface="Times New Roman" panose="02020603050405020304" pitchFamily="18" charset="0"/>
                <a:cs typeface="Times New Roman" panose="02020603050405020304" pitchFamily="18" charset="0"/>
              </a:rPr>
              <a:t> </a:t>
            </a:r>
            <a:r>
              <a:rPr kumimoji="1" lang="en-US" altLang="zh-CN" sz="1050" dirty="0">
                <a:solidFill>
                  <a:schemeClr val="bg1">
                    <a:lumMod val="65000"/>
                  </a:schemeClr>
                </a:solidFill>
                <a:latin typeface="Times New Roman" panose="02020603050405020304" pitchFamily="18" charset="0"/>
                <a:cs typeface="Times New Roman" panose="02020603050405020304" pitchFamily="18" charset="0"/>
              </a:rPr>
              <a:t>quotient</a:t>
            </a:r>
          </a:p>
        </p:txBody>
      </p:sp>
      <p:sp>
        <p:nvSpPr>
          <p:cNvPr id="18" name="Cloud Callout 17">
            <a:extLst>
              <a:ext uri="{FF2B5EF4-FFF2-40B4-BE49-F238E27FC236}">
                <a16:creationId xmlns:a16="http://schemas.microsoft.com/office/drawing/2014/main" id="{4D11A340-730C-40C6-9CE6-3F42D4B9E496}"/>
              </a:ext>
            </a:extLst>
          </p:cNvPr>
          <p:cNvSpPr/>
          <p:nvPr/>
        </p:nvSpPr>
        <p:spPr>
          <a:xfrm>
            <a:off x="4572000" y="2913679"/>
            <a:ext cx="1355464" cy="624454"/>
          </a:xfrm>
          <a:prstGeom prst="cloudCallout">
            <a:avLst>
              <a:gd name="adj1" fmla="val -13491"/>
              <a:gd name="adj2" fmla="val -73125"/>
            </a:avLst>
          </a:prstGeom>
          <a:ln/>
        </p:spPr>
        <p:style>
          <a:lnRef idx="2">
            <a:schemeClr val="dk1"/>
          </a:lnRef>
          <a:fillRef idx="1">
            <a:schemeClr val="lt1"/>
          </a:fillRef>
          <a:effectRef idx="0">
            <a:schemeClr val="dk1"/>
          </a:effectRef>
          <a:fontRef idx="minor">
            <a:schemeClr val="dk1"/>
          </a:fontRef>
        </p:style>
        <p:txBody>
          <a:bodyPr rtlCol="0" anchor="t"/>
          <a:lstStyle/>
          <a:p>
            <a:r>
              <a:rPr kumimoji="1" lang="zh-CN" altLang="en-US" sz="1050" dirty="0">
                <a:solidFill>
                  <a:schemeClr val="bg1">
                    <a:lumMod val="65000"/>
                  </a:schemeClr>
                </a:solidFill>
                <a:latin typeface="Times New Roman" panose="02020603050405020304" pitchFamily="18" charset="0"/>
                <a:cs typeface="Times New Roman" panose="02020603050405020304" pitchFamily="18" charset="0"/>
              </a:rPr>
              <a:t>余数 </a:t>
            </a:r>
            <a:r>
              <a:rPr kumimoji="1" lang="en-US" altLang="zh-CN" sz="1050" dirty="0">
                <a:solidFill>
                  <a:schemeClr val="bg1">
                    <a:lumMod val="65000"/>
                  </a:schemeClr>
                </a:solidFill>
                <a:latin typeface="Times New Roman" panose="02020603050405020304" pitchFamily="18" charset="0"/>
                <a:cs typeface="Times New Roman" panose="02020603050405020304" pitchFamily="18" charset="0"/>
              </a:rPr>
              <a:t>-</a:t>
            </a:r>
            <a:r>
              <a:rPr kumimoji="1" lang="zh-CN" altLang="en-US" sz="1050" dirty="0">
                <a:solidFill>
                  <a:schemeClr val="bg1">
                    <a:lumMod val="65000"/>
                  </a:schemeClr>
                </a:solidFill>
                <a:latin typeface="Times New Roman" panose="02020603050405020304" pitchFamily="18" charset="0"/>
                <a:cs typeface="Times New Roman" panose="02020603050405020304" pitchFamily="18" charset="0"/>
              </a:rPr>
              <a:t> </a:t>
            </a:r>
            <a:r>
              <a:rPr kumimoji="1" lang="en-US" altLang="zh-CN" sz="1050" dirty="0">
                <a:solidFill>
                  <a:schemeClr val="bg1">
                    <a:lumMod val="65000"/>
                  </a:schemeClr>
                </a:solidFill>
                <a:latin typeface="Times New Roman" panose="02020603050405020304" pitchFamily="18" charset="0"/>
                <a:cs typeface="Times New Roman" panose="02020603050405020304" pitchFamily="18" charset="0"/>
              </a:rPr>
              <a:t>remainder</a:t>
            </a:r>
          </a:p>
        </p:txBody>
      </p:sp>
    </p:spTree>
    <p:extLst>
      <p:ext uri="{BB962C8B-B14F-4D97-AF65-F5344CB8AC3E}">
        <p14:creationId xmlns:p14="http://schemas.microsoft.com/office/powerpoint/2010/main" val="422713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animBg="1"/>
      <p:bldP spid="1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4F1A8D-9515-3FA7-6576-8760FF287E92}"/>
              </a:ext>
            </a:extLst>
          </p:cNvPr>
          <p:cNvSpPr>
            <a:spLocks noGrp="1"/>
          </p:cNvSpPr>
          <p:nvPr>
            <p:ph type="sldNum" sz="quarter" idx="12"/>
          </p:nvPr>
        </p:nvSpPr>
        <p:spPr/>
        <p:txBody>
          <a:bodyPr/>
          <a:lstStyle/>
          <a:p>
            <a:fld id="{7A304655-5D53-B746-8252-3F5A598C52D3}" type="slidenum">
              <a:rPr lang="en-CN" smtClean="0"/>
              <a:pPr/>
              <a:t>70</a:t>
            </a:fld>
            <a:endParaRPr lang="en-CN"/>
          </a:p>
        </p:txBody>
      </p:sp>
      <p:sp>
        <p:nvSpPr>
          <p:cNvPr id="3" name="Title 2">
            <a:extLst>
              <a:ext uri="{FF2B5EF4-FFF2-40B4-BE49-F238E27FC236}">
                <a16:creationId xmlns:a16="http://schemas.microsoft.com/office/drawing/2014/main" id="{173BC786-D0C5-955A-A217-A5F3F4EFEB52}"/>
              </a:ext>
            </a:extLst>
          </p:cNvPr>
          <p:cNvSpPr>
            <a:spLocks noGrp="1"/>
          </p:cNvSpPr>
          <p:nvPr>
            <p:ph type="title"/>
          </p:nvPr>
        </p:nvSpPr>
        <p:spPr/>
        <p:txBody>
          <a:bodyPr/>
          <a:lstStyle/>
          <a:p>
            <a:r>
              <a:rPr kumimoji="1" lang="en-US" altLang="zh-CN" dirty="0"/>
              <a:t>Euler</a:t>
            </a:r>
            <a:r>
              <a:rPr kumimoji="1" lang="zh-CN" altLang="en-US" dirty="0"/>
              <a:t>的一个观察</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7EA90E90-72EB-68B4-EBA3-C6BB9C011D60}"/>
                  </a:ext>
                </a:extLst>
              </p:cNvPr>
              <p:cNvSpPr txBox="1"/>
              <p:nvPr/>
            </p:nvSpPr>
            <p:spPr>
              <a:xfrm>
                <a:off x="628650" y="1125119"/>
                <a:ext cx="1782989" cy="369332"/>
              </a:xfrm>
              <a:prstGeom prst="rect">
                <a:avLst/>
              </a:prstGeom>
              <a:noFill/>
            </p:spPr>
            <p:txBody>
              <a:bodyPr wrap="none" rtlCol="0">
                <a:spAutoFit/>
              </a:bodyPr>
              <a:lstStyle/>
              <a:p>
                <a:r>
                  <a:rPr kumimoji="1" lang="en-US" altLang="zh-CN" dirty="0"/>
                  <a:t>3.</a:t>
                </a:r>
                <a:r>
                  <a:rPr kumimoji="1" lang="zh-CN" altLang="en-US" dirty="0"/>
                  <a:t> 计算</a:t>
                </a:r>
                <a14:m>
                  <m:oMath xmlns:m="http://schemas.openxmlformats.org/officeDocument/2006/math">
                    <m:r>
                      <a:rPr kumimoji="1" lang="en-US" altLang="zh-CN" b="0" i="1" smtClean="0">
                        <a:latin typeface="Cambria Math" panose="02040503050406030204" pitchFamily="18" charset="0"/>
                      </a:rPr>
                      <m:t>𝜙</m:t>
                    </m:r>
                  </m:oMath>
                </a14:m>
                <a:r>
                  <a:rPr kumimoji="1" lang="zh-CN" altLang="en-US" dirty="0"/>
                  <a:t> </a:t>
                </a:r>
                <a:r>
                  <a:rPr kumimoji="1" lang="en-US" altLang="zh-CN" dirty="0"/>
                  <a:t>–</a:t>
                </a:r>
                <a:r>
                  <a:rPr kumimoji="1" lang="zh-CN" altLang="en-US" dirty="0"/>
                  <a:t> 观察</a:t>
                </a:r>
              </a:p>
            </p:txBody>
          </p:sp>
        </mc:Choice>
        <mc:Fallback>
          <p:sp>
            <p:nvSpPr>
              <p:cNvPr id="5" name="TextBox 4">
                <a:extLst>
                  <a:ext uri="{FF2B5EF4-FFF2-40B4-BE49-F238E27FC236}">
                    <a16:creationId xmlns:a16="http://schemas.microsoft.com/office/drawing/2014/main" id="{7EA90E90-72EB-68B4-EBA3-C6BB9C011D60}"/>
                  </a:ext>
                </a:extLst>
              </p:cNvPr>
              <p:cNvSpPr txBox="1">
                <a:spLocks noRot="1" noChangeAspect="1" noMove="1" noResize="1" noEditPoints="1" noAdjustHandles="1" noChangeArrowheads="1" noChangeShapeType="1" noTextEdit="1"/>
              </p:cNvSpPr>
              <p:nvPr/>
            </p:nvSpPr>
            <p:spPr>
              <a:xfrm>
                <a:off x="628650" y="1125119"/>
                <a:ext cx="1782989" cy="369332"/>
              </a:xfrm>
              <a:prstGeom prst="rect">
                <a:avLst/>
              </a:prstGeom>
              <a:blipFill>
                <a:blip r:embed="rId2"/>
                <a:stretch>
                  <a:fillRect l="-2817" t="-10000" r="-1408" b="-26667"/>
                </a:stretch>
              </a:blipFill>
            </p:spPr>
            <p:txBody>
              <a:bodyPr/>
              <a:lstStyle/>
              <a:p>
                <a:r>
                  <a:rPr lang="zh-CN" altLang="en-US">
                    <a:noFill/>
                  </a:rPr>
                  <a:t> </a:t>
                </a:r>
              </a:p>
            </p:txBody>
          </p:sp>
        </mc:Fallback>
      </mc:AlternateContent>
      <p:pic>
        <p:nvPicPr>
          <p:cNvPr id="4" name="Picture 3">
            <a:extLst>
              <a:ext uri="{FF2B5EF4-FFF2-40B4-BE49-F238E27FC236}">
                <a16:creationId xmlns:a16="http://schemas.microsoft.com/office/drawing/2014/main" id="{1F7D8F24-E7A4-C100-396F-43867036F707}"/>
              </a:ext>
            </a:extLst>
          </p:cNvPr>
          <p:cNvPicPr>
            <a:picLocks noChangeAspect="1"/>
          </p:cNvPicPr>
          <p:nvPr/>
        </p:nvPicPr>
        <p:blipFill rotWithShape="1">
          <a:blip r:embed="rId3"/>
          <a:srcRect r="34533"/>
          <a:stretch/>
        </p:blipFill>
        <p:spPr>
          <a:xfrm>
            <a:off x="855634" y="1616453"/>
            <a:ext cx="2885093" cy="1054100"/>
          </a:xfrm>
          <a:prstGeom prst="rect">
            <a:avLst/>
          </a:prstGeom>
        </p:spPr>
      </p:pic>
      <p:pic>
        <p:nvPicPr>
          <p:cNvPr id="6" name="Picture 5">
            <a:extLst>
              <a:ext uri="{FF2B5EF4-FFF2-40B4-BE49-F238E27FC236}">
                <a16:creationId xmlns:a16="http://schemas.microsoft.com/office/drawing/2014/main" id="{E22219C9-8404-2BC4-1DE8-886EAD6CA636}"/>
              </a:ext>
            </a:extLst>
          </p:cNvPr>
          <p:cNvPicPr>
            <a:picLocks noChangeAspect="1"/>
          </p:cNvPicPr>
          <p:nvPr/>
        </p:nvPicPr>
        <p:blipFill>
          <a:blip r:embed="rId4"/>
          <a:stretch>
            <a:fillRect/>
          </a:stretch>
        </p:blipFill>
        <p:spPr>
          <a:xfrm>
            <a:off x="3841750" y="1915828"/>
            <a:ext cx="1460500" cy="355600"/>
          </a:xfrm>
          <a:prstGeom prst="rect">
            <a:avLst/>
          </a:prstGeom>
        </p:spPr>
      </p:pic>
      <p:sp>
        <p:nvSpPr>
          <p:cNvPr id="7" name="TextBox 6">
            <a:extLst>
              <a:ext uri="{FF2B5EF4-FFF2-40B4-BE49-F238E27FC236}">
                <a16:creationId xmlns:a16="http://schemas.microsoft.com/office/drawing/2014/main" id="{1B1675EB-F1F7-16E9-16BE-16D7575676E3}"/>
              </a:ext>
            </a:extLst>
          </p:cNvPr>
          <p:cNvSpPr txBox="1"/>
          <p:nvPr/>
        </p:nvSpPr>
        <p:spPr>
          <a:xfrm>
            <a:off x="947651" y="2859578"/>
            <a:ext cx="1864613" cy="369332"/>
          </a:xfrm>
          <a:prstGeom prst="rect">
            <a:avLst/>
          </a:prstGeom>
          <a:noFill/>
        </p:spPr>
        <p:txBody>
          <a:bodyPr wrap="none" rtlCol="0">
            <a:spAutoFit/>
          </a:bodyPr>
          <a:lstStyle/>
          <a:p>
            <a:r>
              <a:rPr kumimoji="1" lang="zh-CN" altLang="en-US" dirty="0"/>
              <a:t>注意互质的条件</a:t>
            </a:r>
            <a:r>
              <a:rPr kumimoji="1" lang="en-US" altLang="zh-CN" dirty="0"/>
              <a:t>:</a:t>
            </a:r>
            <a:endParaRPr kumimoji="1" lang="zh-CN" altLang="en-US" dirty="0"/>
          </a:p>
        </p:txBody>
      </p:sp>
      <p:pic>
        <p:nvPicPr>
          <p:cNvPr id="8" name="Picture 7">
            <a:extLst>
              <a:ext uri="{FF2B5EF4-FFF2-40B4-BE49-F238E27FC236}">
                <a16:creationId xmlns:a16="http://schemas.microsoft.com/office/drawing/2014/main" id="{6E2950A6-328F-F753-106C-228D4F87AAD3}"/>
              </a:ext>
            </a:extLst>
          </p:cNvPr>
          <p:cNvPicPr>
            <a:picLocks noChangeAspect="1"/>
          </p:cNvPicPr>
          <p:nvPr/>
        </p:nvPicPr>
        <p:blipFill>
          <a:blip r:embed="rId5"/>
          <a:stretch>
            <a:fillRect/>
          </a:stretch>
        </p:blipFill>
        <p:spPr>
          <a:xfrm>
            <a:off x="3177194" y="2937043"/>
            <a:ext cx="2324100" cy="622300"/>
          </a:xfrm>
          <a:prstGeom prst="rect">
            <a:avLst/>
          </a:prstGeom>
        </p:spPr>
      </p:pic>
      <p:sp>
        <p:nvSpPr>
          <p:cNvPr id="9" name="TextBox 8">
            <a:extLst>
              <a:ext uri="{FF2B5EF4-FFF2-40B4-BE49-F238E27FC236}">
                <a16:creationId xmlns:a16="http://schemas.microsoft.com/office/drawing/2014/main" id="{7DB88C43-F456-15D0-DE70-6F90FFBAC3A8}"/>
              </a:ext>
            </a:extLst>
          </p:cNvPr>
          <p:cNvSpPr txBox="1"/>
          <p:nvPr/>
        </p:nvSpPr>
        <p:spPr>
          <a:xfrm>
            <a:off x="855634" y="3559343"/>
            <a:ext cx="2390398" cy="369332"/>
          </a:xfrm>
          <a:prstGeom prst="rect">
            <a:avLst/>
          </a:prstGeom>
          <a:noFill/>
        </p:spPr>
        <p:txBody>
          <a:bodyPr wrap="none" rtlCol="0">
            <a:spAutoFit/>
          </a:bodyPr>
          <a:lstStyle/>
          <a:p>
            <a:r>
              <a:rPr kumimoji="1" lang="zh-CN" altLang="en-US" dirty="0"/>
              <a:t>那么不互质的情况呢</a:t>
            </a:r>
            <a:r>
              <a:rPr kumimoji="1" lang="en-US" altLang="zh-CN" dirty="0"/>
              <a:t>?</a:t>
            </a:r>
            <a:endParaRPr kumimoji="1" lang="zh-CN" altLang="en-US" dirty="0"/>
          </a:p>
        </p:txBody>
      </p:sp>
      <p:pic>
        <p:nvPicPr>
          <p:cNvPr id="10" name="Picture 9">
            <a:extLst>
              <a:ext uri="{FF2B5EF4-FFF2-40B4-BE49-F238E27FC236}">
                <a16:creationId xmlns:a16="http://schemas.microsoft.com/office/drawing/2014/main" id="{A600BCE0-E51C-1106-6E82-CCA5C361CF94}"/>
              </a:ext>
            </a:extLst>
          </p:cNvPr>
          <p:cNvPicPr>
            <a:picLocks noChangeAspect="1"/>
          </p:cNvPicPr>
          <p:nvPr/>
        </p:nvPicPr>
        <p:blipFill>
          <a:blip r:embed="rId6"/>
          <a:stretch>
            <a:fillRect/>
          </a:stretch>
        </p:blipFill>
        <p:spPr>
          <a:xfrm>
            <a:off x="1186270" y="3928675"/>
            <a:ext cx="4711700" cy="838200"/>
          </a:xfrm>
          <a:prstGeom prst="rect">
            <a:avLst/>
          </a:prstGeom>
        </p:spPr>
      </p:pic>
      <p:pic>
        <p:nvPicPr>
          <p:cNvPr id="12" name="Picture 11">
            <a:extLst>
              <a:ext uri="{FF2B5EF4-FFF2-40B4-BE49-F238E27FC236}">
                <a16:creationId xmlns:a16="http://schemas.microsoft.com/office/drawing/2014/main" id="{BE981F27-F831-AB08-37E3-A9004A7EAD10}"/>
              </a:ext>
            </a:extLst>
          </p:cNvPr>
          <p:cNvPicPr>
            <a:picLocks noChangeAspect="1"/>
          </p:cNvPicPr>
          <p:nvPr/>
        </p:nvPicPr>
        <p:blipFill>
          <a:blip r:embed="rId7"/>
          <a:stretch>
            <a:fillRect/>
          </a:stretch>
        </p:blipFill>
        <p:spPr>
          <a:xfrm>
            <a:off x="1409700" y="4719029"/>
            <a:ext cx="4864100" cy="406400"/>
          </a:xfrm>
          <a:prstGeom prst="rect">
            <a:avLst/>
          </a:prstGeom>
        </p:spPr>
      </p:pic>
      <p:pic>
        <p:nvPicPr>
          <p:cNvPr id="16" name="Picture 15">
            <a:extLst>
              <a:ext uri="{FF2B5EF4-FFF2-40B4-BE49-F238E27FC236}">
                <a16:creationId xmlns:a16="http://schemas.microsoft.com/office/drawing/2014/main" id="{364F482A-81CF-3B30-1BFF-C243B3255E14}"/>
              </a:ext>
            </a:extLst>
          </p:cNvPr>
          <p:cNvPicPr>
            <a:picLocks noChangeAspect="1"/>
          </p:cNvPicPr>
          <p:nvPr/>
        </p:nvPicPr>
        <p:blipFill>
          <a:blip r:embed="rId8"/>
          <a:stretch>
            <a:fillRect/>
          </a:stretch>
        </p:blipFill>
        <p:spPr>
          <a:xfrm>
            <a:off x="1186270" y="5455862"/>
            <a:ext cx="2933700" cy="279400"/>
          </a:xfrm>
          <a:prstGeom prst="rect">
            <a:avLst/>
          </a:prstGeom>
        </p:spPr>
      </p:pic>
      <p:sp>
        <p:nvSpPr>
          <p:cNvPr id="17" name="TextBox 16">
            <a:extLst>
              <a:ext uri="{FF2B5EF4-FFF2-40B4-BE49-F238E27FC236}">
                <a16:creationId xmlns:a16="http://schemas.microsoft.com/office/drawing/2014/main" id="{BAD664A9-9DCF-C02B-E1DC-A3D0D03EA2F6}"/>
              </a:ext>
            </a:extLst>
          </p:cNvPr>
          <p:cNvSpPr txBox="1"/>
          <p:nvPr/>
        </p:nvSpPr>
        <p:spPr>
          <a:xfrm>
            <a:off x="976406" y="5118523"/>
            <a:ext cx="1005403" cy="369332"/>
          </a:xfrm>
          <a:prstGeom prst="rect">
            <a:avLst/>
          </a:prstGeom>
          <a:noFill/>
        </p:spPr>
        <p:txBody>
          <a:bodyPr wrap="none" rtlCol="0">
            <a:spAutoFit/>
          </a:bodyPr>
          <a:lstStyle/>
          <a:p>
            <a:r>
              <a:rPr kumimoji="1" lang="zh-CN" altLang="en-US" dirty="0"/>
              <a:t>为什么</a:t>
            </a:r>
            <a:r>
              <a:rPr kumimoji="1" lang="en-US" altLang="zh-CN" dirty="0"/>
              <a:t>?</a:t>
            </a:r>
            <a:endParaRPr kumimoji="1" lang="zh-CN" altLang="en-US" dirty="0"/>
          </a:p>
        </p:txBody>
      </p:sp>
      <p:pic>
        <p:nvPicPr>
          <p:cNvPr id="18" name="Picture 17">
            <a:extLst>
              <a:ext uri="{FF2B5EF4-FFF2-40B4-BE49-F238E27FC236}">
                <a16:creationId xmlns:a16="http://schemas.microsoft.com/office/drawing/2014/main" id="{4AA93AF3-66F5-A08B-4701-4B45FDB7FCC1}"/>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4039960" y="5468562"/>
            <a:ext cx="5245100" cy="266700"/>
          </a:xfrm>
          <a:prstGeom prst="rect">
            <a:avLst/>
          </a:prstGeom>
        </p:spPr>
      </p:pic>
      <p:pic>
        <p:nvPicPr>
          <p:cNvPr id="19" name="Picture 18">
            <a:extLst>
              <a:ext uri="{FF2B5EF4-FFF2-40B4-BE49-F238E27FC236}">
                <a16:creationId xmlns:a16="http://schemas.microsoft.com/office/drawing/2014/main" id="{637BCBE2-AB3A-35B0-7F45-FA93F6CCD713}"/>
              </a:ext>
            </a:extLst>
          </p:cNvPr>
          <p:cNvPicPr>
            <a:picLocks noChangeAspect="1"/>
          </p:cNvPicPr>
          <p:nvPr/>
        </p:nvPicPr>
        <p:blipFill>
          <a:blip r:embed="rId10"/>
          <a:stretch>
            <a:fillRect/>
          </a:stretch>
        </p:blipFill>
        <p:spPr>
          <a:xfrm>
            <a:off x="1480159" y="5818288"/>
            <a:ext cx="1003300" cy="241300"/>
          </a:xfrm>
          <a:prstGeom prst="rect">
            <a:avLst/>
          </a:prstGeom>
        </p:spPr>
      </p:pic>
      <p:pic>
        <p:nvPicPr>
          <p:cNvPr id="20" name="Picture 19">
            <a:extLst>
              <a:ext uri="{FF2B5EF4-FFF2-40B4-BE49-F238E27FC236}">
                <a16:creationId xmlns:a16="http://schemas.microsoft.com/office/drawing/2014/main" id="{B7ADC2C2-31DC-74A3-12E1-CA8E82404B74}"/>
              </a:ext>
            </a:extLst>
          </p:cNvPr>
          <p:cNvPicPr>
            <a:picLocks noChangeAspect="1"/>
          </p:cNvPicPr>
          <p:nvPr/>
        </p:nvPicPr>
        <p:blipFill>
          <a:blip r:embed="rId11"/>
          <a:stretch>
            <a:fillRect/>
          </a:stretch>
        </p:blipFill>
        <p:spPr>
          <a:xfrm>
            <a:off x="2483459" y="5814183"/>
            <a:ext cx="4660900" cy="203200"/>
          </a:xfrm>
          <a:prstGeom prst="rect">
            <a:avLst/>
          </a:prstGeom>
        </p:spPr>
      </p:pic>
      <p:pic>
        <p:nvPicPr>
          <p:cNvPr id="23" name="Picture 22">
            <a:extLst>
              <a:ext uri="{FF2B5EF4-FFF2-40B4-BE49-F238E27FC236}">
                <a16:creationId xmlns:a16="http://schemas.microsoft.com/office/drawing/2014/main" id="{DE0C878B-BD9B-0E86-522F-64A27E6CAE89}"/>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2959100" y="5938938"/>
            <a:ext cx="3314700" cy="444500"/>
          </a:xfrm>
          <a:prstGeom prst="rect">
            <a:avLst/>
          </a:prstGeom>
        </p:spPr>
      </p:pic>
    </p:spTree>
    <p:extLst>
      <p:ext uri="{BB962C8B-B14F-4D97-AF65-F5344CB8AC3E}">
        <p14:creationId xmlns:p14="http://schemas.microsoft.com/office/powerpoint/2010/main" val="158904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4F1A8D-9515-3FA7-6576-8760FF287E92}"/>
              </a:ext>
            </a:extLst>
          </p:cNvPr>
          <p:cNvSpPr>
            <a:spLocks noGrp="1"/>
          </p:cNvSpPr>
          <p:nvPr>
            <p:ph type="sldNum" sz="quarter" idx="12"/>
          </p:nvPr>
        </p:nvSpPr>
        <p:spPr/>
        <p:txBody>
          <a:bodyPr/>
          <a:lstStyle/>
          <a:p>
            <a:fld id="{7A304655-5D53-B746-8252-3F5A598C52D3}" type="slidenum">
              <a:rPr lang="en-CN" smtClean="0"/>
              <a:pPr/>
              <a:t>71</a:t>
            </a:fld>
            <a:endParaRPr lang="en-CN"/>
          </a:p>
        </p:txBody>
      </p:sp>
      <p:sp>
        <p:nvSpPr>
          <p:cNvPr id="3" name="Title 2">
            <a:extLst>
              <a:ext uri="{FF2B5EF4-FFF2-40B4-BE49-F238E27FC236}">
                <a16:creationId xmlns:a16="http://schemas.microsoft.com/office/drawing/2014/main" id="{173BC786-D0C5-955A-A217-A5F3F4EFEB52}"/>
              </a:ext>
            </a:extLst>
          </p:cNvPr>
          <p:cNvSpPr>
            <a:spLocks noGrp="1"/>
          </p:cNvSpPr>
          <p:nvPr>
            <p:ph type="title"/>
          </p:nvPr>
        </p:nvSpPr>
        <p:spPr/>
        <p:txBody>
          <a:bodyPr/>
          <a:lstStyle/>
          <a:p>
            <a:r>
              <a:rPr kumimoji="1" lang="en-US" altLang="zh-CN" dirty="0"/>
              <a:t>Euler</a:t>
            </a:r>
            <a:r>
              <a:rPr kumimoji="1" lang="zh-CN" altLang="en-US" dirty="0"/>
              <a:t>的一个观察</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7EA90E90-72EB-68B4-EBA3-C6BB9C011D60}"/>
                  </a:ext>
                </a:extLst>
              </p:cNvPr>
              <p:cNvSpPr txBox="1"/>
              <p:nvPr/>
            </p:nvSpPr>
            <p:spPr>
              <a:xfrm>
                <a:off x="628650" y="1125119"/>
                <a:ext cx="1847109" cy="369332"/>
              </a:xfrm>
              <a:prstGeom prst="rect">
                <a:avLst/>
              </a:prstGeom>
              <a:noFill/>
            </p:spPr>
            <p:txBody>
              <a:bodyPr wrap="none" rtlCol="0">
                <a:spAutoFit/>
              </a:bodyPr>
              <a:lstStyle/>
              <a:p>
                <a:r>
                  <a:rPr kumimoji="1" lang="en-US" altLang="zh-CN" dirty="0"/>
                  <a:t>3.</a:t>
                </a:r>
                <a:r>
                  <a:rPr kumimoji="1" lang="zh-CN" altLang="en-US" dirty="0"/>
                  <a:t> 计算</a:t>
                </a:r>
                <a14:m>
                  <m:oMath xmlns:m="http://schemas.openxmlformats.org/officeDocument/2006/math">
                    <m:r>
                      <a:rPr kumimoji="1" lang="en-US" altLang="zh-CN" b="0" i="1" smtClean="0">
                        <a:latin typeface="Cambria Math" panose="02040503050406030204" pitchFamily="18" charset="0"/>
                      </a:rPr>
                      <m:t>𝜙</m:t>
                    </m:r>
                  </m:oMath>
                </a14:m>
                <a:r>
                  <a:rPr kumimoji="1" lang="zh-CN" altLang="en-US" dirty="0"/>
                  <a:t> </a:t>
                </a:r>
                <a:r>
                  <a:rPr kumimoji="1" lang="en-US" altLang="zh-CN" dirty="0"/>
                  <a:t>–</a:t>
                </a:r>
                <a:r>
                  <a:rPr kumimoji="1" lang="zh-CN" altLang="en-US" dirty="0"/>
                  <a:t>  观察</a:t>
                </a:r>
              </a:p>
            </p:txBody>
          </p:sp>
        </mc:Choice>
        <mc:Fallback>
          <p:sp>
            <p:nvSpPr>
              <p:cNvPr id="5" name="TextBox 4">
                <a:extLst>
                  <a:ext uri="{FF2B5EF4-FFF2-40B4-BE49-F238E27FC236}">
                    <a16:creationId xmlns:a16="http://schemas.microsoft.com/office/drawing/2014/main" id="{7EA90E90-72EB-68B4-EBA3-C6BB9C011D60}"/>
                  </a:ext>
                </a:extLst>
              </p:cNvPr>
              <p:cNvSpPr txBox="1">
                <a:spLocks noRot="1" noChangeAspect="1" noMove="1" noResize="1" noEditPoints="1" noAdjustHandles="1" noChangeArrowheads="1" noChangeShapeType="1" noTextEdit="1"/>
              </p:cNvSpPr>
              <p:nvPr/>
            </p:nvSpPr>
            <p:spPr>
              <a:xfrm>
                <a:off x="628650" y="1125119"/>
                <a:ext cx="1847109" cy="369332"/>
              </a:xfrm>
              <a:prstGeom prst="rect">
                <a:avLst/>
              </a:prstGeom>
              <a:blipFill>
                <a:blip r:embed="rId2"/>
                <a:stretch>
                  <a:fillRect l="-2740" t="-10000" r="-2055" b="-26667"/>
                </a:stretch>
              </a:blipFill>
            </p:spPr>
            <p:txBody>
              <a:bodyPr/>
              <a:lstStyle/>
              <a:p>
                <a:r>
                  <a:rPr lang="zh-CN" altLang="en-US">
                    <a:noFill/>
                  </a:rPr>
                  <a:t> </a:t>
                </a:r>
              </a:p>
            </p:txBody>
          </p:sp>
        </mc:Fallback>
      </mc:AlternateContent>
      <p:sp>
        <p:nvSpPr>
          <p:cNvPr id="11" name="TextBox 10">
            <a:extLst>
              <a:ext uri="{FF2B5EF4-FFF2-40B4-BE49-F238E27FC236}">
                <a16:creationId xmlns:a16="http://schemas.microsoft.com/office/drawing/2014/main" id="{E843C8A8-66D9-C9C5-FCA1-7A3D8652F0CE}"/>
              </a:ext>
            </a:extLst>
          </p:cNvPr>
          <p:cNvSpPr txBox="1"/>
          <p:nvPr/>
        </p:nvSpPr>
        <p:spPr>
          <a:xfrm>
            <a:off x="997527" y="1645920"/>
            <a:ext cx="877163" cy="369332"/>
          </a:xfrm>
          <a:prstGeom prst="rect">
            <a:avLst/>
          </a:prstGeom>
          <a:noFill/>
        </p:spPr>
        <p:txBody>
          <a:bodyPr wrap="none" rtlCol="0">
            <a:spAutoFit/>
          </a:bodyPr>
          <a:lstStyle/>
          <a:p>
            <a:r>
              <a:rPr kumimoji="1" lang="zh-CN" altLang="en-US" dirty="0"/>
              <a:t>也就是</a:t>
            </a:r>
          </a:p>
        </p:txBody>
      </p:sp>
      <p:pic>
        <p:nvPicPr>
          <p:cNvPr id="13" name="Picture 12">
            <a:extLst>
              <a:ext uri="{FF2B5EF4-FFF2-40B4-BE49-F238E27FC236}">
                <a16:creationId xmlns:a16="http://schemas.microsoft.com/office/drawing/2014/main" id="{ED609992-DB25-EBBD-E9ED-CA2F0399D27C}"/>
              </a:ext>
            </a:extLst>
          </p:cNvPr>
          <p:cNvPicPr>
            <a:picLocks noChangeAspect="1"/>
          </p:cNvPicPr>
          <p:nvPr/>
        </p:nvPicPr>
        <p:blipFill>
          <a:blip r:embed="rId3"/>
          <a:stretch>
            <a:fillRect/>
          </a:stretch>
        </p:blipFill>
        <p:spPr>
          <a:xfrm>
            <a:off x="1193800" y="2166721"/>
            <a:ext cx="6756400" cy="1308100"/>
          </a:xfrm>
          <a:prstGeom prst="rect">
            <a:avLst/>
          </a:prstGeom>
        </p:spPr>
      </p:pic>
      <p:sp>
        <p:nvSpPr>
          <p:cNvPr id="14" name="TextBox 13">
            <a:extLst>
              <a:ext uri="{FF2B5EF4-FFF2-40B4-BE49-F238E27FC236}">
                <a16:creationId xmlns:a16="http://schemas.microsoft.com/office/drawing/2014/main" id="{181428DB-7068-338F-2231-0671E5792B6B}"/>
              </a:ext>
            </a:extLst>
          </p:cNvPr>
          <p:cNvSpPr txBox="1"/>
          <p:nvPr/>
        </p:nvSpPr>
        <p:spPr>
          <a:xfrm>
            <a:off x="1193800" y="3806222"/>
            <a:ext cx="6045245" cy="369332"/>
          </a:xfrm>
          <a:prstGeom prst="rect">
            <a:avLst/>
          </a:prstGeom>
          <a:noFill/>
        </p:spPr>
        <p:txBody>
          <a:bodyPr wrap="none" rtlCol="0">
            <a:spAutoFit/>
          </a:bodyPr>
          <a:lstStyle/>
          <a:p>
            <a:r>
              <a:rPr kumimoji="1" lang="zh-CN" altLang="en-US" dirty="0"/>
              <a:t>我们还可以用容斥原理</a:t>
            </a:r>
            <a:r>
              <a:rPr kumimoji="1" lang="en-US" altLang="zh-CN" dirty="0"/>
              <a:t>(PIE)</a:t>
            </a:r>
            <a:r>
              <a:rPr kumimoji="1" lang="zh-CN" altLang="en-US" dirty="0"/>
              <a:t>计算</a:t>
            </a:r>
            <a:r>
              <a:rPr kumimoji="1" lang="en-US" altLang="zh-CN" dirty="0"/>
              <a:t>,</a:t>
            </a:r>
            <a:r>
              <a:rPr kumimoji="1" lang="zh-CN" altLang="en-US" dirty="0"/>
              <a:t> 但那就是另一个故事了</a:t>
            </a:r>
            <a:r>
              <a:rPr kumimoji="1" lang="en-US" altLang="zh-CN" dirty="0"/>
              <a:t>.</a:t>
            </a:r>
            <a:r>
              <a:rPr kumimoji="1" lang="zh-CN" altLang="en-US" dirty="0"/>
              <a:t> </a:t>
            </a:r>
          </a:p>
        </p:txBody>
      </p:sp>
    </p:spTree>
    <p:extLst>
      <p:ext uri="{BB962C8B-B14F-4D97-AF65-F5344CB8AC3E}">
        <p14:creationId xmlns:p14="http://schemas.microsoft.com/office/powerpoint/2010/main" val="4145199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2E432D-A79A-C4BF-3C69-4EC2CA5777A2}"/>
              </a:ext>
            </a:extLst>
          </p:cNvPr>
          <p:cNvSpPr>
            <a:spLocks noGrp="1"/>
          </p:cNvSpPr>
          <p:nvPr>
            <p:ph type="sldNum" sz="quarter" idx="12"/>
          </p:nvPr>
        </p:nvSpPr>
        <p:spPr/>
        <p:txBody>
          <a:bodyPr/>
          <a:lstStyle/>
          <a:p>
            <a:fld id="{7A304655-5D53-B746-8252-3F5A598C52D3}" type="slidenum">
              <a:rPr lang="en-CN" smtClean="0"/>
              <a:pPr/>
              <a:t>72</a:t>
            </a:fld>
            <a:endParaRPr lang="en-CN"/>
          </a:p>
        </p:txBody>
      </p:sp>
      <p:sp>
        <p:nvSpPr>
          <p:cNvPr id="3" name="Title 2">
            <a:extLst>
              <a:ext uri="{FF2B5EF4-FFF2-40B4-BE49-F238E27FC236}">
                <a16:creationId xmlns:a16="http://schemas.microsoft.com/office/drawing/2014/main" id="{420372C0-EC78-C040-BD70-49B917822508}"/>
              </a:ext>
            </a:extLst>
          </p:cNvPr>
          <p:cNvSpPr>
            <a:spLocks noGrp="1"/>
          </p:cNvSpPr>
          <p:nvPr>
            <p:ph type="title"/>
          </p:nvPr>
        </p:nvSpPr>
        <p:spPr/>
        <p:txBody>
          <a:bodyPr/>
          <a:lstStyle/>
          <a:p>
            <a:r>
              <a:rPr kumimoji="1" lang="zh-CN" altLang="en-US" dirty="0"/>
              <a:t>本章内容概览</a:t>
            </a:r>
          </a:p>
        </p:txBody>
      </p:sp>
      <p:sp>
        <p:nvSpPr>
          <p:cNvPr id="4" name="TextBox 3">
            <a:extLst>
              <a:ext uri="{FF2B5EF4-FFF2-40B4-BE49-F238E27FC236}">
                <a16:creationId xmlns:a16="http://schemas.microsoft.com/office/drawing/2014/main" id="{EF9957DC-ECE2-6F5B-3FE1-E1C208F84DD7}"/>
              </a:ext>
            </a:extLst>
          </p:cNvPr>
          <p:cNvSpPr txBox="1"/>
          <p:nvPr/>
        </p:nvSpPr>
        <p:spPr>
          <a:xfrm>
            <a:off x="1767901" y="1469318"/>
            <a:ext cx="2044149" cy="369332"/>
          </a:xfrm>
          <a:prstGeom prst="rect">
            <a:avLst/>
          </a:prstGeom>
          <a:noFill/>
        </p:spPr>
        <p:txBody>
          <a:bodyPr wrap="none" rtlCol="0">
            <a:spAutoFit/>
          </a:bodyPr>
          <a:lstStyle/>
          <a:p>
            <a:r>
              <a:rPr kumimoji="1" lang="zh-CN" altLang="en-US" dirty="0"/>
              <a:t>整除性 </a:t>
            </a:r>
            <a:r>
              <a:rPr kumimoji="1" lang="en-US" altLang="zh-CN" dirty="0"/>
              <a:t>/</a:t>
            </a:r>
            <a:r>
              <a:rPr kumimoji="1" lang="zh-CN" altLang="en-US" dirty="0"/>
              <a:t> </a:t>
            </a:r>
            <a:r>
              <a:rPr kumimoji="1" lang="en-US" altLang="zh-CN" dirty="0"/>
              <a:t>divisibility</a:t>
            </a:r>
            <a:endParaRPr kumimoji="1" lang="zh-CN" altLang="en-US" dirty="0"/>
          </a:p>
        </p:txBody>
      </p:sp>
      <p:sp>
        <p:nvSpPr>
          <p:cNvPr id="5" name="TextBox 4">
            <a:extLst>
              <a:ext uri="{FF2B5EF4-FFF2-40B4-BE49-F238E27FC236}">
                <a16:creationId xmlns:a16="http://schemas.microsoft.com/office/drawing/2014/main" id="{80FD28F0-A460-9494-00D6-A82DEE55025C}"/>
              </a:ext>
            </a:extLst>
          </p:cNvPr>
          <p:cNvSpPr txBox="1"/>
          <p:nvPr/>
        </p:nvSpPr>
        <p:spPr>
          <a:xfrm>
            <a:off x="3790282" y="1199011"/>
            <a:ext cx="1800493" cy="369332"/>
          </a:xfrm>
          <a:prstGeom prst="rect">
            <a:avLst/>
          </a:prstGeom>
          <a:noFill/>
        </p:spPr>
        <p:txBody>
          <a:bodyPr wrap="none" rtlCol="0">
            <a:spAutoFit/>
          </a:bodyPr>
          <a:lstStyle/>
          <a:p>
            <a:r>
              <a:rPr kumimoji="1" lang="zh-CN" altLang="en-US" dirty="0"/>
              <a:t>一些基本的性质</a:t>
            </a:r>
          </a:p>
        </p:txBody>
      </p:sp>
      <p:sp>
        <p:nvSpPr>
          <p:cNvPr id="6" name="TextBox 5">
            <a:extLst>
              <a:ext uri="{FF2B5EF4-FFF2-40B4-BE49-F238E27FC236}">
                <a16:creationId xmlns:a16="http://schemas.microsoft.com/office/drawing/2014/main" id="{08FD5417-A4FB-1670-7F2B-0BF1AF9BFD87}"/>
              </a:ext>
            </a:extLst>
          </p:cNvPr>
          <p:cNvSpPr txBox="1"/>
          <p:nvPr/>
        </p:nvSpPr>
        <p:spPr>
          <a:xfrm>
            <a:off x="3786791" y="1751038"/>
            <a:ext cx="1967205" cy="369332"/>
          </a:xfrm>
          <a:prstGeom prst="rect">
            <a:avLst/>
          </a:prstGeom>
          <a:noFill/>
        </p:spPr>
        <p:txBody>
          <a:bodyPr wrap="none" rtlCol="0">
            <a:spAutoFit/>
          </a:bodyPr>
          <a:lstStyle/>
          <a:p>
            <a:r>
              <a:rPr kumimoji="1" lang="zh-CN" altLang="en-US" dirty="0"/>
              <a:t>著名的</a:t>
            </a:r>
            <a:r>
              <a:rPr kumimoji="1" lang="en-US" altLang="zh-CN" dirty="0"/>
              <a:t>Euclid</a:t>
            </a:r>
            <a:r>
              <a:rPr kumimoji="1" lang="zh-CN" altLang="en-US" dirty="0"/>
              <a:t>算法</a:t>
            </a:r>
          </a:p>
        </p:txBody>
      </p:sp>
      <p:sp>
        <p:nvSpPr>
          <p:cNvPr id="7" name="TextBox 6">
            <a:extLst>
              <a:ext uri="{FF2B5EF4-FFF2-40B4-BE49-F238E27FC236}">
                <a16:creationId xmlns:a16="http://schemas.microsoft.com/office/drawing/2014/main" id="{8EDF30E8-AD65-791D-47FF-67ABA1E44750}"/>
              </a:ext>
            </a:extLst>
          </p:cNvPr>
          <p:cNvSpPr txBox="1"/>
          <p:nvPr/>
        </p:nvSpPr>
        <p:spPr>
          <a:xfrm>
            <a:off x="1767901" y="2379264"/>
            <a:ext cx="3967753" cy="369332"/>
          </a:xfrm>
          <a:prstGeom prst="rect">
            <a:avLst/>
          </a:prstGeom>
          <a:noFill/>
        </p:spPr>
        <p:txBody>
          <a:bodyPr wrap="none" rtlCol="0">
            <a:spAutoFit/>
          </a:bodyPr>
          <a:lstStyle/>
          <a:p>
            <a:r>
              <a:rPr kumimoji="1" lang="zh-CN" altLang="en-US" dirty="0"/>
              <a:t>最大公约数</a:t>
            </a:r>
            <a:r>
              <a:rPr kumimoji="1" lang="en-US" altLang="zh-CN" dirty="0"/>
              <a:t>/Greatest</a:t>
            </a:r>
            <a:r>
              <a:rPr kumimoji="1" lang="zh-CN" altLang="en-US" dirty="0"/>
              <a:t> </a:t>
            </a:r>
            <a:r>
              <a:rPr kumimoji="1" lang="en-US" altLang="zh-CN" dirty="0"/>
              <a:t>common</a:t>
            </a:r>
            <a:r>
              <a:rPr kumimoji="1" lang="zh-CN" altLang="en-US" dirty="0"/>
              <a:t> </a:t>
            </a:r>
            <a:r>
              <a:rPr kumimoji="1" lang="en-US" altLang="zh-CN" dirty="0"/>
              <a:t>divisor</a:t>
            </a:r>
            <a:endParaRPr kumimoji="1" lang="zh-CN" altLang="en-US" dirty="0"/>
          </a:p>
        </p:txBody>
      </p:sp>
      <p:sp>
        <p:nvSpPr>
          <p:cNvPr id="8" name="TextBox 7">
            <a:extLst>
              <a:ext uri="{FF2B5EF4-FFF2-40B4-BE49-F238E27FC236}">
                <a16:creationId xmlns:a16="http://schemas.microsoft.com/office/drawing/2014/main" id="{3E5F91C1-CA82-0C96-3714-687DD2B0CB41}"/>
              </a:ext>
            </a:extLst>
          </p:cNvPr>
          <p:cNvSpPr txBox="1"/>
          <p:nvPr/>
        </p:nvSpPr>
        <p:spPr>
          <a:xfrm>
            <a:off x="1767901" y="2919878"/>
            <a:ext cx="5724644" cy="369332"/>
          </a:xfrm>
          <a:prstGeom prst="rect">
            <a:avLst/>
          </a:prstGeom>
          <a:noFill/>
        </p:spPr>
        <p:txBody>
          <a:bodyPr wrap="none" rtlCol="0">
            <a:spAutoFit/>
          </a:bodyPr>
          <a:lstStyle/>
          <a:p>
            <a:r>
              <a:rPr kumimoji="1" lang="zh-CN" altLang="en-US" dirty="0"/>
              <a:t>算术基本定理</a:t>
            </a:r>
            <a:r>
              <a:rPr kumimoji="1" lang="en-US" altLang="zh-CN" dirty="0"/>
              <a:t>/The</a:t>
            </a:r>
            <a:r>
              <a:rPr kumimoji="1" lang="zh-CN" altLang="en-US" dirty="0"/>
              <a:t> </a:t>
            </a:r>
            <a:r>
              <a:rPr kumimoji="1" lang="en-US" altLang="zh-CN" dirty="0"/>
              <a:t>fundamental</a:t>
            </a:r>
            <a:r>
              <a:rPr kumimoji="1" lang="zh-CN" altLang="en-US" dirty="0"/>
              <a:t> </a:t>
            </a:r>
            <a:r>
              <a:rPr kumimoji="1" lang="en-US" altLang="zh-CN" dirty="0"/>
              <a:t>theorem</a:t>
            </a:r>
            <a:r>
              <a:rPr kumimoji="1" lang="zh-CN" altLang="en-US" dirty="0"/>
              <a:t> </a:t>
            </a:r>
            <a:r>
              <a:rPr kumimoji="1" lang="en-US" altLang="zh-CN" dirty="0"/>
              <a:t>of</a:t>
            </a:r>
            <a:r>
              <a:rPr kumimoji="1" lang="zh-CN" altLang="en-US" dirty="0"/>
              <a:t> </a:t>
            </a:r>
            <a:r>
              <a:rPr kumimoji="1" lang="en-US" altLang="zh-CN" dirty="0"/>
              <a:t>arithmetic</a:t>
            </a:r>
            <a:endParaRPr kumimoji="1" lang="zh-CN" altLang="en-US" dirty="0"/>
          </a:p>
        </p:txBody>
      </p:sp>
      <p:sp>
        <p:nvSpPr>
          <p:cNvPr id="9" name="TextBox 8">
            <a:extLst>
              <a:ext uri="{FF2B5EF4-FFF2-40B4-BE49-F238E27FC236}">
                <a16:creationId xmlns:a16="http://schemas.microsoft.com/office/drawing/2014/main" id="{FEA15832-6965-3A0F-6C29-101DDC82335A}"/>
              </a:ext>
            </a:extLst>
          </p:cNvPr>
          <p:cNvSpPr txBox="1"/>
          <p:nvPr/>
        </p:nvSpPr>
        <p:spPr>
          <a:xfrm>
            <a:off x="1767901" y="3346981"/>
            <a:ext cx="3134191" cy="369332"/>
          </a:xfrm>
          <a:prstGeom prst="rect">
            <a:avLst/>
          </a:prstGeom>
          <a:noFill/>
        </p:spPr>
        <p:txBody>
          <a:bodyPr wrap="none" rtlCol="0">
            <a:spAutoFit/>
          </a:bodyPr>
          <a:lstStyle/>
          <a:p>
            <a:r>
              <a:rPr kumimoji="1" lang="zh-CN" altLang="en-US" dirty="0"/>
              <a:t>模算术</a:t>
            </a:r>
            <a:r>
              <a:rPr kumimoji="1" lang="en-US" altLang="zh-CN" dirty="0"/>
              <a:t>/Remainder</a:t>
            </a:r>
            <a:r>
              <a:rPr kumimoji="1" lang="zh-CN" altLang="en-US" dirty="0"/>
              <a:t> </a:t>
            </a:r>
            <a:r>
              <a:rPr kumimoji="1" lang="en-US" altLang="zh-CN" dirty="0"/>
              <a:t>arithmetic</a:t>
            </a:r>
            <a:endParaRPr kumimoji="1" lang="zh-CN" altLang="en-US" dirty="0"/>
          </a:p>
        </p:txBody>
      </p:sp>
      <p:sp>
        <p:nvSpPr>
          <p:cNvPr id="11" name="TextBox 10">
            <a:extLst>
              <a:ext uri="{FF2B5EF4-FFF2-40B4-BE49-F238E27FC236}">
                <a16:creationId xmlns:a16="http://schemas.microsoft.com/office/drawing/2014/main" id="{C390193F-9710-9C8D-3DBC-16D8B1810F78}"/>
              </a:ext>
            </a:extLst>
          </p:cNvPr>
          <p:cNvSpPr txBox="1"/>
          <p:nvPr/>
        </p:nvSpPr>
        <p:spPr>
          <a:xfrm>
            <a:off x="1767901" y="3774084"/>
            <a:ext cx="3134190" cy="369332"/>
          </a:xfrm>
          <a:prstGeom prst="rect">
            <a:avLst/>
          </a:prstGeom>
          <a:noFill/>
        </p:spPr>
        <p:txBody>
          <a:bodyPr wrap="square" rtlCol="0">
            <a:spAutoFit/>
          </a:bodyPr>
          <a:lstStyle/>
          <a:p>
            <a:r>
              <a:rPr kumimoji="1" lang="en-US" altLang="zh-CN" dirty="0"/>
              <a:t>Euler</a:t>
            </a:r>
            <a:r>
              <a:rPr kumimoji="1" lang="zh-CN" altLang="en-US" dirty="0"/>
              <a:t>定理</a:t>
            </a:r>
            <a:r>
              <a:rPr kumimoji="1" lang="en-US" altLang="zh-CN" dirty="0"/>
              <a:t>/Euler‘s</a:t>
            </a:r>
            <a:r>
              <a:rPr kumimoji="1" lang="zh-CN" altLang="en-US" dirty="0"/>
              <a:t> </a:t>
            </a:r>
            <a:r>
              <a:rPr kumimoji="1" lang="en-US" altLang="zh-CN" dirty="0"/>
              <a:t>Theorem</a:t>
            </a:r>
            <a:endParaRPr kumimoji="1" lang="zh-CN" altLang="en-US" dirty="0"/>
          </a:p>
        </p:txBody>
      </p:sp>
      <p:sp>
        <p:nvSpPr>
          <p:cNvPr id="12" name="TextBox 11">
            <a:extLst>
              <a:ext uri="{FF2B5EF4-FFF2-40B4-BE49-F238E27FC236}">
                <a16:creationId xmlns:a16="http://schemas.microsoft.com/office/drawing/2014/main" id="{6DFB11D6-BD44-5A95-B758-86635A7BDD04}"/>
              </a:ext>
            </a:extLst>
          </p:cNvPr>
          <p:cNvSpPr txBox="1"/>
          <p:nvPr/>
        </p:nvSpPr>
        <p:spPr>
          <a:xfrm>
            <a:off x="1767901" y="4201187"/>
            <a:ext cx="4044762" cy="369332"/>
          </a:xfrm>
          <a:prstGeom prst="rect">
            <a:avLst/>
          </a:prstGeom>
          <a:noFill/>
        </p:spPr>
        <p:txBody>
          <a:bodyPr wrap="none" rtlCol="0">
            <a:spAutoFit/>
          </a:bodyPr>
          <a:lstStyle/>
          <a:p>
            <a:r>
              <a:rPr kumimoji="1" lang="en-US" altLang="zh-CN" dirty="0">
                <a:solidFill>
                  <a:srgbClr val="FF0000"/>
                </a:solidFill>
              </a:rPr>
              <a:t>RSA</a:t>
            </a:r>
            <a:r>
              <a:rPr kumimoji="1" lang="zh-CN" altLang="en-US" dirty="0">
                <a:solidFill>
                  <a:srgbClr val="FF0000"/>
                </a:solidFill>
              </a:rPr>
              <a:t>加密系统</a:t>
            </a:r>
            <a:r>
              <a:rPr kumimoji="1" lang="en-US" altLang="zh-CN" dirty="0">
                <a:solidFill>
                  <a:srgbClr val="FF0000"/>
                </a:solidFill>
              </a:rPr>
              <a:t>/The</a:t>
            </a:r>
            <a:r>
              <a:rPr kumimoji="1" lang="zh-CN" altLang="en-US" dirty="0">
                <a:solidFill>
                  <a:srgbClr val="FF0000"/>
                </a:solidFill>
              </a:rPr>
              <a:t> </a:t>
            </a:r>
            <a:r>
              <a:rPr kumimoji="1" lang="en-US" altLang="zh-CN" dirty="0">
                <a:solidFill>
                  <a:srgbClr val="FF0000"/>
                </a:solidFill>
              </a:rPr>
              <a:t>RSA</a:t>
            </a:r>
            <a:r>
              <a:rPr kumimoji="1" lang="zh-CN" altLang="en-US" dirty="0">
                <a:solidFill>
                  <a:srgbClr val="FF0000"/>
                </a:solidFill>
              </a:rPr>
              <a:t> </a:t>
            </a:r>
            <a:r>
              <a:rPr kumimoji="1" lang="en-US" altLang="zh-CN" dirty="0">
                <a:solidFill>
                  <a:srgbClr val="FF0000"/>
                </a:solidFill>
              </a:rPr>
              <a:t>Cryptosystem</a:t>
            </a:r>
            <a:endParaRPr kumimoji="1" lang="zh-CN" altLang="en-US" dirty="0">
              <a:solidFill>
                <a:srgbClr val="FF0000"/>
              </a:solidFill>
            </a:endParaRPr>
          </a:p>
        </p:txBody>
      </p:sp>
      <p:sp>
        <p:nvSpPr>
          <p:cNvPr id="13" name="TextBox 12">
            <a:extLst>
              <a:ext uri="{FF2B5EF4-FFF2-40B4-BE49-F238E27FC236}">
                <a16:creationId xmlns:a16="http://schemas.microsoft.com/office/drawing/2014/main" id="{A2D98D77-C7F9-7448-40E8-1F38D686E9CA}"/>
              </a:ext>
            </a:extLst>
          </p:cNvPr>
          <p:cNvSpPr txBox="1"/>
          <p:nvPr/>
        </p:nvSpPr>
        <p:spPr>
          <a:xfrm>
            <a:off x="1075765" y="1469318"/>
            <a:ext cx="505267" cy="369332"/>
          </a:xfrm>
          <a:prstGeom prst="rect">
            <a:avLst/>
          </a:prstGeom>
          <a:noFill/>
        </p:spPr>
        <p:txBody>
          <a:bodyPr wrap="none" rtlCol="0">
            <a:spAutoFit/>
          </a:bodyPr>
          <a:lstStyle/>
          <a:p>
            <a:r>
              <a:rPr kumimoji="1" lang="en-US" altLang="zh-CN" dirty="0"/>
              <a:t>9.1</a:t>
            </a:r>
            <a:endParaRPr kumimoji="1" lang="zh-CN" altLang="en-US" dirty="0"/>
          </a:p>
        </p:txBody>
      </p:sp>
      <p:sp>
        <p:nvSpPr>
          <p:cNvPr id="14" name="TextBox 13">
            <a:extLst>
              <a:ext uri="{FF2B5EF4-FFF2-40B4-BE49-F238E27FC236}">
                <a16:creationId xmlns:a16="http://schemas.microsoft.com/office/drawing/2014/main" id="{E98CFF3B-EBEB-9D4E-5F03-B489841C7AB3}"/>
              </a:ext>
            </a:extLst>
          </p:cNvPr>
          <p:cNvSpPr txBox="1"/>
          <p:nvPr/>
        </p:nvSpPr>
        <p:spPr>
          <a:xfrm>
            <a:off x="1075764" y="2379264"/>
            <a:ext cx="505267" cy="369332"/>
          </a:xfrm>
          <a:prstGeom prst="rect">
            <a:avLst/>
          </a:prstGeom>
          <a:noFill/>
        </p:spPr>
        <p:txBody>
          <a:bodyPr wrap="none" rtlCol="0">
            <a:spAutoFit/>
          </a:bodyPr>
          <a:lstStyle/>
          <a:p>
            <a:r>
              <a:rPr kumimoji="1" lang="en-US" altLang="zh-CN" dirty="0"/>
              <a:t>9.2</a:t>
            </a:r>
            <a:endParaRPr kumimoji="1" lang="zh-CN" altLang="en-US" dirty="0"/>
          </a:p>
        </p:txBody>
      </p:sp>
      <p:sp>
        <p:nvSpPr>
          <p:cNvPr id="15" name="TextBox 14">
            <a:extLst>
              <a:ext uri="{FF2B5EF4-FFF2-40B4-BE49-F238E27FC236}">
                <a16:creationId xmlns:a16="http://schemas.microsoft.com/office/drawing/2014/main" id="{6B725FE2-8934-6054-270E-7E4110E2C6A8}"/>
              </a:ext>
            </a:extLst>
          </p:cNvPr>
          <p:cNvSpPr txBox="1"/>
          <p:nvPr/>
        </p:nvSpPr>
        <p:spPr>
          <a:xfrm>
            <a:off x="1075764" y="2919878"/>
            <a:ext cx="505267" cy="369332"/>
          </a:xfrm>
          <a:prstGeom prst="rect">
            <a:avLst/>
          </a:prstGeom>
          <a:noFill/>
        </p:spPr>
        <p:txBody>
          <a:bodyPr wrap="none" rtlCol="0">
            <a:spAutoFit/>
          </a:bodyPr>
          <a:lstStyle/>
          <a:p>
            <a:r>
              <a:rPr kumimoji="1" lang="en-US" altLang="zh-CN" dirty="0"/>
              <a:t>9.3</a:t>
            </a:r>
            <a:endParaRPr kumimoji="1" lang="zh-CN" altLang="en-US" dirty="0"/>
          </a:p>
        </p:txBody>
      </p:sp>
      <p:sp>
        <p:nvSpPr>
          <p:cNvPr id="16" name="TextBox 15">
            <a:extLst>
              <a:ext uri="{FF2B5EF4-FFF2-40B4-BE49-F238E27FC236}">
                <a16:creationId xmlns:a16="http://schemas.microsoft.com/office/drawing/2014/main" id="{91BF43C3-5D6D-F754-E856-B388034E45AF}"/>
              </a:ext>
            </a:extLst>
          </p:cNvPr>
          <p:cNvSpPr txBox="1"/>
          <p:nvPr/>
        </p:nvSpPr>
        <p:spPr>
          <a:xfrm>
            <a:off x="1075764" y="3346981"/>
            <a:ext cx="505267" cy="369332"/>
          </a:xfrm>
          <a:prstGeom prst="rect">
            <a:avLst/>
          </a:prstGeom>
          <a:noFill/>
        </p:spPr>
        <p:txBody>
          <a:bodyPr wrap="none" rtlCol="0">
            <a:spAutoFit/>
          </a:bodyPr>
          <a:lstStyle/>
          <a:p>
            <a:r>
              <a:rPr kumimoji="1" lang="en-US" altLang="zh-CN" dirty="0"/>
              <a:t>9.4</a:t>
            </a:r>
            <a:endParaRPr kumimoji="1" lang="zh-CN" altLang="en-US" dirty="0"/>
          </a:p>
        </p:txBody>
      </p:sp>
      <p:sp>
        <p:nvSpPr>
          <p:cNvPr id="18" name="TextBox 17">
            <a:extLst>
              <a:ext uri="{FF2B5EF4-FFF2-40B4-BE49-F238E27FC236}">
                <a16:creationId xmlns:a16="http://schemas.microsoft.com/office/drawing/2014/main" id="{4167B778-76E1-DB07-6E8A-4F3218C55E9B}"/>
              </a:ext>
            </a:extLst>
          </p:cNvPr>
          <p:cNvSpPr txBox="1"/>
          <p:nvPr/>
        </p:nvSpPr>
        <p:spPr>
          <a:xfrm>
            <a:off x="1075763" y="3774084"/>
            <a:ext cx="505267" cy="369332"/>
          </a:xfrm>
          <a:prstGeom prst="rect">
            <a:avLst/>
          </a:prstGeom>
          <a:noFill/>
        </p:spPr>
        <p:txBody>
          <a:bodyPr wrap="none" rtlCol="0">
            <a:spAutoFit/>
          </a:bodyPr>
          <a:lstStyle/>
          <a:p>
            <a:r>
              <a:rPr kumimoji="1" lang="en-US" altLang="zh-CN" dirty="0"/>
              <a:t>9.5</a:t>
            </a:r>
            <a:endParaRPr kumimoji="1" lang="zh-CN" altLang="en-US" dirty="0"/>
          </a:p>
        </p:txBody>
      </p:sp>
      <p:sp>
        <p:nvSpPr>
          <p:cNvPr id="19" name="TextBox 18">
            <a:extLst>
              <a:ext uri="{FF2B5EF4-FFF2-40B4-BE49-F238E27FC236}">
                <a16:creationId xmlns:a16="http://schemas.microsoft.com/office/drawing/2014/main" id="{F122DB4B-275D-2F48-08F1-B10A6ED87A05}"/>
              </a:ext>
            </a:extLst>
          </p:cNvPr>
          <p:cNvSpPr txBox="1"/>
          <p:nvPr/>
        </p:nvSpPr>
        <p:spPr>
          <a:xfrm>
            <a:off x="1075763" y="4202069"/>
            <a:ext cx="505267" cy="369332"/>
          </a:xfrm>
          <a:prstGeom prst="rect">
            <a:avLst/>
          </a:prstGeom>
          <a:noFill/>
        </p:spPr>
        <p:txBody>
          <a:bodyPr wrap="none" rtlCol="0">
            <a:spAutoFit/>
          </a:bodyPr>
          <a:lstStyle/>
          <a:p>
            <a:r>
              <a:rPr kumimoji="1" lang="en-US" altLang="zh-CN" dirty="0"/>
              <a:t>9.6</a:t>
            </a:r>
            <a:endParaRPr kumimoji="1" lang="zh-CN" altLang="en-US" dirty="0"/>
          </a:p>
        </p:txBody>
      </p:sp>
    </p:spTree>
    <p:extLst>
      <p:ext uri="{BB962C8B-B14F-4D97-AF65-F5344CB8AC3E}">
        <p14:creationId xmlns:p14="http://schemas.microsoft.com/office/powerpoint/2010/main" val="15967379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944DCA-ADBF-DC6E-AF03-813D9D85463C}"/>
              </a:ext>
            </a:extLst>
          </p:cNvPr>
          <p:cNvSpPr>
            <a:spLocks noGrp="1"/>
          </p:cNvSpPr>
          <p:nvPr>
            <p:ph type="sldNum" sz="quarter" idx="12"/>
          </p:nvPr>
        </p:nvSpPr>
        <p:spPr/>
        <p:txBody>
          <a:bodyPr/>
          <a:lstStyle/>
          <a:p>
            <a:fld id="{7A304655-5D53-B746-8252-3F5A598C52D3}" type="slidenum">
              <a:rPr lang="en-CN" smtClean="0"/>
              <a:pPr/>
              <a:t>73</a:t>
            </a:fld>
            <a:endParaRPr lang="en-CN"/>
          </a:p>
        </p:txBody>
      </p:sp>
      <p:sp>
        <p:nvSpPr>
          <p:cNvPr id="3" name="Title 2">
            <a:extLst>
              <a:ext uri="{FF2B5EF4-FFF2-40B4-BE49-F238E27FC236}">
                <a16:creationId xmlns:a16="http://schemas.microsoft.com/office/drawing/2014/main" id="{2D4F9917-A6F1-69A4-1A13-D724A22F1475}"/>
              </a:ext>
            </a:extLst>
          </p:cNvPr>
          <p:cNvSpPr>
            <a:spLocks noGrp="1"/>
          </p:cNvSpPr>
          <p:nvPr>
            <p:ph type="title"/>
          </p:nvPr>
        </p:nvSpPr>
        <p:spPr/>
        <p:txBody>
          <a:bodyPr/>
          <a:lstStyle/>
          <a:p>
            <a:r>
              <a:rPr kumimoji="1" lang="zh-CN" altLang="en-US" dirty="0"/>
              <a:t>可靠的加密系统</a:t>
            </a:r>
          </a:p>
        </p:txBody>
      </p:sp>
      <p:sp>
        <p:nvSpPr>
          <p:cNvPr id="5" name="TextBox 4">
            <a:extLst>
              <a:ext uri="{FF2B5EF4-FFF2-40B4-BE49-F238E27FC236}">
                <a16:creationId xmlns:a16="http://schemas.microsoft.com/office/drawing/2014/main" id="{91F56906-9505-E837-CCD6-5FEC21590B9B}"/>
              </a:ext>
            </a:extLst>
          </p:cNvPr>
          <p:cNvSpPr txBox="1"/>
          <p:nvPr/>
        </p:nvSpPr>
        <p:spPr>
          <a:xfrm>
            <a:off x="628650" y="1223139"/>
            <a:ext cx="4588624" cy="4247317"/>
          </a:xfrm>
          <a:prstGeom prst="rect">
            <a:avLst/>
          </a:prstGeom>
          <a:noFill/>
        </p:spPr>
        <p:txBody>
          <a:bodyPr wrap="square">
            <a:spAutoFit/>
          </a:bodyPr>
          <a:lstStyle/>
          <a:p>
            <a:r>
              <a:rPr lang="en-US" dirty="0"/>
              <a:t>Turing’s code did not work as he hoped. However, his essential idea—using number theory as the basis for cryptography—succeeded spectacularly in the decades after his death. </a:t>
            </a:r>
          </a:p>
          <a:p>
            <a:endParaRPr lang="en-US" altLang="zh-CN" dirty="0"/>
          </a:p>
          <a:p>
            <a:r>
              <a:rPr lang="en-US" dirty="0"/>
              <a:t>In 1977, </a:t>
            </a:r>
            <a:r>
              <a:rPr lang="en-US" i="1" dirty="0"/>
              <a:t>Ronald Rivest, Adi Shamir, and Leonard Adleman </a:t>
            </a:r>
            <a:r>
              <a:rPr lang="en-US" dirty="0"/>
              <a:t>at MIT proposed a highly secure cryptosystem, called </a:t>
            </a:r>
            <a:r>
              <a:rPr lang="en-US" b="1" dirty="0"/>
              <a:t>RSA</a:t>
            </a:r>
            <a:r>
              <a:rPr lang="en-US" dirty="0"/>
              <a:t>, based on number theory. The purpose of the RSA scheme is to transmit secret messages over public communication channels. As with Turing’s codes, the messages transmitted are nonnegative integers of some fixed size</a:t>
            </a:r>
            <a:r>
              <a:rPr lang="en-US" altLang="zh-CN" dirty="0"/>
              <a:t>.</a:t>
            </a:r>
            <a:endParaRPr lang="zh-CN" altLang="en-US" dirty="0"/>
          </a:p>
        </p:txBody>
      </p:sp>
    </p:spTree>
    <p:extLst>
      <p:ext uri="{BB962C8B-B14F-4D97-AF65-F5344CB8AC3E}">
        <p14:creationId xmlns:p14="http://schemas.microsoft.com/office/powerpoint/2010/main" val="30702602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944DCA-ADBF-DC6E-AF03-813D9D85463C}"/>
              </a:ext>
            </a:extLst>
          </p:cNvPr>
          <p:cNvSpPr>
            <a:spLocks noGrp="1"/>
          </p:cNvSpPr>
          <p:nvPr>
            <p:ph type="sldNum" sz="quarter" idx="12"/>
          </p:nvPr>
        </p:nvSpPr>
        <p:spPr/>
        <p:txBody>
          <a:bodyPr/>
          <a:lstStyle/>
          <a:p>
            <a:fld id="{7A304655-5D53-B746-8252-3F5A598C52D3}" type="slidenum">
              <a:rPr lang="en-CN" smtClean="0"/>
              <a:pPr/>
              <a:t>74</a:t>
            </a:fld>
            <a:endParaRPr lang="en-CN"/>
          </a:p>
        </p:txBody>
      </p:sp>
      <p:sp>
        <p:nvSpPr>
          <p:cNvPr id="3" name="Title 2">
            <a:extLst>
              <a:ext uri="{FF2B5EF4-FFF2-40B4-BE49-F238E27FC236}">
                <a16:creationId xmlns:a16="http://schemas.microsoft.com/office/drawing/2014/main" id="{2D4F9917-A6F1-69A4-1A13-D724A22F1475}"/>
              </a:ext>
            </a:extLst>
          </p:cNvPr>
          <p:cNvSpPr>
            <a:spLocks noGrp="1"/>
          </p:cNvSpPr>
          <p:nvPr>
            <p:ph type="title"/>
          </p:nvPr>
        </p:nvSpPr>
        <p:spPr/>
        <p:txBody>
          <a:bodyPr/>
          <a:lstStyle/>
          <a:p>
            <a:r>
              <a:rPr kumimoji="1" lang="zh-CN" altLang="en-US" dirty="0"/>
              <a:t>可靠的加密系统</a:t>
            </a:r>
          </a:p>
        </p:txBody>
      </p:sp>
      <p:sp>
        <p:nvSpPr>
          <p:cNvPr id="5" name="TextBox 4">
            <a:extLst>
              <a:ext uri="{FF2B5EF4-FFF2-40B4-BE49-F238E27FC236}">
                <a16:creationId xmlns:a16="http://schemas.microsoft.com/office/drawing/2014/main" id="{91F56906-9505-E837-CCD6-5FEC21590B9B}"/>
              </a:ext>
            </a:extLst>
          </p:cNvPr>
          <p:cNvSpPr txBox="1"/>
          <p:nvPr/>
        </p:nvSpPr>
        <p:spPr>
          <a:xfrm>
            <a:off x="628650" y="1223139"/>
            <a:ext cx="4588624" cy="1200329"/>
          </a:xfrm>
          <a:prstGeom prst="rect">
            <a:avLst/>
          </a:prstGeom>
          <a:noFill/>
        </p:spPr>
        <p:txBody>
          <a:bodyPr wrap="square">
            <a:spAutoFit/>
          </a:bodyPr>
          <a:lstStyle/>
          <a:p>
            <a:r>
              <a:rPr lang="en-US" dirty="0"/>
              <a:t>Moreover, RSA has a major advantage over traditional codes: the sender and receiver of an encrypted message </a:t>
            </a:r>
            <a:r>
              <a:rPr lang="en-US" dirty="0">
                <a:solidFill>
                  <a:srgbClr val="FF0000"/>
                </a:solidFill>
              </a:rPr>
              <a:t>need not meet beforehand </a:t>
            </a:r>
            <a:r>
              <a:rPr lang="en-US" dirty="0"/>
              <a:t>to agree on a secret key.</a:t>
            </a:r>
            <a:endParaRPr lang="zh-CN" altLang="en-US" dirty="0"/>
          </a:p>
        </p:txBody>
      </p:sp>
      <p:sp>
        <p:nvSpPr>
          <p:cNvPr id="6" name="TextBox 5">
            <a:extLst>
              <a:ext uri="{FF2B5EF4-FFF2-40B4-BE49-F238E27FC236}">
                <a16:creationId xmlns:a16="http://schemas.microsoft.com/office/drawing/2014/main" id="{3DA4B20E-3226-60A7-D883-C69C496933C3}"/>
              </a:ext>
            </a:extLst>
          </p:cNvPr>
          <p:cNvSpPr txBox="1"/>
          <p:nvPr/>
        </p:nvSpPr>
        <p:spPr>
          <a:xfrm>
            <a:off x="628650" y="2606083"/>
            <a:ext cx="4588624" cy="923330"/>
          </a:xfrm>
          <a:prstGeom prst="rect">
            <a:avLst/>
          </a:prstGeom>
          <a:noFill/>
        </p:spPr>
        <p:txBody>
          <a:bodyPr wrap="square">
            <a:spAutoFit/>
          </a:bodyPr>
          <a:lstStyle/>
          <a:p>
            <a:r>
              <a:rPr lang="en-US" dirty="0"/>
              <a:t>Rather, the receiver has both a </a:t>
            </a:r>
            <a:r>
              <a:rPr lang="en-US" dirty="0">
                <a:solidFill>
                  <a:schemeClr val="accent1"/>
                </a:solidFill>
              </a:rPr>
              <a:t>private key</a:t>
            </a:r>
            <a:r>
              <a:rPr lang="en-US" dirty="0"/>
              <a:t>, which they guard closely, and a </a:t>
            </a:r>
            <a:r>
              <a:rPr lang="en-US" dirty="0">
                <a:solidFill>
                  <a:srgbClr val="FF0000"/>
                </a:solidFill>
              </a:rPr>
              <a:t>public key</a:t>
            </a:r>
            <a:r>
              <a:rPr lang="en-US" dirty="0"/>
              <a:t>, which they distribute as widely as possible. </a:t>
            </a:r>
            <a:endParaRPr lang="zh-CN" altLang="en-US" dirty="0"/>
          </a:p>
        </p:txBody>
      </p:sp>
      <p:sp>
        <p:nvSpPr>
          <p:cNvPr id="7" name="TextBox 6">
            <a:extLst>
              <a:ext uri="{FF2B5EF4-FFF2-40B4-BE49-F238E27FC236}">
                <a16:creationId xmlns:a16="http://schemas.microsoft.com/office/drawing/2014/main" id="{A9C3A453-1C8E-0211-0BF4-9A75D6A579A1}"/>
              </a:ext>
            </a:extLst>
          </p:cNvPr>
          <p:cNvSpPr txBox="1"/>
          <p:nvPr/>
        </p:nvSpPr>
        <p:spPr>
          <a:xfrm>
            <a:off x="628650" y="3819741"/>
            <a:ext cx="4588624" cy="1754326"/>
          </a:xfrm>
          <a:prstGeom prst="rect">
            <a:avLst/>
          </a:prstGeom>
          <a:noFill/>
        </p:spPr>
        <p:txBody>
          <a:bodyPr wrap="square">
            <a:spAutoFit/>
          </a:bodyPr>
          <a:lstStyle/>
          <a:p>
            <a:r>
              <a:rPr lang="en-US" dirty="0"/>
              <a:t>A </a:t>
            </a:r>
            <a:r>
              <a:rPr lang="en-US" dirty="0">
                <a:solidFill>
                  <a:srgbClr val="FF0000"/>
                </a:solidFill>
              </a:rPr>
              <a:t>sender</a:t>
            </a:r>
            <a:r>
              <a:rPr lang="en-US" dirty="0"/>
              <a:t> wishing to transmit a secret message to the receiver </a:t>
            </a:r>
            <a:r>
              <a:rPr lang="en-US" dirty="0">
                <a:solidFill>
                  <a:srgbClr val="FF0000"/>
                </a:solidFill>
              </a:rPr>
              <a:t>encrypts</a:t>
            </a:r>
            <a:r>
              <a:rPr lang="en-US" dirty="0"/>
              <a:t> their message </a:t>
            </a:r>
            <a:r>
              <a:rPr lang="en-US" dirty="0">
                <a:solidFill>
                  <a:srgbClr val="FF0000"/>
                </a:solidFill>
              </a:rPr>
              <a:t>using</a:t>
            </a:r>
            <a:r>
              <a:rPr lang="en-US" dirty="0"/>
              <a:t> the </a:t>
            </a:r>
            <a:r>
              <a:rPr lang="en-US" dirty="0">
                <a:solidFill>
                  <a:srgbClr val="FF0000"/>
                </a:solidFill>
              </a:rPr>
              <a:t>receiver’s </a:t>
            </a:r>
            <a:r>
              <a:rPr lang="en-US" dirty="0"/>
              <a:t>widely</a:t>
            </a:r>
            <a:r>
              <a:rPr lang="zh-CN" altLang="en-US" dirty="0"/>
              <a:t> </a:t>
            </a:r>
            <a:r>
              <a:rPr lang="en-US" dirty="0"/>
              <a:t>distributed </a:t>
            </a:r>
            <a:r>
              <a:rPr lang="en-US" dirty="0">
                <a:solidFill>
                  <a:srgbClr val="FF0000"/>
                </a:solidFill>
              </a:rPr>
              <a:t>public key</a:t>
            </a:r>
            <a:r>
              <a:rPr lang="en-US" dirty="0"/>
              <a:t>. The </a:t>
            </a:r>
            <a:r>
              <a:rPr lang="en-US" dirty="0">
                <a:solidFill>
                  <a:schemeClr val="accent1"/>
                </a:solidFill>
              </a:rPr>
              <a:t>receiver</a:t>
            </a:r>
            <a:r>
              <a:rPr lang="en-US" dirty="0"/>
              <a:t> can then </a:t>
            </a:r>
            <a:r>
              <a:rPr lang="en-US" dirty="0">
                <a:solidFill>
                  <a:schemeClr val="accent1"/>
                </a:solidFill>
              </a:rPr>
              <a:t>decrypt</a:t>
            </a:r>
            <a:r>
              <a:rPr lang="en-US" dirty="0"/>
              <a:t> the received message </a:t>
            </a:r>
            <a:r>
              <a:rPr lang="en-US" dirty="0">
                <a:solidFill>
                  <a:schemeClr val="accent1"/>
                </a:solidFill>
              </a:rPr>
              <a:t>using</a:t>
            </a:r>
            <a:r>
              <a:rPr lang="en-US" dirty="0"/>
              <a:t> their closely held </a:t>
            </a:r>
            <a:r>
              <a:rPr lang="en-US" dirty="0">
                <a:solidFill>
                  <a:schemeClr val="accent1"/>
                </a:solidFill>
              </a:rPr>
              <a:t>private key</a:t>
            </a:r>
            <a:r>
              <a:rPr lang="en-US" dirty="0"/>
              <a:t>.</a:t>
            </a:r>
            <a:endParaRPr lang="zh-CN" altLang="en-US" dirty="0"/>
          </a:p>
        </p:txBody>
      </p:sp>
    </p:spTree>
    <p:extLst>
      <p:ext uri="{BB962C8B-B14F-4D97-AF65-F5344CB8AC3E}">
        <p14:creationId xmlns:p14="http://schemas.microsoft.com/office/powerpoint/2010/main" val="2116087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944DCA-ADBF-DC6E-AF03-813D9D85463C}"/>
              </a:ext>
            </a:extLst>
          </p:cNvPr>
          <p:cNvSpPr>
            <a:spLocks noGrp="1"/>
          </p:cNvSpPr>
          <p:nvPr>
            <p:ph type="sldNum" sz="quarter" idx="12"/>
          </p:nvPr>
        </p:nvSpPr>
        <p:spPr/>
        <p:txBody>
          <a:bodyPr/>
          <a:lstStyle/>
          <a:p>
            <a:fld id="{7A304655-5D53-B746-8252-3F5A598C52D3}" type="slidenum">
              <a:rPr lang="en-CN" smtClean="0"/>
              <a:pPr/>
              <a:t>75</a:t>
            </a:fld>
            <a:endParaRPr lang="en-CN"/>
          </a:p>
        </p:txBody>
      </p:sp>
      <p:sp>
        <p:nvSpPr>
          <p:cNvPr id="3" name="Title 2">
            <a:extLst>
              <a:ext uri="{FF2B5EF4-FFF2-40B4-BE49-F238E27FC236}">
                <a16:creationId xmlns:a16="http://schemas.microsoft.com/office/drawing/2014/main" id="{2D4F9917-A6F1-69A4-1A13-D724A22F1475}"/>
              </a:ext>
            </a:extLst>
          </p:cNvPr>
          <p:cNvSpPr>
            <a:spLocks noGrp="1"/>
          </p:cNvSpPr>
          <p:nvPr>
            <p:ph type="title"/>
          </p:nvPr>
        </p:nvSpPr>
        <p:spPr/>
        <p:txBody>
          <a:bodyPr/>
          <a:lstStyle/>
          <a:p>
            <a:r>
              <a:rPr kumimoji="1" lang="zh-CN" altLang="en-US" dirty="0"/>
              <a:t>可靠的加密系统</a:t>
            </a:r>
          </a:p>
        </p:txBody>
      </p:sp>
      <p:pic>
        <p:nvPicPr>
          <p:cNvPr id="4" name="Picture 3">
            <a:extLst>
              <a:ext uri="{FF2B5EF4-FFF2-40B4-BE49-F238E27FC236}">
                <a16:creationId xmlns:a16="http://schemas.microsoft.com/office/drawing/2014/main" id="{358B7F8F-2D6C-B9CD-D517-AAC4B197A440}"/>
              </a:ext>
            </a:extLst>
          </p:cNvPr>
          <p:cNvPicPr>
            <a:picLocks noChangeAspect="1"/>
          </p:cNvPicPr>
          <p:nvPr/>
        </p:nvPicPr>
        <p:blipFill>
          <a:blip r:embed="rId2"/>
          <a:stretch>
            <a:fillRect/>
          </a:stretch>
        </p:blipFill>
        <p:spPr>
          <a:xfrm>
            <a:off x="964276" y="1746427"/>
            <a:ext cx="6350000" cy="1524000"/>
          </a:xfrm>
          <a:prstGeom prst="rect">
            <a:avLst/>
          </a:prstGeom>
        </p:spPr>
      </p:pic>
      <p:sp>
        <p:nvSpPr>
          <p:cNvPr id="8" name="TextBox 7">
            <a:extLst>
              <a:ext uri="{FF2B5EF4-FFF2-40B4-BE49-F238E27FC236}">
                <a16:creationId xmlns:a16="http://schemas.microsoft.com/office/drawing/2014/main" id="{EB930C95-D394-D138-FC3D-3D0FB99DDCC0}"/>
              </a:ext>
            </a:extLst>
          </p:cNvPr>
          <p:cNvSpPr txBox="1"/>
          <p:nvPr/>
        </p:nvSpPr>
        <p:spPr>
          <a:xfrm>
            <a:off x="964276" y="1230284"/>
            <a:ext cx="2595647" cy="369332"/>
          </a:xfrm>
          <a:prstGeom prst="rect">
            <a:avLst/>
          </a:prstGeom>
          <a:noFill/>
        </p:spPr>
        <p:txBody>
          <a:bodyPr wrap="none" rtlCol="0">
            <a:spAutoFit/>
          </a:bodyPr>
          <a:lstStyle/>
          <a:p>
            <a:r>
              <a:rPr kumimoji="1" lang="en-US" altLang="zh-CN" dirty="0"/>
              <a:t>The</a:t>
            </a:r>
            <a:r>
              <a:rPr kumimoji="1" lang="zh-CN" altLang="en-US" dirty="0"/>
              <a:t> </a:t>
            </a:r>
            <a:r>
              <a:rPr kumimoji="1" lang="en-US" altLang="zh-CN" dirty="0"/>
              <a:t>RSA</a:t>
            </a:r>
            <a:r>
              <a:rPr kumimoji="1" lang="zh-CN" altLang="en-US" dirty="0"/>
              <a:t> </a:t>
            </a:r>
            <a:r>
              <a:rPr kumimoji="1" lang="en-US" altLang="zh-CN" dirty="0"/>
              <a:t>crypto</a:t>
            </a:r>
            <a:r>
              <a:rPr kumimoji="1" lang="zh-CN" altLang="en-US" dirty="0"/>
              <a:t> </a:t>
            </a:r>
            <a:r>
              <a:rPr kumimoji="1" lang="en-US" altLang="zh-CN" dirty="0"/>
              <a:t>system</a:t>
            </a:r>
            <a:endParaRPr kumimoji="1" lang="zh-CN" altLang="en-US" dirty="0"/>
          </a:p>
        </p:txBody>
      </p:sp>
      <p:pic>
        <p:nvPicPr>
          <p:cNvPr id="9" name="Picture 8">
            <a:extLst>
              <a:ext uri="{FF2B5EF4-FFF2-40B4-BE49-F238E27FC236}">
                <a16:creationId xmlns:a16="http://schemas.microsoft.com/office/drawing/2014/main" id="{0DC909D9-E2FD-5CCE-41B3-760C2732432D}"/>
              </a:ext>
            </a:extLst>
          </p:cNvPr>
          <p:cNvPicPr>
            <a:picLocks noChangeAspect="1"/>
          </p:cNvPicPr>
          <p:nvPr/>
        </p:nvPicPr>
        <p:blipFill>
          <a:blip r:embed="rId3"/>
          <a:stretch>
            <a:fillRect/>
          </a:stretch>
        </p:blipFill>
        <p:spPr>
          <a:xfrm>
            <a:off x="1191144" y="3268474"/>
            <a:ext cx="6362700" cy="2971800"/>
          </a:xfrm>
          <a:prstGeom prst="rect">
            <a:avLst/>
          </a:prstGeom>
        </p:spPr>
      </p:pic>
    </p:spTree>
    <p:extLst>
      <p:ext uri="{BB962C8B-B14F-4D97-AF65-F5344CB8AC3E}">
        <p14:creationId xmlns:p14="http://schemas.microsoft.com/office/powerpoint/2010/main" val="231727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944DCA-ADBF-DC6E-AF03-813D9D85463C}"/>
              </a:ext>
            </a:extLst>
          </p:cNvPr>
          <p:cNvSpPr>
            <a:spLocks noGrp="1"/>
          </p:cNvSpPr>
          <p:nvPr>
            <p:ph type="sldNum" sz="quarter" idx="12"/>
          </p:nvPr>
        </p:nvSpPr>
        <p:spPr/>
        <p:txBody>
          <a:bodyPr/>
          <a:lstStyle/>
          <a:p>
            <a:fld id="{7A304655-5D53-B746-8252-3F5A598C52D3}" type="slidenum">
              <a:rPr lang="en-CN" smtClean="0"/>
              <a:pPr/>
              <a:t>76</a:t>
            </a:fld>
            <a:endParaRPr lang="en-CN"/>
          </a:p>
        </p:txBody>
      </p:sp>
      <p:sp>
        <p:nvSpPr>
          <p:cNvPr id="3" name="Title 2">
            <a:extLst>
              <a:ext uri="{FF2B5EF4-FFF2-40B4-BE49-F238E27FC236}">
                <a16:creationId xmlns:a16="http://schemas.microsoft.com/office/drawing/2014/main" id="{2D4F9917-A6F1-69A4-1A13-D724A22F1475}"/>
              </a:ext>
            </a:extLst>
          </p:cNvPr>
          <p:cNvSpPr>
            <a:spLocks noGrp="1"/>
          </p:cNvSpPr>
          <p:nvPr>
            <p:ph type="title"/>
          </p:nvPr>
        </p:nvSpPr>
        <p:spPr/>
        <p:txBody>
          <a:bodyPr/>
          <a:lstStyle/>
          <a:p>
            <a:r>
              <a:rPr kumimoji="1" lang="zh-CN" altLang="en-US" dirty="0"/>
              <a:t>可靠的加密系统</a:t>
            </a:r>
          </a:p>
        </p:txBody>
      </p:sp>
      <p:sp>
        <p:nvSpPr>
          <p:cNvPr id="8" name="TextBox 7">
            <a:extLst>
              <a:ext uri="{FF2B5EF4-FFF2-40B4-BE49-F238E27FC236}">
                <a16:creationId xmlns:a16="http://schemas.microsoft.com/office/drawing/2014/main" id="{EB930C95-D394-D138-FC3D-3D0FB99DDCC0}"/>
              </a:ext>
            </a:extLst>
          </p:cNvPr>
          <p:cNvSpPr txBox="1"/>
          <p:nvPr/>
        </p:nvSpPr>
        <p:spPr>
          <a:xfrm>
            <a:off x="964276" y="1230284"/>
            <a:ext cx="2595647" cy="369332"/>
          </a:xfrm>
          <a:prstGeom prst="rect">
            <a:avLst/>
          </a:prstGeom>
          <a:noFill/>
        </p:spPr>
        <p:txBody>
          <a:bodyPr wrap="none" rtlCol="0">
            <a:spAutoFit/>
          </a:bodyPr>
          <a:lstStyle/>
          <a:p>
            <a:r>
              <a:rPr kumimoji="1" lang="en-US" altLang="zh-CN" dirty="0"/>
              <a:t>The</a:t>
            </a:r>
            <a:r>
              <a:rPr kumimoji="1" lang="zh-CN" altLang="en-US" dirty="0"/>
              <a:t> </a:t>
            </a:r>
            <a:r>
              <a:rPr kumimoji="1" lang="en-US" altLang="zh-CN" dirty="0"/>
              <a:t>RSA</a:t>
            </a:r>
            <a:r>
              <a:rPr kumimoji="1" lang="zh-CN" altLang="en-US" dirty="0"/>
              <a:t> </a:t>
            </a:r>
            <a:r>
              <a:rPr kumimoji="1" lang="en-US" altLang="zh-CN" dirty="0"/>
              <a:t>crypto</a:t>
            </a:r>
            <a:r>
              <a:rPr kumimoji="1" lang="zh-CN" altLang="en-US" dirty="0"/>
              <a:t> </a:t>
            </a:r>
            <a:r>
              <a:rPr kumimoji="1" lang="en-US" altLang="zh-CN" dirty="0"/>
              <a:t>system</a:t>
            </a:r>
            <a:endParaRPr kumimoji="1" lang="zh-CN" altLang="en-US" dirty="0"/>
          </a:p>
        </p:txBody>
      </p:sp>
      <p:pic>
        <p:nvPicPr>
          <p:cNvPr id="9" name="Picture 8">
            <a:extLst>
              <a:ext uri="{FF2B5EF4-FFF2-40B4-BE49-F238E27FC236}">
                <a16:creationId xmlns:a16="http://schemas.microsoft.com/office/drawing/2014/main" id="{0DC909D9-E2FD-5CCE-41B3-760C2732432D}"/>
              </a:ext>
            </a:extLst>
          </p:cNvPr>
          <p:cNvPicPr>
            <a:picLocks noChangeAspect="1"/>
          </p:cNvPicPr>
          <p:nvPr/>
        </p:nvPicPr>
        <p:blipFill>
          <a:blip r:embed="rId2"/>
          <a:stretch>
            <a:fillRect/>
          </a:stretch>
        </p:blipFill>
        <p:spPr>
          <a:xfrm>
            <a:off x="964276" y="1599616"/>
            <a:ext cx="6362700" cy="2971800"/>
          </a:xfrm>
          <a:prstGeom prst="rect">
            <a:avLst/>
          </a:prstGeom>
        </p:spPr>
      </p:pic>
      <p:pic>
        <p:nvPicPr>
          <p:cNvPr id="5" name="Picture 4">
            <a:extLst>
              <a:ext uri="{FF2B5EF4-FFF2-40B4-BE49-F238E27FC236}">
                <a16:creationId xmlns:a16="http://schemas.microsoft.com/office/drawing/2014/main" id="{FAAC0C05-C262-B7E0-A07B-C63CA8F6AD88}"/>
              </a:ext>
            </a:extLst>
          </p:cNvPr>
          <p:cNvPicPr>
            <a:picLocks noChangeAspect="1"/>
          </p:cNvPicPr>
          <p:nvPr/>
        </p:nvPicPr>
        <p:blipFill>
          <a:blip r:embed="rId3"/>
          <a:stretch>
            <a:fillRect/>
          </a:stretch>
        </p:blipFill>
        <p:spPr>
          <a:xfrm>
            <a:off x="1002376" y="4570201"/>
            <a:ext cx="6324600" cy="1092200"/>
          </a:xfrm>
          <a:prstGeom prst="rect">
            <a:avLst/>
          </a:prstGeom>
        </p:spPr>
      </p:pic>
      <p:pic>
        <p:nvPicPr>
          <p:cNvPr id="6" name="Picture 5">
            <a:extLst>
              <a:ext uri="{FF2B5EF4-FFF2-40B4-BE49-F238E27FC236}">
                <a16:creationId xmlns:a16="http://schemas.microsoft.com/office/drawing/2014/main" id="{01307694-2BED-DF8F-4983-C40BA4D5D29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64276" y="5496147"/>
            <a:ext cx="6324600" cy="774700"/>
          </a:xfrm>
          <a:prstGeom prst="rect">
            <a:avLst/>
          </a:prstGeom>
        </p:spPr>
      </p:pic>
      <p:sp>
        <p:nvSpPr>
          <p:cNvPr id="10" name="TextBox 9">
            <a:extLst>
              <a:ext uri="{FF2B5EF4-FFF2-40B4-BE49-F238E27FC236}">
                <a16:creationId xmlns:a16="http://schemas.microsoft.com/office/drawing/2014/main" id="{E9F0E38F-8266-FDFC-580F-B59CA55FF334}"/>
              </a:ext>
            </a:extLst>
          </p:cNvPr>
          <p:cNvSpPr txBox="1"/>
          <p:nvPr/>
        </p:nvSpPr>
        <p:spPr>
          <a:xfrm>
            <a:off x="4462753" y="440359"/>
            <a:ext cx="4588624" cy="1200329"/>
          </a:xfrm>
          <a:prstGeom prst="rect">
            <a:avLst/>
          </a:prstGeom>
          <a:noFill/>
        </p:spPr>
        <p:txBody>
          <a:bodyPr wrap="square">
            <a:spAutoFit/>
          </a:bodyPr>
          <a:lstStyle/>
          <a:p>
            <a:r>
              <a:rPr lang="en-US" dirty="0"/>
              <a:t>hopelessly hard to factor a number that is the product of two primes with hundreds of digits, an effort to factor n is not going to break RSA</a:t>
            </a:r>
            <a:endParaRPr lang="zh-CN" altLang="en-US" dirty="0"/>
          </a:p>
        </p:txBody>
      </p:sp>
    </p:spTree>
    <p:extLst>
      <p:ext uri="{BB962C8B-B14F-4D97-AF65-F5344CB8AC3E}">
        <p14:creationId xmlns:p14="http://schemas.microsoft.com/office/powerpoint/2010/main" val="1028185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313A8E-2560-3017-C0C4-935886FF41DD}"/>
              </a:ext>
            </a:extLst>
          </p:cNvPr>
          <p:cNvSpPr>
            <a:spLocks noGrp="1"/>
          </p:cNvSpPr>
          <p:nvPr>
            <p:ph type="sldNum" sz="quarter" idx="12"/>
          </p:nvPr>
        </p:nvSpPr>
        <p:spPr/>
        <p:txBody>
          <a:bodyPr/>
          <a:lstStyle/>
          <a:p>
            <a:fld id="{7A304655-5D53-B746-8252-3F5A598C52D3}" type="slidenum">
              <a:rPr lang="en-CN" smtClean="0"/>
              <a:pPr/>
              <a:t>77</a:t>
            </a:fld>
            <a:endParaRPr lang="en-CN"/>
          </a:p>
        </p:txBody>
      </p:sp>
      <p:pic>
        <p:nvPicPr>
          <p:cNvPr id="4" name="Picture 3">
            <a:extLst>
              <a:ext uri="{FF2B5EF4-FFF2-40B4-BE49-F238E27FC236}">
                <a16:creationId xmlns:a16="http://schemas.microsoft.com/office/drawing/2014/main" id="{78966C1D-D851-7EB9-3F2D-08B93ED6A0B1}"/>
              </a:ext>
            </a:extLst>
          </p:cNvPr>
          <p:cNvPicPr>
            <a:picLocks noChangeAspect="1"/>
          </p:cNvPicPr>
          <p:nvPr/>
        </p:nvPicPr>
        <p:blipFill>
          <a:blip r:embed="rId2"/>
          <a:stretch>
            <a:fillRect/>
          </a:stretch>
        </p:blipFill>
        <p:spPr>
          <a:xfrm>
            <a:off x="3303090" y="944358"/>
            <a:ext cx="2537820" cy="1688804"/>
          </a:xfrm>
          <a:prstGeom prst="rect">
            <a:avLst/>
          </a:prstGeom>
        </p:spPr>
      </p:pic>
      <p:pic>
        <p:nvPicPr>
          <p:cNvPr id="5" name="Picture 4">
            <a:extLst>
              <a:ext uri="{FF2B5EF4-FFF2-40B4-BE49-F238E27FC236}">
                <a16:creationId xmlns:a16="http://schemas.microsoft.com/office/drawing/2014/main" id="{60819375-30D6-40C7-B4AB-5CBAE2602D78}"/>
              </a:ext>
            </a:extLst>
          </p:cNvPr>
          <p:cNvPicPr>
            <a:picLocks noChangeAspect="1"/>
          </p:cNvPicPr>
          <p:nvPr/>
        </p:nvPicPr>
        <p:blipFill>
          <a:blip r:embed="rId3"/>
          <a:stretch>
            <a:fillRect/>
          </a:stretch>
        </p:blipFill>
        <p:spPr>
          <a:xfrm>
            <a:off x="2630209" y="2854467"/>
            <a:ext cx="3590688" cy="1536626"/>
          </a:xfrm>
          <a:prstGeom prst="rect">
            <a:avLst/>
          </a:prstGeom>
        </p:spPr>
      </p:pic>
      <p:sp>
        <p:nvSpPr>
          <p:cNvPr id="6" name="TextBox 5">
            <a:extLst>
              <a:ext uri="{FF2B5EF4-FFF2-40B4-BE49-F238E27FC236}">
                <a16:creationId xmlns:a16="http://schemas.microsoft.com/office/drawing/2014/main" id="{7F13EF27-8213-4D1F-33FE-6E9E75A67A6A}"/>
              </a:ext>
            </a:extLst>
          </p:cNvPr>
          <p:cNvSpPr txBox="1"/>
          <p:nvPr/>
        </p:nvSpPr>
        <p:spPr>
          <a:xfrm>
            <a:off x="2326025" y="4757060"/>
            <a:ext cx="4585648" cy="646331"/>
          </a:xfrm>
          <a:prstGeom prst="rect">
            <a:avLst/>
          </a:prstGeom>
          <a:noFill/>
        </p:spPr>
        <p:txBody>
          <a:bodyPr wrap="square">
            <a:spAutoFit/>
          </a:bodyPr>
          <a:lstStyle/>
          <a:p>
            <a:pPr algn="ctr"/>
            <a:r>
              <a:rPr lang="zh-CN" altLang="en-US" dirty="0"/>
              <a:t>QQ: 2095728218</a:t>
            </a:r>
          </a:p>
          <a:p>
            <a:pPr algn="ctr"/>
            <a:r>
              <a:rPr lang="zh-CN" altLang="en-US" dirty="0"/>
              <a:t>Email: gwzhang@cug.edu.cn</a:t>
            </a:r>
          </a:p>
        </p:txBody>
      </p:sp>
    </p:spTree>
    <p:extLst>
      <p:ext uri="{BB962C8B-B14F-4D97-AF65-F5344CB8AC3E}">
        <p14:creationId xmlns:p14="http://schemas.microsoft.com/office/powerpoint/2010/main" val="40001071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ADFD68-F324-D003-8B44-08CB016BABD6}"/>
              </a:ext>
            </a:extLst>
          </p:cNvPr>
          <p:cNvSpPr>
            <a:spLocks noGrp="1"/>
          </p:cNvSpPr>
          <p:nvPr>
            <p:ph type="sldNum" sz="quarter" idx="12"/>
          </p:nvPr>
        </p:nvSpPr>
        <p:spPr/>
        <p:txBody>
          <a:bodyPr/>
          <a:lstStyle/>
          <a:p>
            <a:fld id="{7A304655-5D53-B746-8252-3F5A598C52D3}" type="slidenum">
              <a:rPr lang="en-CN" smtClean="0"/>
              <a:pPr/>
              <a:t>8</a:t>
            </a:fld>
            <a:endParaRPr lang="en-CN"/>
          </a:p>
        </p:txBody>
      </p:sp>
      <p:sp>
        <p:nvSpPr>
          <p:cNvPr id="3" name="Title 2">
            <a:extLst>
              <a:ext uri="{FF2B5EF4-FFF2-40B4-BE49-F238E27FC236}">
                <a16:creationId xmlns:a16="http://schemas.microsoft.com/office/drawing/2014/main" id="{DA2CE602-A2AA-AEE4-5A57-589636875374}"/>
              </a:ext>
            </a:extLst>
          </p:cNvPr>
          <p:cNvSpPr>
            <a:spLocks noGrp="1"/>
          </p:cNvSpPr>
          <p:nvPr>
            <p:ph type="title"/>
          </p:nvPr>
        </p:nvSpPr>
        <p:spPr/>
        <p:txBody>
          <a:bodyPr/>
          <a:lstStyle/>
          <a:p>
            <a:r>
              <a:rPr kumimoji="1" lang="zh-CN" altLang="en-US" dirty="0"/>
              <a:t>整除</a:t>
            </a:r>
          </a:p>
        </p:txBody>
      </p:sp>
      <p:sp>
        <p:nvSpPr>
          <p:cNvPr id="21" name="Rectangle 20">
            <a:extLst>
              <a:ext uri="{FF2B5EF4-FFF2-40B4-BE49-F238E27FC236}">
                <a16:creationId xmlns:a16="http://schemas.microsoft.com/office/drawing/2014/main" id="{01EE51A5-9257-5FBD-5F81-301ECE935951}"/>
              </a:ext>
            </a:extLst>
          </p:cNvPr>
          <p:cNvSpPr/>
          <p:nvPr/>
        </p:nvSpPr>
        <p:spPr>
          <a:xfrm>
            <a:off x="850002" y="1182412"/>
            <a:ext cx="3012550" cy="32183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err="1">
                <a:latin typeface="Consolas" panose="020B0609020204030204" pitchFamily="49" charset="0"/>
                <a:cs typeface="Consolas" panose="020B0609020204030204" pitchFamily="49" charset="0"/>
              </a:rPr>
              <a:t>Thr</a:t>
            </a:r>
            <a:r>
              <a:rPr kumimoji="1" lang="zh-CN" altLang="en-US" dirty="0">
                <a:latin typeface="Consolas" panose="020B0609020204030204" pitchFamily="49" charset="0"/>
                <a:cs typeface="Consolas" panose="020B0609020204030204" pitchFamily="49" charset="0"/>
              </a:rPr>
              <a:t> </a:t>
            </a:r>
            <a:r>
              <a:rPr kumimoji="1" lang="en-US" altLang="zh-CN" dirty="0">
                <a:latin typeface="Consolas" panose="020B0609020204030204" pitchFamily="49" charset="0"/>
                <a:cs typeface="Consolas" panose="020B0609020204030204" pitchFamily="49" charset="0"/>
              </a:rPr>
              <a:t>Die-hard</a:t>
            </a:r>
            <a:r>
              <a:rPr kumimoji="1" lang="zh-CN" altLang="en-US" dirty="0">
                <a:latin typeface="Consolas" panose="020B0609020204030204" pitchFamily="49" charset="0"/>
                <a:cs typeface="Consolas" panose="020B0609020204030204" pitchFamily="49" charset="0"/>
              </a:rPr>
              <a:t> </a:t>
            </a:r>
            <a:r>
              <a:rPr kumimoji="1" lang="en-US" altLang="zh-CN" dirty="0">
                <a:latin typeface="Consolas" panose="020B0609020204030204" pitchFamily="49" charset="0"/>
                <a:cs typeface="Consolas" panose="020B0609020204030204" pitchFamily="49" charset="0"/>
              </a:rPr>
              <a:t>problem</a:t>
            </a:r>
            <a:endParaRPr kumimoji="1" lang="zh-CN" altLang="en-US" dirty="0">
              <a:latin typeface="Consolas" panose="020B0609020204030204" pitchFamily="49" charset="0"/>
              <a:cs typeface="Consolas" panose="020B0609020204030204" pitchFamily="49" charset="0"/>
            </a:endParaRPr>
          </a:p>
        </p:txBody>
      </p:sp>
      <p:grpSp>
        <p:nvGrpSpPr>
          <p:cNvPr id="25" name="Group 24">
            <a:extLst>
              <a:ext uri="{FF2B5EF4-FFF2-40B4-BE49-F238E27FC236}">
                <a16:creationId xmlns:a16="http://schemas.microsoft.com/office/drawing/2014/main" id="{92FF32FA-9B0F-EDA0-B350-2CC96CBB2BAD}"/>
              </a:ext>
            </a:extLst>
          </p:cNvPr>
          <p:cNvGrpSpPr/>
          <p:nvPr/>
        </p:nvGrpSpPr>
        <p:grpSpPr>
          <a:xfrm>
            <a:off x="1589974" y="2273055"/>
            <a:ext cx="826770" cy="2011841"/>
            <a:chOff x="2228402" y="1601825"/>
            <a:chExt cx="826770" cy="2011841"/>
          </a:xfrm>
        </p:grpSpPr>
        <p:pic>
          <p:nvPicPr>
            <p:cNvPr id="26" name="Picture 25">
              <a:extLst>
                <a:ext uri="{FF2B5EF4-FFF2-40B4-BE49-F238E27FC236}">
                  <a16:creationId xmlns:a16="http://schemas.microsoft.com/office/drawing/2014/main" id="{35138D75-CC7C-E9D2-4A48-25513D486C6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2063" l="9748" r="89937">
                          <a14:foregroundMark x1="47799" y1="17460" x2="33962" y2="52857"/>
                          <a14:foregroundMark x1="33962" y1="52857" x2="33962" y2="53333"/>
                          <a14:foregroundMark x1="28302" y1="90952" x2="58491" y2="92063"/>
                        </a14:backgroundRemoval>
                      </a14:imgEffect>
                    </a14:imgLayer>
                  </a14:imgProps>
                </a:ext>
              </a:extLst>
            </a:blip>
            <a:stretch>
              <a:fillRect/>
            </a:stretch>
          </p:blipFill>
          <p:spPr>
            <a:xfrm>
              <a:off x="2228402" y="1601825"/>
              <a:ext cx="826770" cy="1637941"/>
            </a:xfrm>
            <a:prstGeom prst="rect">
              <a:avLst/>
            </a:prstGeom>
          </p:spPr>
        </p:pic>
        <p:sp>
          <p:nvSpPr>
            <p:cNvPr id="27" name="TextBox 26">
              <a:extLst>
                <a:ext uri="{FF2B5EF4-FFF2-40B4-BE49-F238E27FC236}">
                  <a16:creationId xmlns:a16="http://schemas.microsoft.com/office/drawing/2014/main" id="{A272FBA8-9650-EC7F-3276-708D5543CFDC}"/>
                </a:ext>
              </a:extLst>
            </p:cNvPr>
            <p:cNvSpPr txBox="1"/>
            <p:nvPr/>
          </p:nvSpPr>
          <p:spPr>
            <a:xfrm>
              <a:off x="2421214" y="3244334"/>
              <a:ext cx="441146" cy="369332"/>
            </a:xfrm>
            <a:prstGeom prst="rect">
              <a:avLst/>
            </a:prstGeom>
            <a:noFill/>
          </p:spPr>
          <p:txBody>
            <a:bodyPr wrap="none" rtlCol="0">
              <a:spAutoFit/>
            </a:bodyPr>
            <a:lstStyle/>
            <a:p>
              <a:r>
                <a:rPr kumimoji="1" lang="en-US" altLang="zh-CN" dirty="0"/>
                <a:t>3L</a:t>
              </a:r>
              <a:endParaRPr kumimoji="1" lang="zh-CN" altLang="en-US" dirty="0"/>
            </a:p>
          </p:txBody>
        </p:sp>
      </p:grpSp>
      <p:grpSp>
        <p:nvGrpSpPr>
          <p:cNvPr id="28" name="Group 27">
            <a:extLst>
              <a:ext uri="{FF2B5EF4-FFF2-40B4-BE49-F238E27FC236}">
                <a16:creationId xmlns:a16="http://schemas.microsoft.com/office/drawing/2014/main" id="{78EE82BA-87D7-006B-8A6F-649C4E3685CD}"/>
              </a:ext>
            </a:extLst>
          </p:cNvPr>
          <p:cNvGrpSpPr/>
          <p:nvPr/>
        </p:nvGrpSpPr>
        <p:grpSpPr>
          <a:xfrm>
            <a:off x="2902147" y="2257386"/>
            <a:ext cx="826770" cy="2027510"/>
            <a:chOff x="4069752" y="1586156"/>
            <a:chExt cx="826770" cy="2027510"/>
          </a:xfrm>
        </p:grpSpPr>
        <p:pic>
          <p:nvPicPr>
            <p:cNvPr id="29" name="Picture 28">
              <a:extLst>
                <a:ext uri="{FF2B5EF4-FFF2-40B4-BE49-F238E27FC236}">
                  <a16:creationId xmlns:a16="http://schemas.microsoft.com/office/drawing/2014/main" id="{0197BBA9-45ED-7833-8805-8ABFC441C01D}"/>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10000" b="92063" l="9748" r="89937">
                          <a14:foregroundMark x1="47799" y1="17460" x2="33962" y2="52857"/>
                          <a14:foregroundMark x1="33962" y1="52857" x2="33962" y2="53333"/>
                          <a14:foregroundMark x1="28302" y1="90952" x2="58491" y2="92063"/>
                        </a14:backgroundRemoval>
                      </a14:imgEffect>
                    </a14:imgLayer>
                  </a14:imgProps>
                </a:ext>
              </a:extLst>
            </a:blip>
            <a:stretch>
              <a:fillRect/>
            </a:stretch>
          </p:blipFill>
          <p:spPr>
            <a:xfrm>
              <a:off x="4069752" y="1586156"/>
              <a:ext cx="826770" cy="1637941"/>
            </a:xfrm>
            <a:prstGeom prst="rect">
              <a:avLst/>
            </a:prstGeom>
          </p:spPr>
        </p:pic>
        <p:sp>
          <p:nvSpPr>
            <p:cNvPr id="30" name="TextBox 29">
              <a:extLst>
                <a:ext uri="{FF2B5EF4-FFF2-40B4-BE49-F238E27FC236}">
                  <a16:creationId xmlns:a16="http://schemas.microsoft.com/office/drawing/2014/main" id="{D66E9853-443C-DB69-CE5C-D882BB0DF6C7}"/>
                </a:ext>
              </a:extLst>
            </p:cNvPr>
            <p:cNvSpPr txBox="1"/>
            <p:nvPr/>
          </p:nvSpPr>
          <p:spPr>
            <a:xfrm>
              <a:off x="4262564" y="3244334"/>
              <a:ext cx="441146" cy="369332"/>
            </a:xfrm>
            <a:prstGeom prst="rect">
              <a:avLst/>
            </a:prstGeom>
            <a:noFill/>
          </p:spPr>
          <p:txBody>
            <a:bodyPr wrap="none" rtlCol="0">
              <a:spAutoFit/>
            </a:bodyPr>
            <a:lstStyle/>
            <a:p>
              <a:r>
                <a:rPr kumimoji="1" lang="en-US" altLang="zh-CN" dirty="0"/>
                <a:t>5L</a:t>
              </a:r>
              <a:endParaRPr kumimoji="1" lang="zh-CN" altLang="en-US" dirty="0"/>
            </a:p>
          </p:txBody>
        </p:sp>
      </p:grpSp>
    </p:spTree>
    <p:extLst>
      <p:ext uri="{BB962C8B-B14F-4D97-AF65-F5344CB8AC3E}">
        <p14:creationId xmlns:p14="http://schemas.microsoft.com/office/powerpoint/2010/main" val="3628508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1637ED2-5A3A-8B93-6B9C-E44A5552EF4C}"/>
              </a:ext>
            </a:extLst>
          </p:cNvPr>
          <p:cNvGrpSpPr/>
          <p:nvPr/>
        </p:nvGrpSpPr>
        <p:grpSpPr>
          <a:xfrm>
            <a:off x="1056788" y="1409856"/>
            <a:ext cx="7256684" cy="2844977"/>
            <a:chOff x="1110577" y="1341399"/>
            <a:chExt cx="2405518" cy="1010499"/>
          </a:xfrm>
        </p:grpSpPr>
        <p:sp>
          <p:nvSpPr>
            <p:cNvPr id="25" name="Rounded Rectangle 24">
              <a:extLst>
                <a:ext uri="{FF2B5EF4-FFF2-40B4-BE49-F238E27FC236}">
                  <a16:creationId xmlns:a16="http://schemas.microsoft.com/office/drawing/2014/main" id="{0843CEE3-4744-CCF1-BE9E-B962B1E28983}"/>
                </a:ext>
              </a:extLst>
            </p:cNvPr>
            <p:cNvSpPr/>
            <p:nvPr/>
          </p:nvSpPr>
          <p:spPr>
            <a:xfrm>
              <a:off x="1110577" y="1450109"/>
              <a:ext cx="2405518" cy="901789"/>
            </a:xfrm>
            <a:prstGeom prst="roundRect">
              <a:avLst/>
            </a:prstGeom>
            <a:solidFill>
              <a:schemeClr val="accent6">
                <a:lumMod val="40000"/>
                <a:lumOff val="60000"/>
                <a:alpha val="22261"/>
              </a:schemeClr>
            </a:solidFill>
            <a:ln>
              <a:solidFill>
                <a:schemeClr val="accent6"/>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Rectangle 25">
              <a:extLst>
                <a:ext uri="{FF2B5EF4-FFF2-40B4-BE49-F238E27FC236}">
                  <a16:creationId xmlns:a16="http://schemas.microsoft.com/office/drawing/2014/main" id="{200AC942-492D-EDF0-7708-764D9D115F02}"/>
                </a:ext>
              </a:extLst>
            </p:cNvPr>
            <p:cNvSpPr/>
            <p:nvPr/>
          </p:nvSpPr>
          <p:spPr>
            <a:xfrm>
              <a:off x="1214491" y="1341399"/>
              <a:ext cx="672644" cy="11192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latin typeface="Consolas" panose="020B0609020204030204" pitchFamily="49" charset="0"/>
                  <a:cs typeface="Consolas" panose="020B0609020204030204" pitchFamily="49" charset="0"/>
                </a:rPr>
                <a:t>water-</a:t>
              </a:r>
              <a:r>
                <a:rPr kumimoji="1" lang="en-US" altLang="zh-CN" dirty="0" err="1">
                  <a:latin typeface="Consolas" panose="020B0609020204030204" pitchFamily="49" charset="0"/>
                  <a:cs typeface="Consolas" panose="020B0609020204030204" pitchFamily="49" charset="0"/>
                </a:rPr>
                <a:t>jug.py</a:t>
              </a:r>
              <a:endParaRPr kumimoji="1" lang="zh-CN" altLang="en-US" dirty="0">
                <a:latin typeface="Consolas" panose="020B0609020204030204" pitchFamily="49" charset="0"/>
                <a:cs typeface="Consolas" panose="020B0609020204030204" pitchFamily="49" charset="0"/>
              </a:endParaRPr>
            </a:p>
          </p:txBody>
        </p:sp>
      </p:grpSp>
      <p:sp>
        <p:nvSpPr>
          <p:cNvPr id="2" name="Slide Number Placeholder 1">
            <a:extLst>
              <a:ext uri="{FF2B5EF4-FFF2-40B4-BE49-F238E27FC236}">
                <a16:creationId xmlns:a16="http://schemas.microsoft.com/office/drawing/2014/main" id="{63ADFD68-F324-D003-8B44-08CB016BABD6}"/>
              </a:ext>
            </a:extLst>
          </p:cNvPr>
          <p:cNvSpPr>
            <a:spLocks noGrp="1"/>
          </p:cNvSpPr>
          <p:nvPr>
            <p:ph type="sldNum" sz="quarter" idx="12"/>
          </p:nvPr>
        </p:nvSpPr>
        <p:spPr/>
        <p:txBody>
          <a:bodyPr/>
          <a:lstStyle/>
          <a:p>
            <a:fld id="{7A304655-5D53-B746-8252-3F5A598C52D3}" type="slidenum">
              <a:rPr lang="en-CN" smtClean="0"/>
              <a:pPr/>
              <a:t>9</a:t>
            </a:fld>
            <a:endParaRPr lang="en-CN"/>
          </a:p>
        </p:txBody>
      </p:sp>
      <p:sp>
        <p:nvSpPr>
          <p:cNvPr id="3" name="Title 2">
            <a:extLst>
              <a:ext uri="{FF2B5EF4-FFF2-40B4-BE49-F238E27FC236}">
                <a16:creationId xmlns:a16="http://schemas.microsoft.com/office/drawing/2014/main" id="{DA2CE602-A2AA-AEE4-5A57-589636875374}"/>
              </a:ext>
            </a:extLst>
          </p:cNvPr>
          <p:cNvSpPr>
            <a:spLocks noGrp="1"/>
          </p:cNvSpPr>
          <p:nvPr>
            <p:ph type="title"/>
          </p:nvPr>
        </p:nvSpPr>
        <p:spPr/>
        <p:txBody>
          <a:bodyPr/>
          <a:lstStyle/>
          <a:p>
            <a:r>
              <a:rPr kumimoji="1" lang="zh-CN" altLang="en-US" dirty="0"/>
              <a:t>整除</a:t>
            </a:r>
          </a:p>
        </p:txBody>
      </p:sp>
      <p:sp>
        <p:nvSpPr>
          <p:cNvPr id="6" name="TextBox 5">
            <a:extLst>
              <a:ext uri="{FF2B5EF4-FFF2-40B4-BE49-F238E27FC236}">
                <a16:creationId xmlns:a16="http://schemas.microsoft.com/office/drawing/2014/main" id="{3793D923-C2BF-5C63-46FD-49BE86C4B907}"/>
              </a:ext>
            </a:extLst>
          </p:cNvPr>
          <p:cNvSpPr txBox="1"/>
          <p:nvPr/>
        </p:nvSpPr>
        <p:spPr>
          <a:xfrm>
            <a:off x="776739" y="1040524"/>
            <a:ext cx="3125599" cy="369332"/>
          </a:xfrm>
          <a:prstGeom prst="rect">
            <a:avLst/>
          </a:prstGeom>
          <a:noFill/>
        </p:spPr>
        <p:txBody>
          <a:bodyPr wrap="none" rtlCol="0">
            <a:spAutoFit/>
          </a:bodyPr>
          <a:lstStyle/>
          <a:p>
            <a:r>
              <a:rPr kumimoji="1" lang="zh-CN" altLang="en-US" dirty="0"/>
              <a:t>一个游戏</a:t>
            </a:r>
            <a:r>
              <a:rPr kumimoji="1" lang="en-US" altLang="zh-CN" dirty="0"/>
              <a:t>:</a:t>
            </a:r>
            <a:r>
              <a:rPr kumimoji="1" lang="zh-CN" altLang="en-US" dirty="0"/>
              <a:t> </a:t>
            </a:r>
            <a:r>
              <a:rPr kumimoji="1" lang="en-US" altLang="zh-CN" dirty="0"/>
              <a:t>Water-jug</a:t>
            </a:r>
            <a:r>
              <a:rPr kumimoji="1" lang="zh-CN" altLang="en-US" dirty="0"/>
              <a:t> </a:t>
            </a:r>
            <a:r>
              <a:rPr kumimoji="1" lang="en-US" altLang="zh-CN" dirty="0"/>
              <a:t>problem</a:t>
            </a:r>
            <a:endParaRPr kumimoji="1" lang="zh-CN" altLang="en-US" dirty="0"/>
          </a:p>
        </p:txBody>
      </p:sp>
      <p:grpSp>
        <p:nvGrpSpPr>
          <p:cNvPr id="27" name="Group 26">
            <a:extLst>
              <a:ext uri="{FF2B5EF4-FFF2-40B4-BE49-F238E27FC236}">
                <a16:creationId xmlns:a16="http://schemas.microsoft.com/office/drawing/2014/main" id="{00896EBA-DEF3-94F1-D44A-3460CBA6F861}"/>
              </a:ext>
            </a:extLst>
          </p:cNvPr>
          <p:cNvGrpSpPr/>
          <p:nvPr/>
        </p:nvGrpSpPr>
        <p:grpSpPr>
          <a:xfrm>
            <a:off x="1763395" y="1847386"/>
            <a:ext cx="826770" cy="2011841"/>
            <a:chOff x="2228402" y="1601825"/>
            <a:chExt cx="826770" cy="2011841"/>
          </a:xfrm>
        </p:grpSpPr>
        <p:pic>
          <p:nvPicPr>
            <p:cNvPr id="4" name="Picture 3">
              <a:extLst>
                <a:ext uri="{FF2B5EF4-FFF2-40B4-BE49-F238E27FC236}">
                  <a16:creationId xmlns:a16="http://schemas.microsoft.com/office/drawing/2014/main" id="{A3172568-D9AB-511B-5D3E-FFEFB69BD56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2063" l="9748" r="89937">
                          <a14:foregroundMark x1="47799" y1="17460" x2="33962" y2="52857"/>
                          <a14:foregroundMark x1="33962" y1="52857" x2="33962" y2="53333"/>
                          <a14:foregroundMark x1="28302" y1="90952" x2="58491" y2="92063"/>
                        </a14:backgroundRemoval>
                      </a14:imgEffect>
                    </a14:imgLayer>
                  </a14:imgProps>
                </a:ext>
              </a:extLst>
            </a:blip>
            <a:stretch>
              <a:fillRect/>
            </a:stretch>
          </p:blipFill>
          <p:spPr>
            <a:xfrm>
              <a:off x="2228402" y="1601825"/>
              <a:ext cx="826770" cy="1637941"/>
            </a:xfrm>
            <a:prstGeom prst="rect">
              <a:avLst/>
            </a:prstGeom>
          </p:spPr>
        </p:pic>
        <p:sp>
          <p:nvSpPr>
            <p:cNvPr id="7" name="TextBox 6">
              <a:extLst>
                <a:ext uri="{FF2B5EF4-FFF2-40B4-BE49-F238E27FC236}">
                  <a16:creationId xmlns:a16="http://schemas.microsoft.com/office/drawing/2014/main" id="{AE3D898C-8127-FD47-663F-2AA75FB91BDB}"/>
                </a:ext>
              </a:extLst>
            </p:cNvPr>
            <p:cNvSpPr txBox="1"/>
            <p:nvPr/>
          </p:nvSpPr>
          <p:spPr>
            <a:xfrm>
              <a:off x="2421214" y="3244334"/>
              <a:ext cx="441146" cy="369332"/>
            </a:xfrm>
            <a:prstGeom prst="rect">
              <a:avLst/>
            </a:prstGeom>
            <a:noFill/>
          </p:spPr>
          <p:txBody>
            <a:bodyPr wrap="none" rtlCol="0">
              <a:spAutoFit/>
            </a:bodyPr>
            <a:lstStyle/>
            <a:p>
              <a:r>
                <a:rPr kumimoji="1" lang="en-US" altLang="zh-CN" dirty="0"/>
                <a:t>3L</a:t>
              </a:r>
              <a:endParaRPr kumimoji="1" lang="zh-CN" altLang="en-US" dirty="0"/>
            </a:p>
          </p:txBody>
        </p:sp>
      </p:grpSp>
      <p:grpSp>
        <p:nvGrpSpPr>
          <p:cNvPr id="28" name="Group 27">
            <a:extLst>
              <a:ext uri="{FF2B5EF4-FFF2-40B4-BE49-F238E27FC236}">
                <a16:creationId xmlns:a16="http://schemas.microsoft.com/office/drawing/2014/main" id="{BBE01490-53D5-14CE-59E7-B3AC6F117761}"/>
              </a:ext>
            </a:extLst>
          </p:cNvPr>
          <p:cNvGrpSpPr/>
          <p:nvPr/>
        </p:nvGrpSpPr>
        <p:grpSpPr>
          <a:xfrm>
            <a:off x="3075568" y="1831717"/>
            <a:ext cx="826770" cy="2027510"/>
            <a:chOff x="4069752" y="1586156"/>
            <a:chExt cx="826770" cy="2027510"/>
          </a:xfrm>
        </p:grpSpPr>
        <p:pic>
          <p:nvPicPr>
            <p:cNvPr id="19" name="Picture 18">
              <a:extLst>
                <a:ext uri="{FF2B5EF4-FFF2-40B4-BE49-F238E27FC236}">
                  <a16:creationId xmlns:a16="http://schemas.microsoft.com/office/drawing/2014/main" id="{E4949C0F-1DA8-DEEC-E753-E41B29505179}"/>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10000" b="92063" l="9748" r="89937">
                          <a14:foregroundMark x1="47799" y1="17460" x2="33962" y2="52857"/>
                          <a14:foregroundMark x1="33962" y1="52857" x2="33962" y2="53333"/>
                          <a14:foregroundMark x1="28302" y1="90952" x2="58491" y2="92063"/>
                        </a14:backgroundRemoval>
                      </a14:imgEffect>
                    </a14:imgLayer>
                  </a14:imgProps>
                </a:ext>
              </a:extLst>
            </a:blip>
            <a:stretch>
              <a:fillRect/>
            </a:stretch>
          </p:blipFill>
          <p:spPr>
            <a:xfrm>
              <a:off x="4069752" y="1586156"/>
              <a:ext cx="826770" cy="1637941"/>
            </a:xfrm>
            <a:prstGeom prst="rect">
              <a:avLst/>
            </a:prstGeom>
          </p:spPr>
        </p:pic>
        <p:sp>
          <p:nvSpPr>
            <p:cNvPr id="20" name="TextBox 19">
              <a:extLst>
                <a:ext uri="{FF2B5EF4-FFF2-40B4-BE49-F238E27FC236}">
                  <a16:creationId xmlns:a16="http://schemas.microsoft.com/office/drawing/2014/main" id="{FB52FB2E-6ECC-6D4F-3C81-BAA2E317E123}"/>
                </a:ext>
              </a:extLst>
            </p:cNvPr>
            <p:cNvSpPr txBox="1"/>
            <p:nvPr/>
          </p:nvSpPr>
          <p:spPr>
            <a:xfrm>
              <a:off x="4262564" y="3244334"/>
              <a:ext cx="441146" cy="369332"/>
            </a:xfrm>
            <a:prstGeom prst="rect">
              <a:avLst/>
            </a:prstGeom>
            <a:noFill/>
          </p:spPr>
          <p:txBody>
            <a:bodyPr wrap="none" rtlCol="0">
              <a:spAutoFit/>
            </a:bodyPr>
            <a:lstStyle/>
            <a:p>
              <a:r>
                <a:rPr kumimoji="1" lang="en-US" altLang="zh-CN" dirty="0"/>
                <a:t>5L</a:t>
              </a:r>
              <a:endParaRPr kumimoji="1" lang="zh-CN" altLang="en-US" dirty="0"/>
            </a:p>
          </p:txBody>
        </p:sp>
      </p:grpSp>
      <p:sp>
        <p:nvSpPr>
          <p:cNvPr id="8" name="TextBox 7">
            <a:extLst>
              <a:ext uri="{FF2B5EF4-FFF2-40B4-BE49-F238E27FC236}">
                <a16:creationId xmlns:a16="http://schemas.microsoft.com/office/drawing/2014/main" id="{633AF896-8EAC-2A4B-D393-2DB1FC0EC1F7}"/>
              </a:ext>
            </a:extLst>
          </p:cNvPr>
          <p:cNvSpPr txBox="1"/>
          <p:nvPr/>
        </p:nvSpPr>
        <p:spPr>
          <a:xfrm>
            <a:off x="4811586" y="2097903"/>
            <a:ext cx="2839239" cy="1477328"/>
          </a:xfrm>
          <a:prstGeom prst="rect">
            <a:avLst/>
          </a:prstGeom>
          <a:noFill/>
        </p:spPr>
        <p:txBody>
          <a:bodyPr wrap="none" rtlCol="0">
            <a:spAutoFit/>
          </a:bodyPr>
          <a:lstStyle/>
          <a:p>
            <a:r>
              <a:rPr kumimoji="1" lang="zh-CN" altLang="en-US" dirty="0"/>
              <a:t>合法操作</a:t>
            </a:r>
            <a:r>
              <a:rPr kumimoji="1" lang="en-US" altLang="zh-CN" dirty="0"/>
              <a:t>:</a:t>
            </a:r>
            <a:r>
              <a:rPr kumimoji="1" lang="zh-CN" altLang="en-US" dirty="0"/>
              <a:t> </a:t>
            </a:r>
            <a:endParaRPr kumimoji="1" lang="en-US" altLang="zh-CN" dirty="0"/>
          </a:p>
          <a:p>
            <a:pPr marL="342900" indent="-342900">
              <a:buAutoNum type="arabicParenBoth"/>
            </a:pPr>
            <a:r>
              <a:rPr kumimoji="1" lang="zh-CN" altLang="en-US" dirty="0"/>
              <a:t>把一个水杯装满</a:t>
            </a:r>
            <a:endParaRPr kumimoji="1" lang="en-US" altLang="zh-CN" dirty="0"/>
          </a:p>
          <a:p>
            <a:pPr marL="342900" indent="-342900">
              <a:buAutoNum type="arabicParenBoth"/>
            </a:pPr>
            <a:r>
              <a:rPr kumimoji="1" lang="zh-CN" altLang="en-US" dirty="0"/>
              <a:t>把一个水杯倒入另一个</a:t>
            </a:r>
            <a:endParaRPr kumimoji="1" lang="en-US" altLang="zh-CN" dirty="0"/>
          </a:p>
          <a:p>
            <a:r>
              <a:rPr kumimoji="1" lang="zh-CN" altLang="en-US" dirty="0"/>
              <a:t>最后</a:t>
            </a:r>
            <a:r>
              <a:rPr kumimoji="1" lang="en-US" altLang="zh-CN" dirty="0"/>
              <a:t>:</a:t>
            </a:r>
            <a:r>
              <a:rPr kumimoji="1" lang="zh-CN" altLang="en-US" dirty="0"/>
              <a:t> </a:t>
            </a:r>
            <a:endParaRPr kumimoji="1" lang="en-US" altLang="zh-CN" dirty="0"/>
          </a:p>
          <a:p>
            <a:r>
              <a:rPr kumimoji="1" lang="en-US" altLang="zh-CN" dirty="0"/>
              <a:t>	</a:t>
            </a:r>
            <a:r>
              <a:rPr kumimoji="1" lang="zh-CN" altLang="en-US" dirty="0"/>
              <a:t>得到某个数字的升数</a:t>
            </a:r>
          </a:p>
        </p:txBody>
      </p:sp>
      <p:grpSp>
        <p:nvGrpSpPr>
          <p:cNvPr id="21" name="Group 20">
            <a:extLst>
              <a:ext uri="{FF2B5EF4-FFF2-40B4-BE49-F238E27FC236}">
                <a16:creationId xmlns:a16="http://schemas.microsoft.com/office/drawing/2014/main" id="{7F03A37B-4536-8D14-B217-24F621914B87}"/>
              </a:ext>
            </a:extLst>
          </p:cNvPr>
          <p:cNvGrpSpPr/>
          <p:nvPr/>
        </p:nvGrpSpPr>
        <p:grpSpPr>
          <a:xfrm>
            <a:off x="6257921" y="215894"/>
            <a:ext cx="2405518" cy="1010499"/>
            <a:chOff x="628652" y="2280213"/>
            <a:chExt cx="5543020" cy="1010499"/>
          </a:xfrm>
        </p:grpSpPr>
        <p:sp>
          <p:nvSpPr>
            <p:cNvPr id="22" name="Rounded Rectangle 21">
              <a:extLst>
                <a:ext uri="{FF2B5EF4-FFF2-40B4-BE49-F238E27FC236}">
                  <a16:creationId xmlns:a16="http://schemas.microsoft.com/office/drawing/2014/main" id="{51DAC8A8-D081-8880-BCEE-22AF33C57917}"/>
                </a:ext>
              </a:extLst>
            </p:cNvPr>
            <p:cNvSpPr/>
            <p:nvPr/>
          </p:nvSpPr>
          <p:spPr>
            <a:xfrm>
              <a:off x="628652" y="2592729"/>
              <a:ext cx="5543020" cy="697983"/>
            </a:xfrm>
            <a:prstGeom prst="roundRect">
              <a:avLst/>
            </a:prstGeom>
            <a:solidFill>
              <a:schemeClr val="accent1">
                <a:alpha val="22261"/>
              </a:schemeClr>
            </a:solidFill>
            <a:ln>
              <a:solidFill>
                <a:schemeClr val="accent1">
                  <a:shade val="50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Rectangle 22">
              <a:extLst>
                <a:ext uri="{FF2B5EF4-FFF2-40B4-BE49-F238E27FC236}">
                  <a16:creationId xmlns:a16="http://schemas.microsoft.com/office/drawing/2014/main" id="{3DA9AD64-DFFB-C363-D7C5-C470158172D0}"/>
                </a:ext>
              </a:extLst>
            </p:cNvPr>
            <p:cNvSpPr/>
            <p:nvPr/>
          </p:nvSpPr>
          <p:spPr>
            <a:xfrm>
              <a:off x="868101" y="2280213"/>
              <a:ext cx="2407528" cy="312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Word</a:t>
              </a:r>
              <a:endParaRPr kumimoji="1" lang="zh-CN" altLang="en-US" dirty="0"/>
            </a:p>
          </p:txBody>
        </p:sp>
        <p:sp>
          <p:nvSpPr>
            <p:cNvPr id="24" name="TextBox 23">
              <a:extLst>
                <a:ext uri="{FF2B5EF4-FFF2-40B4-BE49-F238E27FC236}">
                  <a16:creationId xmlns:a16="http://schemas.microsoft.com/office/drawing/2014/main" id="{B8331153-C450-D99E-AD8D-E89CF324EDFD}"/>
                </a:ext>
              </a:extLst>
            </p:cNvPr>
            <p:cNvSpPr txBox="1"/>
            <p:nvPr/>
          </p:nvSpPr>
          <p:spPr>
            <a:xfrm>
              <a:off x="844954" y="2761005"/>
              <a:ext cx="5270298" cy="369332"/>
            </a:xfrm>
            <a:prstGeom prst="rect">
              <a:avLst/>
            </a:prstGeom>
            <a:noFill/>
          </p:spPr>
          <p:txBody>
            <a:bodyPr wrap="square">
              <a:spAutoFit/>
            </a:bodyPr>
            <a:lstStyle/>
            <a:p>
              <a:r>
                <a:rPr kumimoji="1" lang="en-CN" altLang="zh-CN" dirty="0"/>
                <a:t>jug</a:t>
              </a:r>
              <a:r>
                <a:rPr kumimoji="1" lang="zh-CN" altLang="en-US" dirty="0"/>
                <a:t> 杯子</a:t>
              </a:r>
            </a:p>
          </p:txBody>
        </p:sp>
      </p:grpSp>
      <p:pic>
        <p:nvPicPr>
          <p:cNvPr id="10" name="Picture 9">
            <a:extLst>
              <a:ext uri="{FF2B5EF4-FFF2-40B4-BE49-F238E27FC236}">
                <a16:creationId xmlns:a16="http://schemas.microsoft.com/office/drawing/2014/main" id="{385F2B17-D069-A535-BC02-396E6E068FCB}"/>
              </a:ext>
            </a:extLst>
          </p:cNvPr>
          <p:cNvPicPr>
            <a:picLocks noChangeAspect="1"/>
          </p:cNvPicPr>
          <p:nvPr/>
        </p:nvPicPr>
        <p:blipFill>
          <a:blip r:embed="rId5"/>
          <a:stretch>
            <a:fillRect/>
          </a:stretch>
        </p:blipFill>
        <p:spPr>
          <a:xfrm>
            <a:off x="1281530" y="4569943"/>
            <a:ext cx="6807200" cy="889000"/>
          </a:xfrm>
          <a:prstGeom prst="rect">
            <a:avLst/>
          </a:prstGeom>
        </p:spPr>
      </p:pic>
      <p:cxnSp>
        <p:nvCxnSpPr>
          <p:cNvPr id="30" name="Straight Connector 29">
            <a:extLst>
              <a:ext uri="{FF2B5EF4-FFF2-40B4-BE49-F238E27FC236}">
                <a16:creationId xmlns:a16="http://schemas.microsoft.com/office/drawing/2014/main" id="{717BE1E8-6225-FAC5-2D1F-CD0804AE5DFF}"/>
              </a:ext>
            </a:extLst>
          </p:cNvPr>
          <p:cNvCxnSpPr/>
          <p:nvPr/>
        </p:nvCxnSpPr>
        <p:spPr>
          <a:xfrm>
            <a:off x="5572461" y="5056094"/>
            <a:ext cx="2398955"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318593B-1C19-26EE-FF55-613E06720BC0}"/>
              </a:ext>
            </a:extLst>
          </p:cNvPr>
          <p:cNvSpPr txBox="1"/>
          <p:nvPr/>
        </p:nvSpPr>
        <p:spPr>
          <a:xfrm>
            <a:off x="1430767" y="5637007"/>
            <a:ext cx="2390398" cy="369332"/>
          </a:xfrm>
          <a:prstGeom prst="rect">
            <a:avLst/>
          </a:prstGeom>
          <a:noFill/>
        </p:spPr>
        <p:txBody>
          <a:bodyPr wrap="none" rtlCol="0">
            <a:spAutoFit/>
          </a:bodyPr>
          <a:lstStyle/>
          <a:p>
            <a:r>
              <a:rPr kumimoji="1" lang="zh-CN" altLang="en-US" dirty="0"/>
              <a:t>可以使用归纳法证明</a:t>
            </a:r>
            <a:r>
              <a:rPr kumimoji="1" lang="en-US" altLang="zh-CN" dirty="0"/>
              <a:t>.</a:t>
            </a:r>
            <a:r>
              <a:rPr kumimoji="1" lang="zh-CN" altLang="en-US" dirty="0"/>
              <a:t> </a:t>
            </a:r>
          </a:p>
        </p:txBody>
      </p:sp>
    </p:spTree>
    <p:extLst>
      <p:ext uri="{BB962C8B-B14F-4D97-AF65-F5344CB8AC3E}">
        <p14:creationId xmlns:p14="http://schemas.microsoft.com/office/powerpoint/2010/main" val="283685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31"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617</TotalTime>
  <Words>3964</Words>
  <Application>Microsoft Macintosh PowerPoint</Application>
  <PresentationFormat>On-screen Show (4:3)</PresentationFormat>
  <Paragraphs>548</Paragraphs>
  <Slides>77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77</vt:i4>
      </vt:variant>
    </vt:vector>
  </HeadingPairs>
  <TitlesOfParts>
    <vt:vector size="85" baseType="lpstr">
      <vt:lpstr>Arial</vt:lpstr>
      <vt:lpstr>Calibri</vt:lpstr>
      <vt:lpstr>Cambria Math</vt:lpstr>
      <vt:lpstr>Consolas</vt:lpstr>
      <vt:lpstr>Roboto</vt:lpstr>
      <vt:lpstr>Source Code Pro for Powerline</vt:lpstr>
      <vt:lpstr>Times New Roman</vt:lpstr>
      <vt:lpstr>Office Theme</vt:lpstr>
      <vt:lpstr>PowerPoint Presentation</vt:lpstr>
      <vt:lpstr>本章内容概览</vt:lpstr>
      <vt:lpstr>整除</vt:lpstr>
      <vt:lpstr>整除</vt:lpstr>
      <vt:lpstr>整除</vt:lpstr>
      <vt:lpstr>整除</vt:lpstr>
      <vt:lpstr>整除</vt:lpstr>
      <vt:lpstr>整除</vt:lpstr>
      <vt:lpstr>整除</vt:lpstr>
      <vt:lpstr>最大公约数</vt:lpstr>
      <vt:lpstr>最大公约数</vt:lpstr>
      <vt:lpstr>最大公约数</vt:lpstr>
      <vt:lpstr>最大公约数</vt:lpstr>
      <vt:lpstr>最大公约数</vt:lpstr>
      <vt:lpstr>最大公约数</vt:lpstr>
      <vt:lpstr>最大公约数</vt:lpstr>
      <vt:lpstr>最大公约数</vt:lpstr>
      <vt:lpstr>最大公约数</vt:lpstr>
      <vt:lpstr>质数与关于质数的谜团</vt:lpstr>
      <vt:lpstr>本章内容概览</vt:lpstr>
      <vt:lpstr>算术基本定理</vt:lpstr>
      <vt:lpstr>算术基本定理</vt:lpstr>
      <vt:lpstr>算术基本定理</vt:lpstr>
      <vt:lpstr>算术基本定理</vt:lpstr>
      <vt:lpstr>算术基本定理</vt:lpstr>
      <vt:lpstr>关于Alan Turing的故事</vt:lpstr>
      <vt:lpstr>关于Alan Turing的故事</vt:lpstr>
      <vt:lpstr>关于Alan Turing的故事</vt:lpstr>
      <vt:lpstr>关于Alan Turing的故事</vt:lpstr>
      <vt:lpstr>关于Alan Turing的故事</vt:lpstr>
      <vt:lpstr>关于Alan Turing的故事</vt:lpstr>
      <vt:lpstr>Turing的密码(1)</vt:lpstr>
      <vt:lpstr>Turing的密码(1)</vt:lpstr>
      <vt:lpstr>Turing的密码(1)</vt:lpstr>
      <vt:lpstr>Turing的密码(1)</vt:lpstr>
      <vt:lpstr>Turing的密码(1)</vt:lpstr>
      <vt:lpstr>本章内容概览</vt:lpstr>
      <vt:lpstr>具有相同的余数与模</vt:lpstr>
      <vt:lpstr>具有相同的余数与模</vt:lpstr>
      <vt:lpstr>具有相同的余数与模</vt:lpstr>
      <vt:lpstr>具有相同的余数与模</vt:lpstr>
      <vt:lpstr>具有相同的余数与模</vt:lpstr>
      <vt:lpstr>具有相同的余数与模</vt:lpstr>
      <vt:lpstr>环Z[n]</vt:lpstr>
      <vt:lpstr>环Z[n]</vt:lpstr>
      <vt:lpstr>关于Alan Turing的故事(2)</vt:lpstr>
      <vt:lpstr>关于Alan Turing的故事(2)</vt:lpstr>
      <vt:lpstr>关于Alan Turing的故事(2)</vt:lpstr>
      <vt:lpstr>关于Alan Turing的故事(2)</vt:lpstr>
      <vt:lpstr>Turing的密码(2)</vt:lpstr>
      <vt:lpstr>Turing的密码(2)</vt:lpstr>
      <vt:lpstr>模意义下的 “除法”</vt:lpstr>
      <vt:lpstr>模意义下的 “除法”</vt:lpstr>
      <vt:lpstr>模意义下的 “除法”</vt:lpstr>
      <vt:lpstr>模意义下的 “除法”</vt:lpstr>
      <vt:lpstr>模意义下的 “除法”</vt:lpstr>
      <vt:lpstr>Turing的密码(2)</vt:lpstr>
      <vt:lpstr>破解Turing的密码(2)</vt:lpstr>
      <vt:lpstr>破解Turing的密码(2)</vt:lpstr>
      <vt:lpstr>破解Turing的密码(2)</vt:lpstr>
      <vt:lpstr>破解Turing的密码(2)</vt:lpstr>
      <vt:lpstr>破解Turing的密码(2)</vt:lpstr>
      <vt:lpstr>本章内容概览</vt:lpstr>
      <vt:lpstr>Euler的一个观察</vt:lpstr>
      <vt:lpstr>Euler的一个观察</vt:lpstr>
      <vt:lpstr>Euler的一个观察</vt:lpstr>
      <vt:lpstr>Euler的一个观察</vt:lpstr>
      <vt:lpstr>Euler的一个观察</vt:lpstr>
      <vt:lpstr>Euler的一个观察</vt:lpstr>
      <vt:lpstr>Euler的一个观察</vt:lpstr>
      <vt:lpstr>Euler的一个观察</vt:lpstr>
      <vt:lpstr>本章内容概览</vt:lpstr>
      <vt:lpstr>可靠的加密系统</vt:lpstr>
      <vt:lpstr>可靠的加密系统</vt:lpstr>
      <vt:lpstr>可靠的加密系统</vt:lpstr>
      <vt:lpstr>可靠的加密系统</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张 桄玮</dc:creator>
  <cp:lastModifiedBy>张 桄玮</cp:lastModifiedBy>
  <cp:revision>21</cp:revision>
  <dcterms:created xsi:type="dcterms:W3CDTF">2023-05-28T12:52:33Z</dcterms:created>
  <dcterms:modified xsi:type="dcterms:W3CDTF">2023-05-31T09:14:14Z</dcterms:modified>
</cp:coreProperties>
</file>